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283" r:id="rId2"/>
    <p:sldId id="261" r:id="rId3"/>
    <p:sldId id="256" r:id="rId4"/>
    <p:sldId id="257" r:id="rId5"/>
    <p:sldId id="258" r:id="rId6"/>
    <p:sldId id="259" r:id="rId7"/>
    <p:sldId id="271" r:id="rId8"/>
    <p:sldId id="280" r:id="rId9"/>
    <p:sldId id="269" r:id="rId10"/>
    <p:sldId id="277" r:id="rId11"/>
    <p:sldId id="266" r:id="rId12"/>
    <p:sldId id="265" r:id="rId13"/>
    <p:sldId id="267" r:id="rId14"/>
    <p:sldId id="268" r:id="rId15"/>
    <p:sldId id="274" r:id="rId16"/>
    <p:sldId id="275" r:id="rId17"/>
    <p:sldId id="276" r:id="rId18"/>
    <p:sldId id="270" r:id="rId19"/>
    <p:sldId id="272" r:id="rId20"/>
    <p:sldId id="279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36AD5-8DC7-4F2C-A9CB-7924AE1CFF02}" type="datetimeFigureOut">
              <a:rPr lang="ru-RU" smtClean="0"/>
              <a:pPr/>
              <a:t>15.05.2012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A2A952-7DE3-4647-BD56-7A15F1248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91AC-C16B-44E3-A225-0D3693A5B05D}" type="datetimeFigureOut">
              <a:rPr lang="ru-RU" smtClean="0"/>
              <a:pPr/>
              <a:t>15.05.2012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FCF9-75F2-42D4-A535-C3C28731B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91AC-C16B-44E3-A225-0D3693A5B05D}" type="datetimeFigureOut">
              <a:rPr lang="ru-RU" smtClean="0"/>
              <a:pPr/>
              <a:t>15.05.2012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FCF9-75F2-42D4-A535-C3C28731B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91AC-C16B-44E3-A225-0D3693A5B05D}" type="datetimeFigureOut">
              <a:rPr lang="ru-RU" smtClean="0"/>
              <a:pPr/>
              <a:t>15.05.2012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FCF9-75F2-42D4-A535-C3C28731B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91AC-C16B-44E3-A225-0D3693A5B05D}" type="datetimeFigureOut">
              <a:rPr lang="ru-RU" smtClean="0"/>
              <a:pPr/>
              <a:t>15.05.2012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FCF9-75F2-42D4-A535-C3C28731B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91AC-C16B-44E3-A225-0D3693A5B05D}" type="datetimeFigureOut">
              <a:rPr lang="ru-RU" smtClean="0"/>
              <a:pPr/>
              <a:t>15.05.2012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FCF9-75F2-42D4-A535-C3C28731B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91AC-C16B-44E3-A225-0D3693A5B05D}" type="datetimeFigureOut">
              <a:rPr lang="ru-RU" smtClean="0"/>
              <a:pPr/>
              <a:t>15.05.2012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FCF9-75F2-42D4-A535-C3C28731B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91AC-C16B-44E3-A225-0D3693A5B05D}" type="datetimeFigureOut">
              <a:rPr lang="ru-RU" smtClean="0"/>
              <a:pPr/>
              <a:t>15.05.2012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FCF9-75F2-42D4-A535-C3C28731B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91AC-C16B-44E3-A225-0D3693A5B05D}" type="datetimeFigureOut">
              <a:rPr lang="ru-RU" smtClean="0"/>
              <a:pPr/>
              <a:t>15.05.2012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FCF9-75F2-42D4-A535-C3C28731B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91AC-C16B-44E3-A225-0D3693A5B05D}" type="datetimeFigureOut">
              <a:rPr lang="ru-RU" smtClean="0"/>
              <a:pPr/>
              <a:t>15.05.2012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FCF9-75F2-42D4-A535-C3C28731B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91AC-C16B-44E3-A225-0D3693A5B05D}" type="datetimeFigureOut">
              <a:rPr lang="ru-RU" smtClean="0"/>
              <a:pPr/>
              <a:t>15.05.2012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FCF9-75F2-42D4-A535-C3C28731B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91AC-C16B-44E3-A225-0D3693A5B05D}" type="datetimeFigureOut">
              <a:rPr lang="ru-RU" smtClean="0"/>
              <a:pPr/>
              <a:t>15.05.2012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FCF9-75F2-42D4-A535-C3C28731B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391AC-C16B-44E3-A225-0D3693A5B05D}" type="datetimeFigureOut">
              <a:rPr lang="ru-RU" smtClean="0"/>
              <a:pPr/>
              <a:t>15.05.2012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FFCF9-75F2-42D4-A535-C3C28731B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ru-RU" b="1" dirty="0" smtClean="0"/>
              <a:t>Метод решения хорош,</a:t>
            </a:r>
            <a:br>
              <a:rPr lang="ru-RU" b="1" dirty="0" smtClean="0"/>
            </a:br>
            <a:r>
              <a:rPr lang="ru-RU" b="1" dirty="0" smtClean="0"/>
              <a:t> если с самого начала мы можем предвидеть – </a:t>
            </a:r>
            <a:br>
              <a:rPr lang="ru-RU" b="1" dirty="0" smtClean="0"/>
            </a:br>
            <a:r>
              <a:rPr lang="ru-RU" b="1" dirty="0" smtClean="0"/>
              <a:t>и далее подтвердить это, - что, следуя этому методу, мы достигнем цели. </a:t>
            </a:r>
            <a:br>
              <a:rPr lang="ru-RU" b="1" dirty="0" smtClean="0"/>
            </a:br>
            <a:r>
              <a:rPr lang="en-US" b="1" dirty="0" smtClean="0"/>
              <a:t>                               </a:t>
            </a:r>
            <a:r>
              <a:rPr lang="ru-RU" b="1" dirty="0" smtClean="0"/>
              <a:t>Г. Лейбниц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Содержимое 13" descr="4401943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714356"/>
            <a:ext cx="5286380" cy="5291950"/>
          </a:xfrm>
        </p:spPr>
      </p:pic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2285992"/>
            <a:ext cx="4357718" cy="2000264"/>
          </a:xfrm>
          <a:prstGeom prst="rect">
            <a:avLst/>
          </a:prstGeom>
          <a:noFill/>
        </p:spPr>
      </p:pic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для чего мы выражали одну переменную через другую и подставляли полученный результат в первое уравнение?</a:t>
            </a:r>
          </a:p>
          <a:p>
            <a:endParaRPr lang="ru-RU" b="1" dirty="0" smtClean="0"/>
          </a:p>
          <a:p>
            <a:r>
              <a:rPr lang="ru-RU" b="1" dirty="0" smtClean="0"/>
              <a:t> чтобы исключить одну переменную. Но её можно исключить и значительно проще – достаточно сложить оба уравнения системы.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Разберем решение системы уравнений методом сложения</a:t>
            </a:r>
            <a:endParaRPr lang="ru-RU" dirty="0"/>
          </a:p>
        </p:txBody>
      </p:sp>
      <p:pic>
        <p:nvPicPr>
          <p:cNvPr id="4" name="Содержимое 5" descr="http://io.nios.ru/foto/Articles/026/clip_image020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571612"/>
            <a:ext cx="9144000" cy="528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o.nios.ru/foto/Articles/026/clip_image025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http://io.nios.ru/foto/Articles/026/clip_image027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o.nios.ru/foto/Articles/026/clip_image032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o.nios.ru/foto/Articles/026/clip_image034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60007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необходимо, чтобы исключить одну  из переменных?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Для чего мы исключаем ее?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Что мы делаем после решения уравнения с одной переменной?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Попробуйте сформулировать алгоритм  метода сложения.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Arial Black" pitchFamily="34" charset="0"/>
              </a:rPr>
              <a:t>Алгоритм метода сложения.</a:t>
            </a:r>
            <a:endParaRPr lang="ru-RU" sz="4800" dirty="0">
              <a:latin typeface="Arial Black" pitchFamily="34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Привести уравнения системы к одинаковым по модулю коэффициентам при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переменных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x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или 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коэффициенты одинаковы, то из одного уравнения вычесть другое. Если коэффициенты противоположны, уравнения складываются.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Решить полученное уравнение с одной переменной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Подставить полученное значение переменной в одно из уравнений и найти значение второй.</a:t>
            </a:r>
          </a:p>
          <a:p>
            <a:pPr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io.nios.ru/foto/Articles/026/clip_image042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1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 Black" pitchFamily="34" charset="0"/>
              </a:rPr>
              <a:t>Устный счет</a:t>
            </a:r>
            <a:r>
              <a:rPr lang="ru-RU" b="1" dirty="0" smtClean="0"/>
              <a:t>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142984"/>
            <a:ext cx="8072494" cy="4857784"/>
          </a:xfrm>
        </p:spPr>
        <p:txBody>
          <a:bodyPr>
            <a:normAutofit fontScale="92500" lnSpcReduction="2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smtClean="0">
                <a:solidFill>
                  <a:schemeClr val="tx1"/>
                </a:solidFill>
                <a:latin typeface="Arial Black" pitchFamily="34" charset="0"/>
              </a:rPr>
              <a:t>Назовите </a:t>
            </a:r>
            <a:r>
              <a:rPr lang="ru-RU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решения уравнения:</a:t>
            </a:r>
            <a:endParaRPr lang="en-US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marL="971550" lvl="1" indent="-514350" algn="l"/>
            <a:r>
              <a:rPr lang="ru-RU" dirty="0" smtClean="0">
                <a:solidFill>
                  <a:schemeClr val="tx1"/>
                </a:solidFill>
              </a:rPr>
              <a:t>                    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а) </a:t>
            </a: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y = 2x + 5  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            </a:t>
            </a: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endParaRPr lang="ru-RU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marL="971550" lvl="1" indent="-514350" algn="l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               </a:t>
            </a: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  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б) </a:t>
            </a: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x – y = 1   </a:t>
            </a:r>
            <a:endParaRPr lang="ru-RU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marL="971550" lvl="1" indent="-514350" algn="l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2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.  Разложите на множители:</a:t>
            </a: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                   а) </a:t>
            </a: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2a</a:t>
            </a:r>
            <a:r>
              <a:rPr lang="en-US" baseline="30000" dirty="0" smtClean="0">
                <a:solidFill>
                  <a:schemeClr val="tx1"/>
                </a:solidFill>
                <a:latin typeface="Arial Black" pitchFamily="34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+16a</a:t>
            </a:r>
            <a:r>
              <a:rPr lang="en-US" baseline="30000" dirty="0" smtClean="0">
                <a:solidFill>
                  <a:schemeClr val="tx1"/>
                </a:solidFill>
                <a:latin typeface="Arial Black" pitchFamily="34" charset="0"/>
              </a:rPr>
              <a:t>5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                   б) 64х</a:t>
            </a:r>
            <a:r>
              <a:rPr lang="ru-RU" baseline="30000" dirty="0" smtClean="0">
                <a:solidFill>
                  <a:schemeClr val="tx1"/>
                </a:solidFill>
                <a:latin typeface="Arial Black" pitchFamily="34" charset="0"/>
              </a:rPr>
              <a:t>2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 — 9</a:t>
            </a: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3. В какой точке пересекаются прямые? </a:t>
            </a: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                 </a:t>
            </a: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x – y = 11  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и </a:t>
            </a: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 y = 3 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?</a:t>
            </a: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endParaRPr lang="ru-RU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      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42860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50004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eorgia" pitchFamily="18" charset="0"/>
              </a:rPr>
              <a:t>Домашнее задание.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5" name="Содержимое 4" descr="76873211_default.jpg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928802"/>
            <a:ext cx="3714776" cy="414340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85993"/>
            <a:ext cx="4038600" cy="3214710"/>
          </a:xfrm>
        </p:spPr>
        <p:txBody>
          <a:bodyPr/>
          <a:lstStyle/>
          <a:p>
            <a:r>
              <a:rPr lang="ru-RU" sz="4400" b="1" dirty="0" smtClean="0"/>
              <a:t>Алгоритм</a:t>
            </a:r>
          </a:p>
          <a:p>
            <a:r>
              <a:rPr lang="ru-RU" sz="4400" b="1" dirty="0" smtClean="0"/>
              <a:t>№ 1082 (</a:t>
            </a:r>
            <a:r>
              <a:rPr lang="ru-RU" sz="4400" b="1" dirty="0" err="1" smtClean="0"/>
              <a:t>а,в</a:t>
            </a:r>
            <a:r>
              <a:rPr lang="ru-RU" sz="4400" b="1" dirty="0" smtClean="0"/>
              <a:t>)</a:t>
            </a:r>
          </a:p>
          <a:p>
            <a:r>
              <a:rPr lang="ru-RU" sz="4400" b="1" dirty="0" smtClean="0"/>
              <a:t>№ 1097(</a:t>
            </a:r>
            <a:r>
              <a:rPr lang="ru-RU" sz="4400" b="1" dirty="0" err="1" smtClean="0"/>
              <a:t>а,б</a:t>
            </a:r>
            <a:r>
              <a:rPr lang="ru-RU" sz="4400" dirty="0" smtClean="0"/>
              <a:t>)</a:t>
            </a:r>
          </a:p>
          <a:p>
            <a:r>
              <a:rPr lang="ru-RU" sz="4400" b="1" dirty="0" smtClean="0"/>
              <a:t>№ 1098 (а)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21-021-Spasibo-za-uro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500198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tx1"/>
                </a:solidFill>
                <a:latin typeface="Arial Black" pitchFamily="34" charset="0"/>
              </a:rPr>
              <a:t>Тема урока</a:t>
            </a:r>
            <a:endParaRPr lang="ru-RU" sz="72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428868"/>
            <a:ext cx="9144000" cy="392909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Arial Black" pitchFamily="34" charset="0"/>
                <a:cs typeface="Microsoft Sans Serif" pitchFamily="34" charset="0"/>
              </a:rPr>
              <a:t>«Решение систем линейных уравнений способом сложения».</a:t>
            </a:r>
            <a:endParaRPr lang="ru-RU" sz="5400" b="1" dirty="0">
              <a:solidFill>
                <a:srgbClr val="C00000"/>
              </a:solidFill>
              <a:latin typeface="Arial Black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tx1"/>
                </a:solidFill>
              </a:rPr>
              <a:t/>
            </a:r>
            <a:br>
              <a:rPr lang="en-US" sz="7200" dirty="0" smtClean="0">
                <a:solidFill>
                  <a:schemeClr val="tx1"/>
                </a:solidFill>
              </a:rPr>
            </a:br>
            <a:r>
              <a:rPr lang="ru-RU" sz="7200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Цель урока</a:t>
            </a:r>
            <a:r>
              <a:rPr lang="ru-RU" sz="7200" dirty="0" smtClean="0">
                <a:solidFill>
                  <a:schemeClr val="tx1"/>
                </a:solidFill>
                <a:latin typeface="Arial Black" pitchFamily="34" charset="0"/>
              </a:rPr>
              <a:t>:</a:t>
            </a:r>
            <a:r>
              <a:rPr lang="en-US" sz="7200" dirty="0" smtClean="0">
                <a:solidFill>
                  <a:schemeClr val="tx1"/>
                </a:solidFill>
              </a:rPr>
              <a:t/>
            </a:r>
            <a:br>
              <a:rPr lang="en-US" sz="7200" dirty="0" smtClean="0">
                <a:solidFill>
                  <a:schemeClr val="tx1"/>
                </a:solidFill>
              </a:rPr>
            </a:br>
            <a:endParaRPr lang="ru-RU" sz="7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2857520"/>
          </a:xfrm>
        </p:spPr>
        <p:txBody>
          <a:bodyPr>
            <a:normAutofit fontScale="92500"/>
          </a:bodyPr>
          <a:lstStyle/>
          <a:p>
            <a:pPr marL="548640" lvl="2" indent="-411480" algn="ctr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ru-RU" sz="4400" dirty="0" smtClean="0">
                <a:latin typeface="Impact" pitchFamily="34" charset="0"/>
              </a:rPr>
              <a:t>Научиться решать системы двух линейных уравнений с двумя переменными методом алгебраического сложения.</a:t>
            </a:r>
            <a:endParaRPr lang="en-US" sz="4400" dirty="0" smtClean="0">
              <a:latin typeface="Impact" pitchFamily="34" charset="0"/>
            </a:endParaRPr>
          </a:p>
          <a:p>
            <a:pPr marL="548640" lvl="2" indent="-411480" algn="ctr">
              <a:buClr>
                <a:schemeClr val="tx1">
                  <a:shade val="95000"/>
                </a:schemeClr>
              </a:buClr>
              <a:buSzPct val="65000"/>
              <a:buNone/>
            </a:pP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latin typeface="Arial Black" pitchFamily="34" charset="0"/>
                <a:cs typeface="Times New Roman" pitchFamily="18" charset="0"/>
              </a:rPr>
              <a:t>Повторение.</a:t>
            </a:r>
            <a:endParaRPr lang="ru-RU" sz="8000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5"/>
            <a:ext cx="9144000" cy="3929090"/>
          </a:xfrm>
        </p:spPr>
        <p:txBody>
          <a:bodyPr>
            <a:normAutofit fontScale="77500" lnSpcReduction="20000"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4700" b="1" i="1" dirty="0" smtClean="0">
                <a:latin typeface="Arial Black" pitchFamily="34" charset="0"/>
              </a:rPr>
              <a:t>Что называется решением системы  уравнений с двумя переменными?</a:t>
            </a:r>
          </a:p>
          <a:p>
            <a:pPr>
              <a:buNone/>
            </a:pPr>
            <a:endParaRPr lang="ru-RU" sz="3900" b="1" i="1" dirty="0" smtClean="0">
              <a:latin typeface="Arial Black" pitchFamily="34" charset="0"/>
            </a:endParaRPr>
          </a:p>
          <a:p>
            <a:pPr>
              <a:buNone/>
            </a:pPr>
            <a:endParaRPr lang="ru-RU" sz="3900" dirty="0" smtClean="0">
              <a:latin typeface="Arial Black" pitchFamily="34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ru-RU" sz="4700" b="1" i="1" dirty="0" smtClean="0">
                <a:latin typeface="Arial Black" pitchFamily="34" charset="0"/>
              </a:rPr>
              <a:t>Какие способы решения систем двух линейных уравнений мы уже изучили?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 Black" pitchFamily="34" charset="0"/>
              </a:rPr>
              <a:t>Восстановите алгоритм решения системы  способом подстановки.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357718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Arial Black" pitchFamily="34" charset="0"/>
                <a:cs typeface="Times New Roman" pitchFamily="18" charset="0"/>
              </a:rPr>
              <a:t>Выразить  из любого уравнения системы одну переменную через другую.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Arial Black" pitchFamily="34" charset="0"/>
                <a:cs typeface="Times New Roman" pitchFamily="18" charset="0"/>
              </a:rPr>
              <a:t>Подставить полученное выражение вместо этой переменной в другое уравнение системы.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Arial Black" pitchFamily="34" charset="0"/>
                <a:cs typeface="Times New Roman" pitchFamily="18" charset="0"/>
              </a:rPr>
              <a:t>Решить полученное уравнение  с одной переменной.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Arial Black" pitchFamily="34" charset="0"/>
                <a:cs typeface="Times New Roman" pitchFamily="18" charset="0"/>
              </a:rPr>
              <a:t>Найти  соответствующее значение второй переменной.</a:t>
            </a:r>
            <a:endParaRPr lang="ru-RU" b="1" dirty="0"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ru-RU" sz="7300" b="1" dirty="0" smtClean="0"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Содержимое 3" descr="pic3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071678"/>
            <a:ext cx="8501122" cy="4429156"/>
          </a:xfrm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1-011-Fizkultminutk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o.nios.ru/foto/Articles/026/clip_image014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</TotalTime>
  <Words>280</Words>
  <Application>Microsoft Office PowerPoint</Application>
  <PresentationFormat>Экран (4:3)</PresentationFormat>
  <Paragraphs>50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Метод решения хорош,  если с самого начала мы можем предвидеть –  и далее подтвердить это, - что, следуя этому методу, мы достигнем цели.                                 Г. Лейбниц </vt:lpstr>
      <vt:lpstr>Устный счет. </vt:lpstr>
      <vt:lpstr>Тема урока</vt:lpstr>
      <vt:lpstr> Цель урока: </vt:lpstr>
      <vt:lpstr>Повторение.</vt:lpstr>
      <vt:lpstr>Восстановите алгоритм решения системы  способом подстановки.</vt:lpstr>
      <vt:lpstr>Самостоятельная работа. </vt:lpstr>
      <vt:lpstr>Слайд 8</vt:lpstr>
      <vt:lpstr>Слайд 9</vt:lpstr>
      <vt:lpstr>Слайд 10</vt:lpstr>
      <vt:lpstr>Слайд 11</vt:lpstr>
      <vt:lpstr>Разберем решение системы уравнений методом сложения</vt:lpstr>
      <vt:lpstr>Слайд 13</vt:lpstr>
      <vt:lpstr>Слайд 14</vt:lpstr>
      <vt:lpstr>Слайд 15</vt:lpstr>
      <vt:lpstr>Слайд 16</vt:lpstr>
      <vt:lpstr>Слайд 17</vt:lpstr>
      <vt:lpstr>Алгоритм метода сложения.</vt:lpstr>
      <vt:lpstr>Слайд 19</vt:lpstr>
      <vt:lpstr>Домашнее задание.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</dc:title>
  <dc:creator>Admin</dc:creator>
  <cp:lastModifiedBy>Admin</cp:lastModifiedBy>
  <cp:revision>74</cp:revision>
  <dcterms:created xsi:type="dcterms:W3CDTF">2012-04-19T20:17:36Z</dcterms:created>
  <dcterms:modified xsi:type="dcterms:W3CDTF">2012-05-15T03:33:13Z</dcterms:modified>
</cp:coreProperties>
</file>