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58" r:id="rId4"/>
    <p:sldId id="259" r:id="rId5"/>
    <p:sldId id="260" r:id="rId6"/>
    <p:sldId id="278" r:id="rId7"/>
    <p:sldId id="261" r:id="rId8"/>
    <p:sldId id="262" r:id="rId9"/>
    <p:sldId id="266" r:id="rId10"/>
    <p:sldId id="267" r:id="rId11"/>
    <p:sldId id="269" r:id="rId12"/>
    <p:sldId id="270" r:id="rId13"/>
    <p:sldId id="272" r:id="rId14"/>
    <p:sldId id="273" r:id="rId15"/>
    <p:sldId id="274" r:id="rId16"/>
    <p:sldId id="275" r:id="rId17"/>
    <p:sldId id="276" r:id="rId18"/>
    <p:sldId id="279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7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11111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22222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33333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444444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555555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7.2026756843482503E-2"/>
          <c:w val="0.80392605186725197"/>
          <c:h val="0.909159775874410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Состав семьи </c:v>
                </c:pt>
              </c:strCache>
            </c:strRef>
          </c:tx>
          <c:explosion val="38"/>
          <c:dLbls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Папа</c:v>
                </c:pt>
                <c:pt idx="1">
                  <c:v>Мама</c:v>
                </c:pt>
                <c:pt idx="2">
                  <c:v>Бабушка</c:v>
                </c:pt>
                <c:pt idx="3">
                  <c:v>Дедушка</c:v>
                </c:pt>
                <c:pt idx="4">
                  <c:v>Брат</c:v>
                </c:pt>
                <c:pt idx="5">
                  <c:v>Сестра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19</c:v>
                </c:pt>
                <c:pt idx="1">
                  <c:v>25</c:v>
                </c:pt>
                <c:pt idx="2">
                  <c:v>16</c:v>
                </c:pt>
                <c:pt idx="3">
                  <c:v>6</c:v>
                </c:pt>
                <c:pt idx="4">
                  <c:v>8</c:v>
                </c:pt>
                <c:pt idx="5">
                  <c:v>6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>
        <c:manualLayout>
          <c:layoutTarget val="inner"/>
          <c:xMode val="edge"/>
          <c:yMode val="edge"/>
          <c:x val="5.5360710119568494E-2"/>
          <c:y val="2.4216347956505485E-2"/>
          <c:w val="0.80852927238261885"/>
          <c:h val="0.8565310586176736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dLbls>
            <c:showVal val="1"/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dLbls>
            <c:showVal val="1"/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</c:v>
                </c:pt>
              </c:numCache>
            </c:numRef>
          </c:val>
        </c:ser>
        <c:shape val="cone"/>
        <c:axId val="82084608"/>
        <c:axId val="82086144"/>
        <c:axId val="0"/>
      </c:bar3DChart>
      <c:catAx>
        <c:axId val="82084608"/>
        <c:scaling>
          <c:orientation val="minMax"/>
        </c:scaling>
        <c:axPos val="b"/>
        <c:numFmt formatCode="General" sourceLinked="1"/>
        <c:tickLblPos val="nextTo"/>
        <c:crossAx val="82086144"/>
        <c:crosses val="autoZero"/>
        <c:auto val="1"/>
        <c:lblAlgn val="ctr"/>
        <c:lblOffset val="100"/>
      </c:catAx>
      <c:valAx>
        <c:axId val="82086144"/>
        <c:scaling>
          <c:orientation val="minMax"/>
        </c:scaling>
        <c:axPos val="l"/>
        <c:majorGridlines/>
        <c:numFmt formatCode="General" sourceLinked="1"/>
        <c:tickLblPos val="nextTo"/>
        <c:crossAx val="82084608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Папа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Семья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Мама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Семья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Бабушка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Семья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Дедушка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Семья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Брат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Семья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Сестра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Семья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axId val="84211200"/>
        <c:axId val="84212736"/>
      </c:barChart>
      <c:catAx>
        <c:axId val="84211200"/>
        <c:scaling>
          <c:orientation val="minMax"/>
        </c:scaling>
        <c:axPos val="b"/>
        <c:tickLblPos val="nextTo"/>
        <c:crossAx val="84212736"/>
        <c:crosses val="autoZero"/>
        <c:auto val="1"/>
        <c:lblAlgn val="ctr"/>
        <c:lblOffset val="100"/>
      </c:catAx>
      <c:valAx>
        <c:axId val="84212736"/>
        <c:scaling>
          <c:orientation val="minMax"/>
        </c:scaling>
        <c:axPos val="l"/>
        <c:majorGridlines/>
        <c:numFmt formatCode="General" sourceLinked="1"/>
        <c:tickLblPos val="nextTo"/>
        <c:crossAx val="84211200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Использует ли семья при лечении травы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</c:v>
                </c:pt>
                <c:pt idx="1">
                  <c:v>9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  <c:dispBlanksAs val="zero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Кто в семье использует при лечении травы</c:v>
                </c:pt>
              </c:strCache>
            </c:strRef>
          </c:tx>
          <c:dLbls>
            <c:showVal val="1"/>
          </c:dLbls>
          <c:cat>
            <c:strRef>
              <c:f>Лист1!$A$2:$A$7</c:f>
              <c:strCache>
                <c:ptCount val="6"/>
                <c:pt idx="0">
                  <c:v>Папа</c:v>
                </c:pt>
                <c:pt idx="1">
                  <c:v>Мама</c:v>
                </c:pt>
                <c:pt idx="2">
                  <c:v>Бабушка</c:v>
                </c:pt>
                <c:pt idx="3">
                  <c:v>Дедушка</c:v>
                </c:pt>
                <c:pt idx="4">
                  <c:v>Брат</c:v>
                </c:pt>
                <c:pt idx="5">
                  <c:v>Сестра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12</c:v>
                </c:pt>
                <c:pt idx="2">
                  <c:v>16</c:v>
                </c:pt>
                <c:pt idx="3">
                  <c:v>6</c:v>
                </c:pt>
                <c:pt idx="5">
                  <c:v>2</c:v>
                </c:pt>
              </c:numCache>
            </c:numRef>
          </c:val>
        </c:ser>
        <c:shape val="cone"/>
        <c:axId val="84248064"/>
        <c:axId val="84249600"/>
        <c:axId val="0"/>
      </c:bar3DChart>
      <c:catAx>
        <c:axId val="84248064"/>
        <c:scaling>
          <c:orientation val="minMax"/>
        </c:scaling>
        <c:axPos val="b"/>
        <c:tickLblPos val="nextTo"/>
        <c:crossAx val="84249600"/>
        <c:crosses val="autoZero"/>
        <c:auto val="1"/>
        <c:lblAlgn val="ctr"/>
        <c:lblOffset val="100"/>
      </c:catAx>
      <c:valAx>
        <c:axId val="84249600"/>
        <c:scaling>
          <c:orientation val="minMax"/>
        </c:scaling>
        <c:axPos val="l"/>
        <c:majorGridlines/>
        <c:numFmt formatCode="General" sourceLinked="1"/>
        <c:tickLblPos val="nextTo"/>
        <c:crossAx val="84248064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8B0AD-75B0-4988-8B87-AB90DAC729B7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93C0-8B9E-40DD-B16A-7C9BB523FD2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8B0AD-75B0-4988-8B87-AB90DAC729B7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93C0-8B9E-40DD-B16A-7C9BB523FD2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8B0AD-75B0-4988-8B87-AB90DAC729B7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93C0-8B9E-40DD-B16A-7C9BB523FD2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8B0AD-75B0-4988-8B87-AB90DAC729B7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93C0-8B9E-40DD-B16A-7C9BB523FD2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8B0AD-75B0-4988-8B87-AB90DAC729B7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93C0-8B9E-40DD-B16A-7C9BB523FD2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8B0AD-75B0-4988-8B87-AB90DAC729B7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93C0-8B9E-40DD-B16A-7C9BB523FD2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8B0AD-75B0-4988-8B87-AB90DAC729B7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93C0-8B9E-40DD-B16A-7C9BB523FD2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8B0AD-75B0-4988-8B87-AB90DAC729B7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93C0-8B9E-40DD-B16A-7C9BB523FD2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8B0AD-75B0-4988-8B87-AB90DAC729B7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93C0-8B9E-40DD-B16A-7C9BB523FD2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8B0AD-75B0-4988-8B87-AB90DAC729B7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93C0-8B9E-40DD-B16A-7C9BB523FD2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8B0AD-75B0-4988-8B87-AB90DAC729B7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93C0-8B9E-40DD-B16A-7C9BB523FD2D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BD8B0AD-75B0-4988-8B87-AB90DAC729B7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68D93C0-8B9E-40DD-B16A-7C9BB523FD2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1692275" y="0"/>
            <a:ext cx="59039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dirty="0"/>
              <a:t>Муниципальное образовательное учреждение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dirty="0" smtClean="0"/>
              <a:t>Лицей «Престиж»</a:t>
            </a:r>
            <a:endParaRPr lang="ru-RU" dirty="0"/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3635375" y="6308725"/>
            <a:ext cx="2305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 smtClean="0"/>
              <a:t>Самара, 2013г</a:t>
            </a:r>
            <a:endParaRPr lang="ru-RU" dirty="0"/>
          </a:p>
        </p:txBody>
      </p:sp>
      <p:sp>
        <p:nvSpPr>
          <p:cNvPr id="2052" name="WordArt 6"/>
          <p:cNvSpPr>
            <a:spLocks noChangeArrowheads="1" noChangeShapeType="1" noTextEdit="1"/>
          </p:cNvSpPr>
          <p:nvPr/>
        </p:nvSpPr>
        <p:spPr bwMode="auto">
          <a:xfrm rot="337974">
            <a:off x="1619250" y="1557338"/>
            <a:ext cx="5688013" cy="18716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04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053" name="WordArt 7"/>
          <p:cNvSpPr>
            <a:spLocks noChangeArrowheads="1" noChangeShapeType="1" noTextEdit="1"/>
          </p:cNvSpPr>
          <p:nvPr/>
        </p:nvSpPr>
        <p:spPr bwMode="auto">
          <a:xfrm>
            <a:off x="4631059" y="3163883"/>
            <a:ext cx="4465638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Выполнил: Мартыненко Богдан</a:t>
            </a:r>
            <a:endParaRPr lang="ru-RU" sz="3600" kern="10" dirty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                              </a:t>
            </a: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ученик 4 « Б « класса</a:t>
            </a:r>
            <a:endParaRPr lang="ru-RU" sz="3600" kern="10" dirty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055" name="WordArt 8"/>
          <p:cNvSpPr>
            <a:spLocks noChangeArrowheads="1" noChangeShapeType="1" noTextEdit="1"/>
          </p:cNvSpPr>
          <p:nvPr/>
        </p:nvSpPr>
        <p:spPr bwMode="auto">
          <a:xfrm>
            <a:off x="3995738" y="4652963"/>
            <a:ext cx="4859337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Руководитель:</a:t>
            </a:r>
          </a:p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учитель </a:t>
            </a: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начальных классов</a:t>
            </a:r>
          </a:p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Анисимова С.В.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052736"/>
            <a:ext cx="79928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dirty="0" smtClean="0"/>
              <a:t>Средства траволечения и их место в современной медицине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xmlns="" val="3452346291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nimBg="1"/>
      <p:bldP spid="20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7555128" cy="924475"/>
          </a:xfrm>
        </p:spPr>
        <p:txBody>
          <a:bodyPr/>
          <a:lstStyle/>
          <a:p>
            <a:r>
              <a:rPr lang="ru-RU" sz="2400" dirty="0"/>
              <a:t> В тестировании принимали участие 25 человек, состав их семей таков:</a:t>
            </a:r>
            <a:br>
              <a:rPr lang="ru-RU" sz="2400" dirty="0"/>
            </a:br>
            <a:r>
              <a:rPr lang="ru-RU" sz="2400" dirty="0"/>
              <a:t>Мамы – 25 чел., папы -  19 чел., бабушки – 16 чел., дедушки – 6 чел., братья – 8 чел., сестер – 6 чел. </a:t>
            </a:r>
            <a:br>
              <a:rPr lang="ru-RU" sz="24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Диаграмма </a:t>
            </a:r>
            <a:r>
              <a:rPr lang="ru-RU" sz="1800" dirty="0"/>
              <a:t>№1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948532890"/>
              </p:ext>
            </p:extLst>
          </p:nvPr>
        </p:nvGraphicFramePr>
        <p:xfrm>
          <a:off x="738532" y="1961808"/>
          <a:ext cx="7704856" cy="486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702736" y="5589240"/>
            <a:ext cx="1173970" cy="234878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213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496944" cy="924475"/>
          </a:xfrm>
        </p:spPr>
        <p:txBody>
          <a:bodyPr/>
          <a:lstStyle/>
          <a:p>
            <a:pPr algn="just"/>
            <a:r>
              <a:rPr lang="ru-RU" sz="2000" dirty="0"/>
              <a:t>Выяснилось, что большинство семей учеников, а именно 22, активно используют при лечении любого заболевания таблетки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(</a:t>
            </a:r>
            <a:r>
              <a:rPr lang="ru-RU" sz="2000" dirty="0"/>
              <a:t>см </a:t>
            </a:r>
            <a:r>
              <a:rPr lang="ru-RU" sz="2000" dirty="0" smtClean="0"/>
              <a:t>диаграмму№2) В основном это </a:t>
            </a:r>
            <a:r>
              <a:rPr lang="ru-RU" sz="2000" dirty="0"/>
              <a:t>мамы и </a:t>
            </a:r>
            <a:r>
              <a:rPr lang="ru-RU" sz="2000" dirty="0" smtClean="0"/>
              <a:t>папы. Старшее поколение </a:t>
            </a:r>
            <a:r>
              <a:rPr lang="ru-RU" sz="2000" dirty="0"/>
              <a:t>чуть </a:t>
            </a:r>
            <a:r>
              <a:rPr lang="ru-RU" sz="2000" dirty="0" smtClean="0"/>
              <a:t>меньше. </a:t>
            </a:r>
            <a:r>
              <a:rPr lang="ru-RU" sz="2000" dirty="0"/>
              <a:t>А вот братья и сестры моих одноклассников не столь активны в </a:t>
            </a:r>
            <a:r>
              <a:rPr lang="ru-RU" sz="2000" dirty="0" smtClean="0"/>
              <a:t>лечении(см. диаграмма№3)</a:t>
            </a: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2459546894"/>
              </p:ext>
            </p:extLst>
          </p:nvPr>
        </p:nvGraphicFramePr>
        <p:xfrm>
          <a:off x="152015" y="2913782"/>
          <a:ext cx="3869953" cy="3944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79512" y="2212415"/>
            <a:ext cx="406794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Диаграмма №2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Использует ли Ваша семья при лечении любого заболевания таблетки?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944199014"/>
              </p:ext>
            </p:extLst>
          </p:nvPr>
        </p:nvGraphicFramePr>
        <p:xfrm>
          <a:off x="4499992" y="2806700"/>
          <a:ext cx="4478387" cy="405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4254704" y="2212414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Диаграмма №3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Кто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при  лечении любых заболеваний в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Вашей</a:t>
            </a:r>
          </a:p>
          <a:p>
            <a:pPr algn="just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семье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использует таблетки</a:t>
            </a:r>
            <a:r>
              <a:rPr lang="ru-RU" b="1" dirty="0"/>
              <a:t>?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982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325"/>
            <a:ext cx="8474668" cy="924475"/>
          </a:xfrm>
        </p:spPr>
        <p:txBody>
          <a:bodyPr/>
          <a:lstStyle/>
          <a:p>
            <a:r>
              <a:rPr lang="ru-RU" sz="2000" dirty="0"/>
              <a:t> Что касается лечения лекарственными травами, то  результаты уступают место таблеткам, но, тем не менее, видно, что и здесь больше половины семей используют натуральные средства 16 из 25 семей (диаграмма№4). Как видно из графика (диаграмма №5), лекарственные травы используют все бабушки и дедушки опрошенных </a:t>
            </a:r>
            <a:r>
              <a:rPr lang="ru-RU" sz="2000" dirty="0" smtClean="0"/>
              <a:t>ребят. </a:t>
            </a:r>
            <a:r>
              <a:rPr lang="ru-RU" sz="2000" dirty="0"/>
              <a:t>И немного меньше половины </a:t>
            </a:r>
            <a:r>
              <a:rPr lang="ru-RU" sz="2000" dirty="0" smtClean="0"/>
              <a:t>мам. </a:t>
            </a:r>
            <a:r>
              <a:rPr lang="ru-RU" sz="2000" dirty="0"/>
              <a:t>Младшее поколение </a:t>
            </a:r>
            <a:r>
              <a:rPr lang="ru-RU" sz="2000" dirty="0" smtClean="0"/>
              <a:t>практически никто.</a:t>
            </a: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462280193"/>
              </p:ext>
            </p:extLst>
          </p:nvPr>
        </p:nvGraphicFramePr>
        <p:xfrm>
          <a:off x="25544" y="2924944"/>
          <a:ext cx="3888432" cy="4437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1520" y="2564904"/>
            <a:ext cx="1705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Диаграмма№4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703259126"/>
              </p:ext>
            </p:extLst>
          </p:nvPr>
        </p:nvGraphicFramePr>
        <p:xfrm>
          <a:off x="4139952" y="2564904"/>
          <a:ext cx="4896544" cy="4176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7020272" y="2274084"/>
            <a:ext cx="1705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Диаграмма№5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811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57563"/>
            <a:ext cx="8424862" cy="3500437"/>
          </a:xfrm>
        </p:spPr>
        <p:txBody>
          <a:bodyPr/>
          <a:lstStyle/>
          <a:p>
            <a:r>
              <a:rPr lang="ru-RU" sz="1900" b="1" i="1" dirty="0"/>
              <a:t/>
            </a:r>
            <a:br>
              <a:rPr lang="ru-RU" sz="1900" b="1" i="1" dirty="0"/>
            </a:br>
            <a:r>
              <a:rPr lang="ru-RU" sz="1900" b="1" i="1" dirty="0"/>
              <a:t/>
            </a:r>
            <a:br>
              <a:rPr lang="ru-RU" sz="1900" b="1" i="1" dirty="0"/>
            </a:br>
            <a:r>
              <a:rPr lang="ru-RU" sz="1900" b="1" i="1" dirty="0"/>
              <a:t/>
            </a:r>
            <a:br>
              <a:rPr lang="ru-RU" sz="1900" b="1" i="1" dirty="0"/>
            </a:br>
            <a:r>
              <a:rPr lang="ru-RU" sz="1900" b="1" i="1" dirty="0"/>
              <a:t>.</a:t>
            </a:r>
            <a:br>
              <a:rPr lang="ru-RU" sz="1900" b="1" i="1" dirty="0"/>
            </a:br>
            <a:r>
              <a:rPr lang="ru-RU" sz="1900" b="1" i="1" dirty="0"/>
              <a:t>                                   </a:t>
            </a:r>
            <a:br>
              <a:rPr lang="ru-RU" sz="1900" b="1" i="1" dirty="0"/>
            </a:br>
            <a:r>
              <a:rPr lang="ru-RU" sz="1900" b="1" i="1" dirty="0"/>
              <a:t/>
            </a:r>
            <a:br>
              <a:rPr lang="ru-RU" sz="1900" b="1" i="1" dirty="0"/>
            </a:br>
            <a:r>
              <a:rPr lang="ru-RU" sz="1900" b="1" i="1" dirty="0"/>
              <a:t/>
            </a:r>
            <a:br>
              <a:rPr lang="ru-RU" sz="1900" b="1" i="1" dirty="0"/>
            </a:br>
            <a:r>
              <a:rPr lang="ru-RU" sz="1900" b="1" i="1" dirty="0"/>
              <a:t/>
            </a:r>
            <a:br>
              <a:rPr lang="ru-RU" sz="1900" b="1" i="1" dirty="0"/>
            </a:br>
            <a:r>
              <a:rPr lang="ru-RU" sz="1900" b="1" i="1" dirty="0"/>
              <a:t>                                    </a:t>
            </a:r>
            <a:br>
              <a:rPr lang="ru-RU" sz="1900" b="1" i="1" dirty="0"/>
            </a:br>
            <a:r>
              <a:rPr lang="ru-RU" sz="1900" b="1" i="1" dirty="0"/>
              <a:t>                                 </a:t>
            </a:r>
            <a:br>
              <a:rPr lang="ru-RU" sz="1900" b="1" i="1" dirty="0"/>
            </a:br>
            <a:r>
              <a:rPr lang="ru-RU" sz="1900" b="1" i="1" dirty="0"/>
              <a:t>                     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331640" y="548680"/>
            <a:ext cx="5940152" cy="5877272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ru-RU" sz="1600" b="1" i="1" dirty="0" smtClean="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i="1" dirty="0" smtClean="0"/>
              <a:t>                               </a:t>
            </a:r>
          </a:p>
          <a:p>
            <a:pPr>
              <a:lnSpc>
                <a:spcPct val="80000"/>
              </a:lnSpc>
              <a:buNone/>
            </a:pPr>
            <a:r>
              <a:rPr lang="ru-RU" sz="2400" b="1" i="1" dirty="0">
                <a:solidFill>
                  <a:schemeClr val="tx1"/>
                </a:solidFill>
              </a:rPr>
              <a:t>  </a:t>
            </a:r>
            <a:r>
              <a:rPr lang="ru-RU" sz="2400" b="1" i="1" dirty="0" smtClean="0">
                <a:solidFill>
                  <a:schemeClr val="tx1"/>
                </a:solidFill>
              </a:rPr>
              <a:t>     </a:t>
            </a:r>
            <a:r>
              <a:rPr lang="ru-RU" sz="2800" b="1" i="1" dirty="0" smtClean="0">
                <a:solidFill>
                  <a:schemeClr val="tx1"/>
                </a:solidFill>
              </a:rPr>
              <a:t>Итак можно сделать вывод, </a:t>
            </a:r>
            <a:r>
              <a:rPr lang="ru-RU" sz="2800" b="1" i="1" dirty="0">
                <a:solidFill>
                  <a:schemeClr val="tx1"/>
                </a:solidFill>
              </a:rPr>
              <a:t>что почти во всех семьях, травами пользуются старшие поколения, а чем моложе человек, тем проще выпить химические лекарства. </a:t>
            </a:r>
            <a:br>
              <a:rPr lang="ru-RU" sz="2800" b="1" i="1" dirty="0">
                <a:solidFill>
                  <a:schemeClr val="tx1"/>
                </a:solidFill>
              </a:rPr>
            </a:br>
            <a:r>
              <a:rPr lang="ru-RU" sz="2800" b="1" i="1" dirty="0" smtClean="0">
                <a:solidFill>
                  <a:schemeClr val="tx1"/>
                </a:solidFill>
              </a:rPr>
              <a:t>    И </a:t>
            </a:r>
            <a:r>
              <a:rPr lang="ru-RU" sz="2800" b="1" i="1" dirty="0">
                <a:solidFill>
                  <a:schemeClr val="tx1"/>
                </a:solidFill>
              </a:rPr>
              <a:t>больше </a:t>
            </a:r>
            <a:r>
              <a:rPr lang="ru-RU" sz="2800" b="1" i="1" dirty="0" smtClean="0">
                <a:solidFill>
                  <a:schemeClr val="tx1"/>
                </a:solidFill>
              </a:rPr>
              <a:t>  половины современных </a:t>
            </a:r>
            <a:r>
              <a:rPr lang="ru-RU" sz="2800" b="1" i="1" dirty="0">
                <a:solidFill>
                  <a:schemeClr val="tx1"/>
                </a:solidFill>
              </a:rPr>
              <a:t>людей  применяют лекарственные средства, если начинают </a:t>
            </a:r>
            <a:r>
              <a:rPr lang="ru-RU" sz="2800" b="1" i="1" dirty="0" smtClean="0">
                <a:solidFill>
                  <a:schemeClr val="tx1"/>
                </a:solidFill>
              </a:rPr>
              <a:t>болеть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924175"/>
            <a:ext cx="4321175" cy="30257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b="1" i="1" dirty="0" smtClean="0">
                <a:solidFill>
                  <a:schemeClr val="accent2"/>
                </a:solidFill>
              </a:rPr>
              <a:t>. </a:t>
            </a:r>
            <a:endParaRPr lang="ru-RU" sz="2000" b="1" i="1" dirty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None/>
            </a:pPr>
            <a:endParaRPr lang="ru-RU" sz="2000" b="1" i="1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None/>
            </a:pPr>
            <a:endParaRPr lang="ru-RU" sz="1800" b="1" i="1" dirty="0"/>
          </a:p>
        </p:txBody>
      </p:sp>
    </p:spTree>
    <p:extLst>
      <p:ext uri="{BB962C8B-B14F-4D97-AF65-F5344CB8AC3E}">
        <p14:creationId xmlns:p14="http://schemas.microsoft.com/office/powerpoint/2010/main" xmlns="" val="866264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8979"/>
    </mc:Choice>
    <mc:Fallback>
      <p:transition spd="slow" advTm="189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4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4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4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4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4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4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4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4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4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4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484784"/>
            <a:ext cx="7483120" cy="3960440"/>
          </a:xfrm>
        </p:spPr>
        <p:txBody>
          <a:bodyPr/>
          <a:lstStyle/>
          <a:p>
            <a:r>
              <a:rPr lang="ru-RU" sz="2800" dirty="0" smtClean="0"/>
              <a:t>1.	Лечение травами должно сопровождаться консультациями врача. </a:t>
            </a:r>
            <a:br>
              <a:rPr lang="ru-RU" sz="2800" dirty="0" smtClean="0"/>
            </a:br>
            <a:r>
              <a:rPr lang="ru-RU" sz="2800" dirty="0" smtClean="0"/>
              <a:t>2. Нельзя употреблять внутрь сразу несколько микстур</a:t>
            </a:r>
            <a:br>
              <a:rPr lang="ru-RU" sz="2800" dirty="0" smtClean="0"/>
            </a:br>
            <a:r>
              <a:rPr lang="ru-RU" sz="2800" dirty="0" smtClean="0"/>
              <a:t>3. Травы лучше всего настаивать в фаянсовой или стеклянной посуде: так сохраняются все их полезные свойства.</a:t>
            </a:r>
            <a:br>
              <a:rPr lang="ru-RU" sz="2800" dirty="0" smtClean="0"/>
            </a:br>
            <a:r>
              <a:rPr lang="ru-RU" sz="2800" dirty="0" smtClean="0"/>
              <a:t>4. Не стоить готовить настои впрок!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 flipH="1">
            <a:off x="755576" y="5589240"/>
            <a:ext cx="253867" cy="271810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620688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chemeClr val="accent4">
                    <a:lumMod val="50000"/>
                  </a:schemeClr>
                </a:solidFill>
              </a:rPr>
              <a:t>Общие </a:t>
            </a:r>
            <a:r>
              <a:rPr lang="ru-RU" sz="2800" b="1" u="sng" dirty="0">
                <a:solidFill>
                  <a:schemeClr val="accent4">
                    <a:lumMod val="50000"/>
                  </a:schemeClr>
                </a:solidFill>
              </a:rPr>
              <a:t>полезные советы: 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0346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273" y="332656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Подводя итоги </a:t>
            </a:r>
            <a:r>
              <a:rPr lang="ru-RU" sz="2400" dirty="0"/>
              <a:t>исследовательской работы, могу </a:t>
            </a:r>
            <a:r>
              <a:rPr lang="ru-RU" sz="2400" u="sng" dirty="0">
                <a:solidFill>
                  <a:schemeClr val="accent4">
                    <a:lumMod val="75000"/>
                  </a:schemeClr>
                </a:solidFill>
              </a:rPr>
              <a:t>сделать вывод</a:t>
            </a:r>
            <a:r>
              <a:rPr lang="ru-RU" sz="2400" dirty="0"/>
              <a:t>, что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</a:rPr>
              <a:t>цель</a:t>
            </a:r>
            <a:r>
              <a:rPr lang="ru-RU" sz="2400" dirty="0"/>
              <a:t>, которую я ставил –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</a:rPr>
              <a:t>достиг</a:t>
            </a:r>
            <a:r>
              <a:rPr lang="ru-RU" sz="2400" dirty="0"/>
              <a:t>. Я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</a:rPr>
              <a:t>изучил</a:t>
            </a:r>
            <a:r>
              <a:rPr lang="ru-RU" sz="2400" dirty="0"/>
              <a:t>, отношение к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</a:rPr>
              <a:t>траволечению в семьях </a:t>
            </a:r>
            <a:r>
              <a:rPr lang="ru-RU" sz="2400" dirty="0"/>
              <a:t>моих одноклассников.  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</a:rPr>
              <a:t>Сравнил</a:t>
            </a:r>
            <a:r>
              <a:rPr lang="ru-RU" sz="2400" dirty="0"/>
              <a:t>  обоснованные и научно доказанные выводы с результатами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</a:rPr>
              <a:t>исследования</a:t>
            </a:r>
            <a:r>
              <a:rPr lang="ru-RU" sz="2400" dirty="0"/>
              <a:t> по данной теме.</a:t>
            </a:r>
          </a:p>
          <a:p>
            <a:pPr algn="just"/>
            <a:r>
              <a:rPr lang="ru-RU" sz="2400" dirty="0"/>
              <a:t>   Мне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</a:rPr>
              <a:t>удалось выяснить</a:t>
            </a:r>
            <a:r>
              <a:rPr lang="ru-RU" sz="2400" dirty="0"/>
              <a:t>, что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</a:rPr>
              <a:t>люди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</a:rPr>
              <a:t>активно продолжают применять травы </a:t>
            </a:r>
            <a:r>
              <a:rPr lang="ru-RU" sz="2400" dirty="0"/>
              <a:t>для лечения различных заболеваний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 smtClean="0"/>
              <a:t> </a:t>
            </a:r>
            <a:r>
              <a:rPr lang="ru-RU" sz="2400" dirty="0"/>
              <a:t>Эти травы растут у нас буквально под ногами, и мы часто не задумываемся об их ценности. Растения даруют нам не только красоту. Они еще и дружат с человеком, помогают ему: врачуют.    Но следует знать, что лечебные растения не могут полностью заменить химические лекарственные препараты.</a:t>
            </a:r>
          </a:p>
          <a:p>
            <a:r>
              <a:rPr lang="ru-RU" sz="2400" dirty="0"/>
              <a:t>   И мои мама и бабушка стараются, теперь, не спорить, чьё лечение лучше, а совмещать профилактику, лечение и восстановление больного, исходя из рекомендаций врачей и практики траволечения.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27267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В</a:t>
            </a:r>
            <a:r>
              <a:rPr lang="ru-RU" sz="2000" dirty="0" smtClean="0"/>
              <a:t> помощь своей семье, я </a:t>
            </a:r>
            <a:r>
              <a:rPr lang="ru-RU" sz="2000" dirty="0"/>
              <a:t>сделал «Домашний справочник лечебных трав» на все случаи жизни. Там очень удобно найдя заболевание, просмотреть травку, которая не только защитит от болезней и вылечит их, но и поддержит защитную систему организма.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792089" y="2763178"/>
            <a:ext cx="4752531" cy="3168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287537" y="2810933"/>
            <a:ext cx="4716525" cy="3144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335852" y="2942971"/>
            <a:ext cx="4680521" cy="2916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0471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95536" y="260648"/>
            <a:ext cx="8229600" cy="113982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Я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 хочу отметить, что травами надо любоваться. Пусть они украшают нашу землю. Пусть вас радует цветущее разнотравье.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979712" y="1988840"/>
            <a:ext cx="5256583" cy="4530725"/>
          </a:xfrm>
          <a:prstGeom prst="rect">
            <a:avLst/>
          </a:prstGeom>
        </p:spPr>
        <p:txBody>
          <a:bodyPr>
            <a:normAutofit fontScale="3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 charset="2"/>
              <a:buNone/>
            </a:pPr>
            <a:r>
              <a:rPr lang="ru-RU" sz="8000" b="1" i="1" dirty="0" smtClean="0">
                <a:solidFill>
                  <a:srgbClr val="E57213"/>
                </a:solidFill>
              </a:rPr>
              <a:t> </a:t>
            </a:r>
            <a:r>
              <a:rPr lang="ru-RU" sz="8000" b="1" i="1" dirty="0" smtClean="0">
                <a:solidFill>
                  <a:schemeClr val="tx2">
                    <a:lumMod val="75000"/>
                  </a:schemeClr>
                </a:solidFill>
              </a:rPr>
              <a:t>Я иду по цветущему лугу,</a:t>
            </a:r>
          </a:p>
          <a:p>
            <a:pPr>
              <a:buFont typeface="Wingdings 2" charset="2"/>
              <a:buNone/>
            </a:pPr>
            <a:r>
              <a:rPr lang="ru-RU" sz="8000" b="1" i="1" dirty="0" smtClean="0">
                <a:solidFill>
                  <a:schemeClr val="tx2">
                    <a:lumMod val="75000"/>
                  </a:schemeClr>
                </a:solidFill>
              </a:rPr>
              <a:t>Высыхает на листьях роса.  </a:t>
            </a:r>
          </a:p>
          <a:p>
            <a:pPr>
              <a:buFont typeface="Wingdings 2" charset="2"/>
              <a:buNone/>
            </a:pPr>
            <a:r>
              <a:rPr lang="ru-RU" sz="8000" b="1" i="1" dirty="0" smtClean="0">
                <a:solidFill>
                  <a:schemeClr val="tx2">
                    <a:lumMod val="75000"/>
                  </a:schemeClr>
                </a:solidFill>
              </a:rPr>
              <a:t>Ветер травы качает упруго</a:t>
            </a:r>
          </a:p>
          <a:p>
            <a:pPr>
              <a:buFont typeface="Wingdings 2" charset="2"/>
              <a:buNone/>
            </a:pPr>
            <a:r>
              <a:rPr lang="ru-RU" sz="8000" b="1" i="1" dirty="0" smtClean="0">
                <a:solidFill>
                  <a:schemeClr val="tx2">
                    <a:lumMod val="75000"/>
                  </a:schemeClr>
                </a:solidFill>
              </a:rPr>
              <a:t>И мне чудятся их голоса.</a:t>
            </a:r>
          </a:p>
          <a:p>
            <a:pPr>
              <a:buFont typeface="Wingdings 2" charset="2"/>
              <a:buNone/>
            </a:pPr>
            <a:r>
              <a:rPr lang="ru-RU" sz="8000" b="1" i="1" dirty="0" smtClean="0">
                <a:solidFill>
                  <a:schemeClr val="tx2">
                    <a:lumMod val="75000"/>
                  </a:schemeClr>
                </a:solidFill>
              </a:rPr>
              <a:t>Они шепчут: “Не рви нас, не надо,</a:t>
            </a:r>
          </a:p>
          <a:p>
            <a:pPr>
              <a:buFont typeface="Wingdings 2" charset="2"/>
              <a:buNone/>
            </a:pPr>
            <a:r>
              <a:rPr lang="ru-RU" sz="8000" b="1" i="1" dirty="0" smtClean="0">
                <a:solidFill>
                  <a:schemeClr val="tx2">
                    <a:lumMod val="75000"/>
                  </a:schemeClr>
                </a:solidFill>
              </a:rPr>
              <a:t>Наши гибкие стебли не мни.</a:t>
            </a:r>
          </a:p>
          <a:p>
            <a:pPr>
              <a:buFont typeface="Wingdings 2" charset="2"/>
              <a:buNone/>
            </a:pPr>
            <a:r>
              <a:rPr lang="ru-RU" sz="8000" b="1" i="1" dirty="0" smtClean="0">
                <a:solidFill>
                  <a:schemeClr val="tx2">
                    <a:lumMod val="75000"/>
                  </a:schemeClr>
                </a:solidFill>
              </a:rPr>
              <a:t>Мы для глаз и для сердца – отрада,</a:t>
            </a:r>
          </a:p>
          <a:p>
            <a:pPr>
              <a:buFont typeface="Wingdings 2" charset="2"/>
              <a:buNone/>
            </a:pPr>
            <a:r>
              <a:rPr lang="ru-RU" sz="8000" b="1" i="1" dirty="0" smtClean="0">
                <a:solidFill>
                  <a:schemeClr val="tx2">
                    <a:lumMod val="75000"/>
                  </a:schemeClr>
                </a:solidFill>
              </a:rPr>
              <a:t>Украшенье родимой земли.</a:t>
            </a:r>
          </a:p>
          <a:p>
            <a:pPr>
              <a:buFont typeface="Wingdings 2" charset="2"/>
              <a:buNone/>
            </a:pPr>
            <a:endParaRPr lang="ru-RU" b="1" i="1" dirty="0">
              <a:solidFill>
                <a:srgbClr val="E572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140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16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216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216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216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216"/>
                            </p:stCondLst>
                            <p:childTnLst>
                              <p:par>
                                <p:cTn id="2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216"/>
                            </p:stCondLst>
                            <p:childTnLst>
                              <p:par>
                                <p:cTn id="3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216"/>
                            </p:stCondLst>
                            <p:childTnLst>
                              <p:par>
                                <p:cTn id="3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216"/>
                            </p:stCondLst>
                            <p:childTnLst>
                              <p:par>
                                <p:cTn id="3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6752"/>
            <a:ext cx="849694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Список использованной литературы:</a:t>
            </a:r>
          </a:p>
          <a:p>
            <a:r>
              <a:rPr lang="ru-RU" sz="2000" dirty="0"/>
              <a:t> </a:t>
            </a:r>
          </a:p>
          <a:p>
            <a:r>
              <a:rPr lang="ru-RU" sz="2000" dirty="0"/>
              <a:t>1. Библиотечка лекарственных растений Том 1</a:t>
            </a:r>
          </a:p>
          <a:p>
            <a:r>
              <a:rPr lang="ru-RU" sz="2000" dirty="0"/>
              <a:t>    Зимин В.М. Издательство Дорваль 1992 стр.112</a:t>
            </a:r>
          </a:p>
          <a:p>
            <a:r>
              <a:rPr lang="ru-RU" sz="2000" dirty="0"/>
              <a:t>2. Домашний травник. Издательство «Русич» 1999 стр.72-73</a:t>
            </a:r>
          </a:p>
          <a:p>
            <a:r>
              <a:rPr lang="ru-RU" sz="2000" dirty="0"/>
              <a:t>3. Красная книга Самарской области. Растения «Самарский научный центр РАН» 2007</a:t>
            </a:r>
          </a:p>
          <a:p>
            <a:r>
              <a:rPr lang="ru-RU" sz="2000" dirty="0"/>
              <a:t>4. Путеводитель по лекарственным травам.</a:t>
            </a:r>
          </a:p>
          <a:p>
            <a:r>
              <a:rPr lang="ru-RU" sz="2000" dirty="0"/>
              <a:t>    Издательство «Европлант» 2009 стр.1, 4</a:t>
            </a:r>
          </a:p>
          <a:p>
            <a:r>
              <a:rPr lang="ru-RU" sz="2000" dirty="0"/>
              <a:t>5. Тайна красоты. Моложавенко В.С. Издательство «Педагогика-пресс»</a:t>
            </a:r>
          </a:p>
          <a:p>
            <a:r>
              <a:rPr lang="ru-RU" sz="2000" dirty="0"/>
              <a:t>    1993. стр.41, 95, 113, 195</a:t>
            </a:r>
          </a:p>
          <a:p>
            <a:r>
              <a:rPr lang="ru-RU" sz="2000" dirty="0"/>
              <a:t>6. Травник.  Профессор Соболевский, Сиб., 1799, стр. 411</a:t>
            </a:r>
          </a:p>
          <a:p>
            <a:r>
              <a:rPr lang="ru-RU" sz="2000" dirty="0"/>
              <a:t>7. Энциклопедия лекарственных растений Мазнев Н.И. </a:t>
            </a:r>
          </a:p>
          <a:p>
            <a:r>
              <a:rPr lang="ru-RU" sz="2000" dirty="0"/>
              <a:t>    Издательство «Мартин» 2004 стр.156, 163</a:t>
            </a:r>
          </a:p>
          <a:p>
            <a:r>
              <a:rPr lang="ru-RU" sz="2000" dirty="0"/>
              <a:t>8. http://lechebnik.info</a:t>
            </a:r>
          </a:p>
          <a:p>
            <a:r>
              <a:rPr lang="ru-RU" sz="2000" dirty="0"/>
              <a:t>9. http://ru.wikipedia.org</a:t>
            </a:r>
          </a:p>
        </p:txBody>
      </p:sp>
    </p:spTree>
    <p:extLst>
      <p:ext uri="{BB962C8B-B14F-4D97-AF65-F5344CB8AC3E}">
        <p14:creationId xmlns:p14="http://schemas.microsoft.com/office/powerpoint/2010/main" xmlns="" val="202966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88640"/>
            <a:ext cx="73448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b="1" i="1" kern="0" dirty="0" smtClean="0">
              <a:ln/>
              <a:latin typeface="BatangChe" pitchFamily="49" charset="-127"/>
              <a:ea typeface="BatangChe" pitchFamily="49" charset="-127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b="1" i="1" kern="0" dirty="0" smtClean="0">
              <a:ln/>
              <a:latin typeface="BatangChe" pitchFamily="49" charset="-127"/>
              <a:ea typeface="BatangChe" pitchFamily="49" charset="-127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b="1" i="1" kern="0" dirty="0" smtClean="0">
              <a:ln/>
              <a:latin typeface="BatangChe" pitchFamily="49" charset="-127"/>
              <a:ea typeface="BatangChe" pitchFamily="49" charset="-127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i="1" kern="0" dirty="0" smtClean="0">
                <a:ln/>
                <a:latin typeface="BatangChe" pitchFamily="49" charset="-127"/>
                <a:ea typeface="BatangChe" pitchFamily="49" charset="-127"/>
                <a:cs typeface="+mj-cs"/>
              </a:rPr>
              <a:t>Большое с</a:t>
            </a:r>
            <a:r>
              <a:rPr kumimoji="0" lang="ru-RU" sz="4400" b="1" i="1" u="none" strike="noStrike" kern="0" cap="none" spc="0" normalizeH="0" baseline="0" noProof="0" dirty="0" smtClean="0">
                <a:ln/>
                <a:effectLst/>
                <a:uLnTx/>
                <a:uFillTx/>
                <a:latin typeface="BatangChe" pitchFamily="49" charset="-127"/>
                <a:ea typeface="BatangChe" pitchFamily="49" charset="-127"/>
                <a:cs typeface="+mj-cs"/>
              </a:rPr>
              <a:t>пасибо за внимание!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95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2400" dirty="0"/>
              <a:t>Однажды, летом на даче я поранил ногу, рана была не большая, но бабуля сказала, что её надо обработать. Надо признаться, я ужасно не люблю зеленку, ну и всяческие там обрабатывающие лекарства и я с ужасом представил эту процедуру, но  бабушка нашла ей прекрасную замену – подорожник</a:t>
            </a:r>
            <a:r>
              <a:rPr lang="ru-RU" sz="2400" dirty="0" smtClean="0"/>
              <a:t>.</a:t>
            </a:r>
            <a:r>
              <a:rPr lang="ru-RU" sz="2400" dirty="0"/>
              <a:t> Моя бабушка всегда говорит: “На каждую хворь найдётся своя трава”. Она промыла небольшой листочек, приложила к ранке и обмотала бинтом. Мне совершенно не было больно или даже неприятно. Я был так доволен и счастлив!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89912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7" y="620688"/>
            <a:ext cx="8748464" cy="2177212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>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 </a:t>
            </a:r>
            <a:r>
              <a:rPr lang="ru-RU" sz="2400" dirty="0" smtClean="0">
                <a:solidFill>
                  <a:schemeClr val="tx1"/>
                </a:solidFill>
              </a:rPr>
              <a:t>Я решил </a:t>
            </a:r>
            <a:r>
              <a:rPr lang="ru-RU" sz="2400" dirty="0">
                <a:solidFill>
                  <a:schemeClr val="tx1"/>
                </a:solidFill>
              </a:rPr>
              <a:t>изучить бабушкину дачную аптечку, хотя, моя мама  считает «траволечение» пустяковым и предпочитает современные методы лечения. Мне стало очень интересно узнать, есть ли вообще место в современном мире лечебным травам? Что это за понятие траволечение? Могут ли </a:t>
            </a:r>
            <a:r>
              <a:rPr lang="ru-RU" sz="2400" dirty="0" smtClean="0">
                <a:solidFill>
                  <a:schemeClr val="tx1"/>
                </a:solidFill>
              </a:rPr>
              <a:t>химические лекарства </a:t>
            </a:r>
            <a:r>
              <a:rPr lang="ru-RU" sz="2400" dirty="0">
                <a:solidFill>
                  <a:schemeClr val="tx1"/>
                </a:solidFill>
              </a:rPr>
              <a:t>ужиться вместе с  травами?  </a:t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301525" y="5983825"/>
            <a:ext cx="2842475" cy="90155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8978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169100"/>
          </a:xfrm>
        </p:spPr>
        <p:txBody>
          <a:bodyPr/>
          <a:lstStyle/>
          <a:p>
            <a:r>
              <a:rPr lang="ru-RU" sz="2400" b="1" u="sng" dirty="0">
                <a:solidFill>
                  <a:schemeClr val="tx1"/>
                </a:solidFill>
              </a:rPr>
              <a:t>Целью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моего исследования стало</a:t>
            </a:r>
            <a:r>
              <a:rPr lang="ru-RU" sz="2000" b="1" dirty="0">
                <a:solidFill>
                  <a:schemeClr val="tx1"/>
                </a:solidFill>
              </a:rPr>
              <a:t> изучение средств траволечения и их место в современной медицине и </a:t>
            </a:r>
            <a:r>
              <a:rPr lang="ru-RU" sz="2000" b="1" dirty="0" smtClean="0">
                <a:solidFill>
                  <a:schemeClr val="tx1"/>
                </a:solidFill>
              </a:rPr>
              <a:t>жизни людей</a:t>
            </a:r>
            <a:r>
              <a:rPr lang="ru-RU" sz="2000" b="1" dirty="0">
                <a:solidFill>
                  <a:schemeClr val="tx1"/>
                </a:solidFill>
              </a:rPr>
              <a:t>.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44824"/>
            <a:ext cx="7125112" cy="405143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4400" b="1" u="sng" dirty="0">
                <a:solidFill>
                  <a:schemeClr val="tx1"/>
                </a:solidFill>
              </a:rPr>
              <a:t>З</a:t>
            </a:r>
            <a:r>
              <a:rPr lang="ru-RU" sz="4400" b="1" u="sng" dirty="0" smtClean="0">
                <a:solidFill>
                  <a:schemeClr val="tx1"/>
                </a:solidFill>
              </a:rPr>
              <a:t>адачи</a:t>
            </a:r>
            <a:r>
              <a:rPr lang="ru-RU" sz="4400" b="1" u="sng" dirty="0">
                <a:solidFill>
                  <a:schemeClr val="tx1"/>
                </a:solidFill>
              </a:rPr>
              <a:t>:</a:t>
            </a:r>
            <a:endParaRPr lang="ru-RU" sz="4400" u="sng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 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sz="3600" dirty="0">
                <a:solidFill>
                  <a:schemeClr val="tx1"/>
                </a:solidFill>
              </a:rPr>
              <a:t>изучить литературу и интернет по теме исследования;</a:t>
            </a:r>
          </a:p>
          <a:p>
            <a:pPr lvl="0"/>
            <a:r>
              <a:rPr lang="ru-RU" sz="3600" dirty="0">
                <a:solidFill>
                  <a:schemeClr val="tx1"/>
                </a:solidFill>
              </a:rPr>
              <a:t>выявить особенности полезного влияния трав на человека;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tx1"/>
                </a:solidFill>
              </a:rPr>
              <a:t> </a:t>
            </a:r>
            <a:endParaRPr lang="ru-RU" sz="3600" dirty="0">
              <a:solidFill>
                <a:schemeClr val="tx1"/>
              </a:solidFill>
            </a:endParaRPr>
          </a:p>
          <a:p>
            <a:pPr lvl="0"/>
            <a:r>
              <a:rPr lang="ru-RU" sz="3600" dirty="0">
                <a:solidFill>
                  <a:schemeClr val="tx1"/>
                </a:solidFill>
              </a:rPr>
              <a:t>провести анкетирование у одноклассников,  которое поможет выяснить, какое  место траволечение занимает  в семьях учеников.</a:t>
            </a:r>
          </a:p>
          <a:p>
            <a:pPr lvl="0"/>
            <a:r>
              <a:rPr lang="ru-RU" sz="3600" dirty="0">
                <a:solidFill>
                  <a:schemeClr val="tx1"/>
                </a:solidFill>
              </a:rPr>
              <a:t>проанализировать собранную информацию.</a:t>
            </a:r>
          </a:p>
          <a:p>
            <a:pPr lvl="0"/>
            <a:r>
              <a:rPr lang="ru-RU" sz="3600" dirty="0">
                <a:solidFill>
                  <a:schemeClr val="tx1"/>
                </a:solidFill>
              </a:rPr>
              <a:t>разработать и систематизировать сборник по лечению заболеваний лекарственными травами.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149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Вместе </a:t>
            </a:r>
            <a:r>
              <a:rPr lang="ru-RU" sz="2800" dirty="0">
                <a:solidFill>
                  <a:schemeClr val="tx1"/>
                </a:solidFill>
              </a:rPr>
              <a:t>с мамой и, конечно же бабушкой, мы  рассмотрели различные источники информации: книги, статьи в журналах, интернет, телевизор, рассказы бабушек-соседок…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2752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5" y="2780928"/>
            <a:ext cx="3563927" cy="3734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404664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>
                <a:solidFill>
                  <a:prstClr val="black"/>
                </a:solidFill>
              </a:rPr>
              <a:t>Наши далекие предки питались всем, что могли найти в окружающей их природе. Те растения, которые сейчас мы называем лекарственными травами, раньше были обычной пищей человека. </a:t>
            </a:r>
          </a:p>
        </p:txBody>
      </p:sp>
      <p:pic>
        <p:nvPicPr>
          <p:cNvPr id="1026" name="Picture 2" descr="http://t2.gstatic.com/images?q=tbn:ANd9GcRI0hKhNT2J6UNr5dx86JWdnzBrkTeFCGzNFC_bk-vEYOcV0hUx0w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132856"/>
            <a:ext cx="2686050" cy="1704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3.gstatic.com/images?q=tbn:ANd9GcRWqDnUpe7mEYN_exaCeUYaDAkU27Ume8DNiQ6aG7c3QtF3ip6j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933056"/>
            <a:ext cx="1924050" cy="2381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79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76672"/>
            <a:ext cx="4608512" cy="5760640"/>
          </a:xfrm>
        </p:spPr>
        <p:txBody>
          <a:bodyPr/>
          <a:lstStyle/>
          <a:p>
            <a:pPr algn="just"/>
            <a:r>
              <a:rPr lang="ru-RU" sz="2400" dirty="0"/>
              <a:t> </a:t>
            </a:r>
            <a:r>
              <a:rPr lang="ru-RU" sz="2400" dirty="0">
                <a:solidFill>
                  <a:schemeClr val="tx1"/>
                </a:solidFill>
              </a:rPr>
              <a:t>Сейчас мы просто не можем себе представить медицину без химических лекарств. Благодаря современной медицине, человек смог побороть многие серьёзные заболевания, от которых еще в прошлом веке люди умирали, и никакие травы не могли </a:t>
            </a:r>
            <a:r>
              <a:rPr lang="ru-RU" sz="2400" dirty="0" smtClean="0">
                <a:solidFill>
                  <a:schemeClr val="tx1"/>
                </a:solidFill>
              </a:rPr>
              <a:t>им помочь.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948264" y="5301208"/>
            <a:ext cx="1186290" cy="55759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6316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125113" cy="924475"/>
          </a:xfrm>
        </p:spPr>
        <p:txBody>
          <a:bodyPr/>
          <a:lstStyle/>
          <a:p>
            <a:pPr algn="just"/>
            <a:r>
              <a:rPr lang="ru-RU" sz="2800" dirty="0">
                <a:solidFill>
                  <a:schemeClr val="tx1"/>
                </a:solidFill>
              </a:rPr>
              <a:t>Вместе с бабушкой, мы </a:t>
            </a:r>
            <a:r>
              <a:rPr lang="ru-RU" sz="2800" dirty="0" smtClean="0">
                <a:solidFill>
                  <a:schemeClr val="tx1"/>
                </a:solidFill>
              </a:rPr>
              <a:t>прошли по </a:t>
            </a:r>
            <a:r>
              <a:rPr lang="ru-RU" sz="2800" dirty="0">
                <a:solidFill>
                  <a:schemeClr val="tx1"/>
                </a:solidFill>
              </a:rPr>
              <a:t>дачному участку и </a:t>
            </a:r>
            <a:r>
              <a:rPr lang="ru-RU" sz="2800" dirty="0" smtClean="0">
                <a:solidFill>
                  <a:schemeClr val="tx1"/>
                </a:solidFill>
              </a:rPr>
              <a:t>изучили, </a:t>
            </a:r>
            <a:r>
              <a:rPr lang="ru-RU" sz="2800" dirty="0">
                <a:solidFill>
                  <a:schemeClr val="tx1"/>
                </a:solidFill>
              </a:rPr>
              <a:t>часто встречающиеся травки</a:t>
            </a:r>
            <a:r>
              <a:rPr lang="ru-RU" sz="2800" dirty="0"/>
              <a:t>. </a:t>
            </a:r>
          </a:p>
        </p:txBody>
      </p:sp>
      <p:pic>
        <p:nvPicPr>
          <p:cNvPr id="4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340768"/>
            <a:ext cx="3943728" cy="3018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3816" y="973134"/>
            <a:ext cx="3380184" cy="3068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1484784"/>
            <a:ext cx="3388431" cy="2795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452" y="4124474"/>
            <a:ext cx="3340665" cy="2816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51520" y="1484784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Подорожник -при </a:t>
            </a:r>
            <a:r>
              <a:rPr lang="ru-RU" dirty="0">
                <a:solidFill>
                  <a:schemeClr val="bg1"/>
                </a:solidFill>
              </a:rPr>
              <a:t>ранах и ушибах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4346282"/>
            <a:ext cx="2467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малина при простуде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290707" y="3284984"/>
            <a:ext cx="341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ромашка </a:t>
            </a:r>
            <a:r>
              <a:rPr lang="ru-RU" dirty="0">
                <a:solidFill>
                  <a:schemeClr val="bg1"/>
                </a:solidFill>
              </a:rPr>
              <a:t>при ангине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173317" y="1463040"/>
            <a:ext cx="2855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мать-и-мачеха от кашля</a:t>
            </a:r>
            <a:r>
              <a:rPr lang="ru-RU" dirty="0"/>
              <a:t>.</a:t>
            </a:r>
          </a:p>
        </p:txBody>
      </p:sp>
      <p:pic>
        <p:nvPicPr>
          <p:cNvPr id="13" name="Объект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6442" y="3789040"/>
            <a:ext cx="3407666" cy="2924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5083333" y="4095884"/>
            <a:ext cx="1045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крапива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7731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699144" cy="5256584"/>
          </a:xfrm>
        </p:spPr>
        <p:txBody>
          <a:bodyPr/>
          <a:lstStyle/>
          <a:p>
            <a:r>
              <a:rPr lang="ru-RU" b="1" i="1" dirty="0">
                <a:solidFill>
                  <a:schemeClr val="tx1"/>
                </a:solidFill>
              </a:rPr>
              <a:t>Цель анкетирования:</a:t>
            </a:r>
            <a:r>
              <a:rPr lang="ru-RU" i="1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выяснить, какие средства  лечения применяют в семьях учеников. Какое место занимает траволечение в современном мире.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Мои одноклассники с интересом  ответили на вопросы анкеты. Представляю вашему вниманию результаты, которые мне очень понравилось </a:t>
            </a:r>
            <a:r>
              <a:rPr lang="ru-RU" dirty="0" smtClean="0">
                <a:solidFill>
                  <a:schemeClr val="tx1"/>
                </a:solidFill>
              </a:rPr>
              <a:t>оформить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диаграммами.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820472" y="6453336"/>
            <a:ext cx="323528" cy="40466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532440" y="6669360"/>
            <a:ext cx="646232" cy="185936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074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</TotalTime>
  <Words>738</Words>
  <Application>Microsoft Office PowerPoint</Application>
  <PresentationFormat>Экран (4:3)</PresentationFormat>
  <Paragraphs>83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Spring</vt:lpstr>
      <vt:lpstr>Слайд 1</vt:lpstr>
      <vt:lpstr>Слайд 2</vt:lpstr>
      <vt:lpstr>            Я решил изучить бабушкину дачную аптечку, хотя, моя мама  считает «траволечение» пустяковым и предпочитает современные методы лечения. Мне стало очень интересно узнать, есть ли вообще место в современном мире лечебным травам? Что это за понятие траволечение? Могут ли химические лекарства ужиться вместе с  травами?   </vt:lpstr>
      <vt:lpstr>Целью моего исследования стало изучение средств траволечения и их место в современной медицине и жизни людей. </vt:lpstr>
      <vt:lpstr>         Вместе с мамой и, конечно же бабушкой, мы  рассмотрели различные источники информации: книги, статьи в журналах, интернет, телевизор, рассказы бабушек-соседок… </vt:lpstr>
      <vt:lpstr>Слайд 6</vt:lpstr>
      <vt:lpstr> Сейчас мы просто не можем себе представить медицину без химических лекарств. Благодаря современной медицине, человек смог побороть многие серьёзные заболевания, от которых еще в прошлом веке люди умирали, и никакие травы не могли им помочь.</vt:lpstr>
      <vt:lpstr>Вместе с бабушкой, мы прошли по дачному участку и изучили, часто встречающиеся травки. </vt:lpstr>
      <vt:lpstr>Цель анкетирования: выяснить, какие средства  лечения применяют в семьях учеников. Какое место занимает траволечение в современном мире.  Мои одноклассники с интересом  ответили на вопросы анкеты. Представляю вашему вниманию результаты, которые мне очень понравилось оформить  диаграммами. </vt:lpstr>
      <vt:lpstr> В тестировании принимали участие 25 человек, состав их семей таков: Мамы – 25 чел., папы -  19 чел., бабушки – 16 чел., дедушки – 6 чел., братья – 8 чел., сестер – 6 чел.   Диаграмма №1</vt:lpstr>
      <vt:lpstr>Выяснилось, что большинство семей учеников, а именно 22, активно используют при лечении любого заболевания таблетки. (см диаграмму№2) В основном это мамы и папы. Старшее поколение чуть меньше. А вот братья и сестры моих одноклассников не столь активны в лечении(см. диаграмма№3)</vt:lpstr>
      <vt:lpstr> Что касается лечения лекарственными травами, то  результаты уступают место таблеткам, но, тем не менее, видно, что и здесь больше половины семей используют натуральные средства 16 из 25 семей (диаграмма№4). Как видно из графика (диаграмма №5), лекарственные травы используют все бабушки и дедушки опрошенных ребят. И немного меньше половины мам. Младшее поколение практически никто.</vt:lpstr>
      <vt:lpstr>   .                                                                                                                                    </vt:lpstr>
      <vt:lpstr>1. Лечение травами должно сопровождаться консультациями врача.  2. Нельзя употреблять внутрь сразу несколько микстур 3. Травы лучше всего настаивать в фаянсовой или стеклянной посуде: так сохраняются все их полезные свойства. 4. Не стоить готовить настои впрок! </vt:lpstr>
      <vt:lpstr>Слайд 15</vt:lpstr>
      <vt:lpstr>В помощь своей семье, я сделал «Домашний справочник лечебных трав» на все случаи жизни. Там очень удобно найдя заболевание, просмотреть травку, которая не только защитит от болезней и вылечит их, но и поддержит защитную систему организма. 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Богдан</dc:creator>
  <cp:lastModifiedBy>пк</cp:lastModifiedBy>
  <cp:revision>42</cp:revision>
  <dcterms:created xsi:type="dcterms:W3CDTF">2012-02-17T15:40:04Z</dcterms:created>
  <dcterms:modified xsi:type="dcterms:W3CDTF">2013-10-18T17:33:13Z</dcterms:modified>
</cp:coreProperties>
</file>