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87" r:id="rId5"/>
    <p:sldId id="259" r:id="rId6"/>
    <p:sldId id="276" r:id="rId7"/>
    <p:sldId id="277" r:id="rId8"/>
    <p:sldId id="279" r:id="rId9"/>
    <p:sldId id="280" r:id="rId10"/>
    <p:sldId id="281" r:id="rId11"/>
    <p:sldId id="282" r:id="rId12"/>
    <p:sldId id="278" r:id="rId13"/>
    <p:sldId id="283" r:id="rId14"/>
    <p:sldId id="284" r:id="rId15"/>
    <p:sldId id="285" r:id="rId16"/>
    <p:sldId id="286" r:id="rId17"/>
    <p:sldId id="260" r:id="rId18"/>
    <p:sldId id="269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70" r:id="rId28"/>
    <p:sldId id="271" r:id="rId29"/>
    <p:sldId id="272" r:id="rId30"/>
    <p:sldId id="274" r:id="rId31"/>
    <p:sldId id="288" r:id="rId32"/>
    <p:sldId id="275" r:id="rId33"/>
    <p:sldId id="273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1ADE901-29DA-4BB5-A071-06CE64F60FA6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B2C3FB-E3C6-4A64-9667-5D0B38700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CFADF-728C-45F6-93B2-0259BE80EACA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60230-B5AC-4F9C-96F6-01C7FE852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2DC83-83C1-41AC-919D-E5365E54FB6A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5AD2-640A-4858-B1D1-5E00BCD7B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F7EE6-48CF-4A8E-83AD-A5B1F3DDFC1A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36F8E-A6F6-4663-A4F5-F89D23744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72BDE-754F-4D9B-9A57-B72BF7C4978A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15866-646A-4171-A9AD-4BBB2E3FE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EBDD6-B1E2-4DA2-B634-711C08CFD42C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5CAD2-57D6-420D-94AD-F6DC38EF5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E79ED-B989-4C64-8BF4-1AD0C82B92CF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4EE74-C007-4918-B1BE-D1D24CAF7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F6E9-2778-4CEB-8FE1-B22E084C0872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2F697-C232-4674-B508-E8537C4DC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DBDA9-30C9-45CD-903C-6A732D8D0E02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F3050-FCBC-445A-8641-5B24E8168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BEA3B-E041-466D-9C62-CD40B21BC661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ACBEB-3A21-442A-8A05-51629291F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95651-0AD9-46F1-B93E-38A6E44EB7C6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B88BD-B806-404A-9D3D-5FB50C57E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17CB5-CC98-460E-B8B3-57812EB59162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52CE4-0A44-4F47-9D8C-3A9F29227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ABAF5E-63C8-43DE-9C56-FB3DD9AEE834}" type="datetime1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192642-7D2B-4122-926C-09332CF51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&#1092;&#1080;&#1079;&#1084;&#1080;&#1085;&#1091;&#1090;&#1082;&#1072;.pp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2214578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23 ноября.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2571744"/>
            <a:ext cx="6400800" cy="250033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Классная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работа.</a:t>
            </a:r>
            <a:endParaRPr lang="ru-RU" sz="4400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29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6429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6429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75" y="12144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H:\Documents and Settings\Aida\Рабочий стол\НОвая ГРАФИКА сборник\КАРТИНКИ СБОРНИК_ школьные\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75" y="12144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4" descr="H:\Documents and Settings\Aida\Рабочий стол\НОвая ГРАФИКА сборник\1111111111111\image316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1148920">
            <a:off x="7359650" y="5319713"/>
            <a:ext cx="12573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C:\Users\Пользователь\Desktop\Анимир книги картинки\book2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00166" y="4143380"/>
            <a:ext cx="671517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9778E-7 C 1.66667E-6 0.07516 0.02326 0.13321 0.05191 0.13321 C 0.08125 0.13321 0.10469 0.07516 0.10469 -3.9778E-7 C 0.10469 -0.07539 0.1283 -0.13321 0.15764 -0.13321 C 0.18611 -0.13321 0.20989 -0.07539 0.20989 -3.9778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84921E-6 C 1.66667E-6 0.07401 0.01562 0.13136 0.03472 0.13136 C 0.05451 0.13136 0.07014 0.07401 0.07014 -2.84921E-6 C 0.07014 -0.07423 0.08594 -0.13113 0.10555 -0.13113 C 0.12482 -0.13113 0.14062 -0.07423 0.14062 -2.8492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1          5              3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857488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ые круглые скобки 6"/>
          <p:cNvSpPr/>
          <p:nvPr/>
        </p:nvSpPr>
        <p:spPr>
          <a:xfrm>
            <a:off x="5572132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9" name="Двойные круглые скобки 8"/>
          <p:cNvSpPr/>
          <p:nvPr/>
        </p:nvSpPr>
        <p:spPr>
          <a:xfrm>
            <a:off x="4500562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1          5              3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857488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ые круглые скобки 6"/>
          <p:cNvSpPr/>
          <p:nvPr/>
        </p:nvSpPr>
        <p:spPr>
          <a:xfrm>
            <a:off x="5572132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9" name="Двойные круглые скобки 8"/>
          <p:cNvSpPr/>
          <p:nvPr/>
        </p:nvSpPr>
        <p:spPr>
          <a:xfrm>
            <a:off x="4500562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1         5              3   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  <a:p>
            <a:pPr>
              <a:buNone/>
            </a:pPr>
            <a:r>
              <a:rPr lang="ru-RU" sz="2800" b="1" dirty="0" smtClean="0"/>
              <a:t>1) 36+9= 45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17" name="Двойные круглые скобки 16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786050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ые круглые скобки 19"/>
          <p:cNvSpPr/>
          <p:nvPr/>
        </p:nvSpPr>
        <p:spPr>
          <a:xfrm>
            <a:off x="4429124" y="1357298"/>
            <a:ext cx="285752" cy="357190"/>
          </a:xfrm>
          <a:prstGeom prst="bracketPair">
            <a:avLst>
              <a:gd name="adj" fmla="val 478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ые круглые скобки 20"/>
          <p:cNvSpPr/>
          <p:nvPr/>
        </p:nvSpPr>
        <p:spPr>
          <a:xfrm>
            <a:off x="5572132" y="1357298"/>
            <a:ext cx="214314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1         5              3   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  <a:p>
            <a:pPr>
              <a:buNone/>
            </a:pPr>
            <a:r>
              <a:rPr lang="ru-RU" sz="2800" b="1" dirty="0" smtClean="0"/>
              <a:t>1) 36+9= 45</a:t>
            </a:r>
          </a:p>
          <a:p>
            <a:pPr marL="742950" indent="-742950">
              <a:buNone/>
            </a:pPr>
            <a:r>
              <a:rPr lang="ru-RU" sz="2800" b="1" dirty="0" smtClean="0"/>
              <a:t>2)    4 5</a:t>
            </a:r>
            <a:endParaRPr lang="ru-RU" sz="2800" b="1" u="sng" dirty="0" smtClean="0"/>
          </a:p>
          <a:p>
            <a:pPr marL="742950" indent="-742950">
              <a:buNone/>
            </a:pPr>
            <a:r>
              <a:rPr lang="ru-RU" sz="2800" b="1" dirty="0" smtClean="0"/>
              <a:t>     </a:t>
            </a:r>
            <a:r>
              <a:rPr lang="ru-RU" sz="2800" b="1" u="sng" dirty="0" smtClean="0"/>
              <a:t>      5</a:t>
            </a:r>
            <a:endParaRPr lang="ru-RU" sz="2800" b="1" dirty="0" smtClean="0"/>
          </a:p>
          <a:p>
            <a:pPr marL="742950" indent="-742950">
              <a:buNone/>
            </a:pPr>
            <a:r>
              <a:rPr lang="ru-RU" sz="2800" b="1" dirty="0" smtClean="0"/>
              <a:t>     2 2 5</a:t>
            </a:r>
            <a:endParaRPr lang="ru-RU" sz="2800" b="1" u="sng" dirty="0" smtClean="0"/>
          </a:p>
          <a:p>
            <a:pPr marL="742950" indent="-742950">
              <a:buNone/>
            </a:pPr>
            <a:r>
              <a:rPr lang="ru-RU" sz="2800" b="1" dirty="0" smtClean="0"/>
              <a:t>                                         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17" name="Двойные круглые скобки 16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786050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ые круглые скобки 19"/>
          <p:cNvSpPr/>
          <p:nvPr/>
        </p:nvSpPr>
        <p:spPr>
          <a:xfrm>
            <a:off x="4429124" y="1357298"/>
            <a:ext cx="285752" cy="357190"/>
          </a:xfrm>
          <a:prstGeom prst="bracketPair">
            <a:avLst>
              <a:gd name="adj" fmla="val 478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ые круглые скобки 20"/>
          <p:cNvSpPr/>
          <p:nvPr/>
        </p:nvSpPr>
        <p:spPr>
          <a:xfrm>
            <a:off x="5572132" y="1357298"/>
            <a:ext cx="214314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множение 31"/>
          <p:cNvSpPr/>
          <p:nvPr/>
        </p:nvSpPr>
        <p:spPr>
          <a:xfrm>
            <a:off x="571472" y="3571876"/>
            <a:ext cx="357190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1         5              3   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  <a:p>
            <a:pPr>
              <a:buNone/>
            </a:pPr>
            <a:r>
              <a:rPr lang="ru-RU" sz="2800" b="1" dirty="0" smtClean="0"/>
              <a:t>1) 36+9= 45           3) _ 6 3 2     8</a:t>
            </a:r>
          </a:p>
          <a:p>
            <a:pPr marL="742950" indent="-742950">
              <a:buNone/>
            </a:pPr>
            <a:r>
              <a:rPr lang="ru-RU" sz="2800" b="1" dirty="0" smtClean="0"/>
              <a:t>2)    4 5                           </a:t>
            </a:r>
            <a:r>
              <a:rPr lang="ru-RU" sz="2800" b="1" u="sng" dirty="0" smtClean="0"/>
              <a:t>5 6</a:t>
            </a:r>
            <a:r>
              <a:rPr lang="ru-RU" sz="2800" b="1" dirty="0" smtClean="0"/>
              <a:t>       7 9</a:t>
            </a:r>
            <a:endParaRPr lang="ru-RU" sz="2800" b="1" u="sng" dirty="0" smtClean="0"/>
          </a:p>
          <a:p>
            <a:pPr marL="742950" indent="-742950">
              <a:buNone/>
            </a:pPr>
            <a:r>
              <a:rPr lang="ru-RU" sz="2800" b="1" dirty="0" smtClean="0"/>
              <a:t>     </a:t>
            </a:r>
            <a:r>
              <a:rPr lang="ru-RU" sz="2800" b="1" u="sng" dirty="0" smtClean="0"/>
              <a:t>      5  </a:t>
            </a:r>
            <a:r>
              <a:rPr lang="ru-RU" sz="2800" b="1" dirty="0" smtClean="0"/>
              <a:t>                          _7 2</a:t>
            </a:r>
          </a:p>
          <a:p>
            <a:pPr marL="742950" indent="-742950">
              <a:buNone/>
            </a:pPr>
            <a:r>
              <a:rPr lang="ru-RU" sz="2800" b="1" dirty="0" smtClean="0"/>
              <a:t>     2 2 5                              </a:t>
            </a:r>
            <a:r>
              <a:rPr lang="ru-RU" sz="2800" b="1" u="sng" dirty="0" smtClean="0"/>
              <a:t>7 2</a:t>
            </a:r>
          </a:p>
          <a:p>
            <a:pPr marL="742950" indent="-742950">
              <a:buNone/>
            </a:pPr>
            <a:r>
              <a:rPr lang="ru-RU" sz="2800" b="1" dirty="0" smtClean="0"/>
              <a:t>                                               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17" name="Двойные круглые скобки 16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786050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ые круглые скобки 19"/>
          <p:cNvSpPr/>
          <p:nvPr/>
        </p:nvSpPr>
        <p:spPr>
          <a:xfrm>
            <a:off x="4429124" y="1357298"/>
            <a:ext cx="285752" cy="357190"/>
          </a:xfrm>
          <a:prstGeom prst="bracketPair">
            <a:avLst>
              <a:gd name="adj" fmla="val 478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ые круглые скобки 20"/>
          <p:cNvSpPr/>
          <p:nvPr/>
        </p:nvSpPr>
        <p:spPr>
          <a:xfrm>
            <a:off x="5572132" y="1357298"/>
            <a:ext cx="214314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Соединительная линия уступом 22"/>
          <p:cNvCxnSpPr/>
          <p:nvPr/>
        </p:nvCxnSpPr>
        <p:spPr>
          <a:xfrm rot="5400000">
            <a:off x="3822298" y="3250008"/>
            <a:ext cx="928694" cy="7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86248" y="3143248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Умножение 31"/>
          <p:cNvSpPr/>
          <p:nvPr/>
        </p:nvSpPr>
        <p:spPr>
          <a:xfrm>
            <a:off x="571472" y="3571876"/>
            <a:ext cx="357190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1         5              3   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  <a:p>
            <a:pPr>
              <a:buNone/>
            </a:pPr>
            <a:r>
              <a:rPr lang="ru-RU" sz="2800" b="1" dirty="0" smtClean="0"/>
              <a:t>1) 36+9= 45           3) _ 6 3 2     8           4)</a:t>
            </a:r>
            <a:r>
              <a:rPr lang="ru-RU" sz="2800" b="1" u="sng" dirty="0" smtClean="0"/>
              <a:t>  </a:t>
            </a:r>
            <a:r>
              <a:rPr lang="ru-RU" sz="2800" b="1" dirty="0" smtClean="0"/>
              <a:t>4 2 0</a:t>
            </a:r>
          </a:p>
          <a:p>
            <a:pPr marL="742950" indent="-742950">
              <a:buNone/>
            </a:pPr>
            <a:r>
              <a:rPr lang="ru-RU" sz="2800" b="1" dirty="0" smtClean="0"/>
              <a:t>2)    4 5                           </a:t>
            </a:r>
            <a:r>
              <a:rPr lang="ru-RU" sz="2800" b="1" u="sng" dirty="0" smtClean="0"/>
              <a:t>5 6</a:t>
            </a:r>
            <a:r>
              <a:rPr lang="ru-RU" sz="2800" b="1" dirty="0" smtClean="0"/>
              <a:t>       7 9               </a:t>
            </a:r>
            <a:r>
              <a:rPr lang="ru-RU" sz="2800" b="1" u="sng" dirty="0" smtClean="0"/>
              <a:t>2 2 5</a:t>
            </a:r>
          </a:p>
          <a:p>
            <a:pPr marL="742950" indent="-742950">
              <a:buNone/>
            </a:pPr>
            <a:r>
              <a:rPr lang="ru-RU" sz="2800" b="1" dirty="0" smtClean="0"/>
              <a:t>     </a:t>
            </a:r>
            <a:r>
              <a:rPr lang="ru-RU" sz="2800" b="1" u="sng" dirty="0" smtClean="0"/>
              <a:t>      5  </a:t>
            </a:r>
            <a:r>
              <a:rPr lang="ru-RU" sz="2800" b="1" dirty="0" smtClean="0"/>
              <a:t>                          _7 2                        1 9 5</a:t>
            </a:r>
          </a:p>
          <a:p>
            <a:pPr marL="742950" indent="-742950">
              <a:buNone/>
            </a:pPr>
            <a:r>
              <a:rPr lang="ru-RU" sz="2800" b="1" dirty="0" smtClean="0"/>
              <a:t>     2 2 5                              </a:t>
            </a:r>
            <a:r>
              <a:rPr lang="ru-RU" sz="2800" b="1" u="sng" dirty="0" smtClean="0"/>
              <a:t>7 2</a:t>
            </a:r>
          </a:p>
          <a:p>
            <a:pPr marL="742950" indent="-742950">
              <a:buNone/>
            </a:pPr>
            <a:r>
              <a:rPr lang="ru-RU" sz="2800" b="1" dirty="0" smtClean="0"/>
              <a:t>                                               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17" name="Двойные круглые скобки 16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786050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ые круглые скобки 19"/>
          <p:cNvSpPr/>
          <p:nvPr/>
        </p:nvSpPr>
        <p:spPr>
          <a:xfrm>
            <a:off x="4429124" y="1357298"/>
            <a:ext cx="285752" cy="357190"/>
          </a:xfrm>
          <a:prstGeom prst="bracketPair">
            <a:avLst>
              <a:gd name="adj" fmla="val 478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ые круглые скобки 20"/>
          <p:cNvSpPr/>
          <p:nvPr/>
        </p:nvSpPr>
        <p:spPr>
          <a:xfrm>
            <a:off x="5572132" y="1357298"/>
            <a:ext cx="214314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Соединительная линия уступом 22"/>
          <p:cNvCxnSpPr/>
          <p:nvPr/>
        </p:nvCxnSpPr>
        <p:spPr>
          <a:xfrm rot="5400000">
            <a:off x="3822298" y="3250008"/>
            <a:ext cx="928694" cy="7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86248" y="3143248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Умножение 31"/>
          <p:cNvSpPr/>
          <p:nvPr/>
        </p:nvSpPr>
        <p:spPr>
          <a:xfrm>
            <a:off x="571472" y="3571876"/>
            <a:ext cx="357190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1         5              3   </a:t>
            </a:r>
          </a:p>
          <a:p>
            <a:pPr>
              <a:buNone/>
            </a:pPr>
            <a:r>
              <a:rPr lang="ru-RU" sz="4000" b="1" dirty="0" smtClean="0"/>
              <a:t>          420 – 5∙(36+9)+ 632 : 8=274</a:t>
            </a:r>
          </a:p>
          <a:p>
            <a:pPr>
              <a:buNone/>
            </a:pPr>
            <a:r>
              <a:rPr lang="ru-RU" sz="2800" b="1" dirty="0" smtClean="0"/>
              <a:t>1) 36+9= 45           3) _ 6 3 2     8           4)</a:t>
            </a:r>
            <a:r>
              <a:rPr lang="ru-RU" sz="2800" b="1" u="sng" dirty="0" smtClean="0"/>
              <a:t>  </a:t>
            </a:r>
            <a:r>
              <a:rPr lang="ru-RU" sz="2800" b="1" dirty="0" smtClean="0"/>
              <a:t>4 2 0          5)   1 9 5</a:t>
            </a:r>
          </a:p>
          <a:p>
            <a:pPr marL="742950" indent="-742950">
              <a:buNone/>
            </a:pPr>
            <a:r>
              <a:rPr lang="ru-RU" sz="2800" b="1" dirty="0" smtClean="0"/>
              <a:t>2)    4 5                           </a:t>
            </a:r>
            <a:r>
              <a:rPr lang="ru-RU" sz="2800" b="1" u="sng" dirty="0" smtClean="0"/>
              <a:t>5 6</a:t>
            </a:r>
            <a:r>
              <a:rPr lang="ru-RU" sz="2800" b="1" dirty="0" smtClean="0"/>
              <a:t>       7 9               </a:t>
            </a:r>
            <a:r>
              <a:rPr lang="ru-RU" sz="2800" b="1" u="sng" dirty="0" smtClean="0"/>
              <a:t>2 2 5</a:t>
            </a:r>
            <a:r>
              <a:rPr lang="ru-RU" sz="2800" b="1" dirty="0" smtClean="0"/>
              <a:t>                 </a:t>
            </a:r>
            <a:r>
              <a:rPr lang="ru-RU" sz="2800" b="1" u="sng" dirty="0" smtClean="0"/>
              <a:t>  7 9</a:t>
            </a:r>
          </a:p>
          <a:p>
            <a:pPr marL="742950" indent="-742950">
              <a:buNone/>
            </a:pPr>
            <a:r>
              <a:rPr lang="ru-RU" sz="2800" b="1" dirty="0" smtClean="0"/>
              <a:t>     </a:t>
            </a:r>
            <a:r>
              <a:rPr lang="ru-RU" sz="2800" b="1" u="sng" dirty="0" smtClean="0"/>
              <a:t>      5  </a:t>
            </a:r>
            <a:r>
              <a:rPr lang="ru-RU" sz="2800" b="1" dirty="0" smtClean="0"/>
              <a:t>                          _7 2                        1 9 5                2 7 4   </a:t>
            </a:r>
          </a:p>
          <a:p>
            <a:pPr marL="742950" indent="-742950">
              <a:buNone/>
            </a:pPr>
            <a:r>
              <a:rPr lang="ru-RU" sz="2800" b="1" dirty="0" smtClean="0"/>
              <a:t>     2 2 5                              </a:t>
            </a:r>
            <a:r>
              <a:rPr lang="ru-RU" sz="2800" b="1" u="sng" dirty="0" smtClean="0"/>
              <a:t>7 2</a:t>
            </a:r>
          </a:p>
          <a:p>
            <a:pPr marL="742950" indent="-742950">
              <a:buNone/>
            </a:pPr>
            <a:r>
              <a:rPr lang="ru-RU" sz="2800" b="1" dirty="0" smtClean="0"/>
              <a:t>                                               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17" name="Двойные круглые скобки 16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786050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ые круглые скобки 19"/>
          <p:cNvSpPr/>
          <p:nvPr/>
        </p:nvSpPr>
        <p:spPr>
          <a:xfrm>
            <a:off x="4429124" y="1357298"/>
            <a:ext cx="285752" cy="357190"/>
          </a:xfrm>
          <a:prstGeom prst="bracketPair">
            <a:avLst>
              <a:gd name="adj" fmla="val 478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ые круглые скобки 20"/>
          <p:cNvSpPr/>
          <p:nvPr/>
        </p:nvSpPr>
        <p:spPr>
          <a:xfrm>
            <a:off x="5572132" y="1357298"/>
            <a:ext cx="214314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Соединительная линия уступом 22"/>
          <p:cNvCxnSpPr/>
          <p:nvPr/>
        </p:nvCxnSpPr>
        <p:spPr>
          <a:xfrm rot="5400000">
            <a:off x="3822298" y="3250008"/>
            <a:ext cx="928694" cy="7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86248" y="3143248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Умножение 31"/>
          <p:cNvSpPr/>
          <p:nvPr/>
        </p:nvSpPr>
        <p:spPr>
          <a:xfrm>
            <a:off x="571472" y="3571876"/>
            <a:ext cx="357190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люс 32"/>
          <p:cNvSpPr/>
          <p:nvPr/>
        </p:nvSpPr>
        <p:spPr>
          <a:xfrm>
            <a:off x="7858148" y="3000372"/>
            <a:ext cx="285752" cy="28575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8215338" cy="142876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Динамическая пау</a:t>
            </a:r>
            <a:r>
              <a:rPr lang="ru-RU" sz="6600" dirty="0" smtClean="0">
                <a:solidFill>
                  <a:schemeClr val="bg1">
                    <a:lumMod val="95000"/>
                  </a:schemeClr>
                </a:solidFill>
              </a:rPr>
              <a:t>за</a:t>
            </a:r>
            <a:br>
              <a:rPr lang="ru-RU" sz="66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6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6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6" name="Picture 4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500174"/>
            <a:ext cx="2857520" cy="47863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1500174"/>
            <a:ext cx="2786082" cy="47149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500174"/>
            <a:ext cx="2928958" cy="47863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</a:rPr>
              <a:t>Программированный опрос</a:t>
            </a:r>
            <a:endParaRPr lang="ru-RU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7" name="Picture 17" descr="мальч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786446" y="3929066"/>
            <a:ext cx="2928958" cy="250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072462" cy="1071546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1.</a:t>
            </a:r>
          </a:p>
          <a:p>
            <a:pPr>
              <a:buNone/>
            </a:pPr>
            <a:r>
              <a:rPr lang="ru-RU" sz="7200" b="1" dirty="0" smtClean="0"/>
              <a:t>      440 + 220 = 600</a:t>
            </a:r>
            <a:endParaRPr lang="ru-RU" sz="72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6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</a:rPr>
              <a:t>Решите задачу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 компания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sz="2700" dirty="0" smtClean="0"/>
              <a:t>На стройку с завода возят кирпич. Расстояние от завода достройки 120 км. ЗИЛ, делая один рейс, едет со скоростью 40 км/ч, а скорость </a:t>
            </a:r>
            <a:r>
              <a:rPr lang="ru-RU" sz="2700" dirty="0" err="1" smtClean="0"/>
              <a:t>КАМАЗа</a:t>
            </a:r>
            <a:r>
              <a:rPr lang="ru-RU" sz="2700" dirty="0" smtClean="0"/>
              <a:t> на20 км/ч больше. Сколько времени понадобится машинам на рейс?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2 компания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sz="2700" dirty="0" smtClean="0"/>
              <a:t>На стройку с завода возят кирпич. ЗИЛ делает один рейс за 3 часа и едет со скоростью 40 км/ч. КАМАЗ проезжает то же расстояние за 2 часа. Какова скорость </a:t>
            </a:r>
            <a:r>
              <a:rPr lang="ru-RU" sz="2700" dirty="0" err="1" smtClean="0"/>
              <a:t>КАМАЗа</a:t>
            </a:r>
            <a:r>
              <a:rPr lang="ru-RU" sz="2700" dirty="0" smtClean="0"/>
              <a:t>?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3 компания. </a:t>
            </a:r>
            <a:r>
              <a:rPr lang="ru-RU" sz="2700" dirty="0" smtClean="0"/>
              <a:t>На стройку с завода возят кирпич. ЗИЛ делает один рейс за 3 часа и едет со скоростью 40 км/ч. За какое время проедет то же расстояние КАМАЗ, если его скорость на 20 км/ч больше ?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87E8C1-CD97-4922-9ACF-E600FC955256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072462" cy="1071546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2.</a:t>
            </a:r>
          </a:p>
          <a:p>
            <a:pPr>
              <a:buNone/>
            </a:pPr>
            <a:r>
              <a:rPr lang="ru-RU" sz="7200" b="1" dirty="0" smtClean="0"/>
              <a:t>          2 </a:t>
            </a:r>
            <a:r>
              <a:rPr lang="ru-RU" sz="5400" b="1" dirty="0" smtClean="0"/>
              <a:t>КМ = </a:t>
            </a:r>
            <a:r>
              <a:rPr lang="ru-RU" sz="7200" b="1" dirty="0" smtClean="0"/>
              <a:t>200</a:t>
            </a:r>
            <a:r>
              <a:rPr lang="ru-RU" sz="5400" b="1" dirty="0" smtClean="0"/>
              <a:t>М</a:t>
            </a:r>
            <a:endParaRPr lang="ru-RU" sz="5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6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072462" cy="1071546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7200" dirty="0" smtClean="0"/>
              <a:t>3.</a:t>
            </a:r>
          </a:p>
          <a:p>
            <a:pPr>
              <a:buNone/>
            </a:pPr>
            <a:r>
              <a:rPr lang="ru-RU" sz="7200" b="1" dirty="0" smtClean="0"/>
              <a:t>     18 </a:t>
            </a:r>
            <a:r>
              <a:rPr lang="ru-RU" sz="5400" b="1" dirty="0" smtClean="0"/>
              <a:t>МЕС = </a:t>
            </a:r>
            <a:r>
              <a:rPr lang="ru-RU" sz="7200" b="1" dirty="0" smtClean="0"/>
              <a:t>1</a:t>
            </a:r>
            <a:r>
              <a:rPr lang="ru-RU" sz="5400" b="1" dirty="0" smtClean="0"/>
              <a:t>ГОД </a:t>
            </a:r>
            <a:r>
              <a:rPr lang="ru-RU" sz="7200" b="1" dirty="0" smtClean="0"/>
              <a:t>6</a:t>
            </a:r>
            <a:r>
              <a:rPr lang="ru-RU" sz="5400" b="1" dirty="0" smtClean="0"/>
              <a:t> МЕС</a:t>
            </a:r>
            <a:endParaRPr lang="ru-RU" sz="5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6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072462" cy="1071546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7200" dirty="0" smtClean="0"/>
              <a:t>4.</a:t>
            </a:r>
          </a:p>
          <a:p>
            <a:pPr>
              <a:buNone/>
            </a:pPr>
            <a:r>
              <a:rPr lang="ru-RU" sz="5400" b="1" dirty="0" smtClean="0"/>
              <a:t> 50</a:t>
            </a:r>
            <a:r>
              <a:rPr lang="ru-RU" sz="4000" b="1" dirty="0" smtClean="0"/>
              <a:t>КГ </a:t>
            </a:r>
            <a:r>
              <a:rPr lang="ru-RU" sz="5400" b="1" dirty="0" smtClean="0"/>
              <a:t>400</a:t>
            </a:r>
            <a:r>
              <a:rPr lang="ru-RU" sz="4000" b="1" dirty="0" smtClean="0"/>
              <a:t>Г</a:t>
            </a:r>
            <a:r>
              <a:rPr lang="ru-RU" sz="5400" b="1" dirty="0" smtClean="0"/>
              <a:t> – 49</a:t>
            </a:r>
            <a:r>
              <a:rPr lang="ru-RU" sz="4000" b="1" dirty="0" smtClean="0"/>
              <a:t>КГ </a:t>
            </a:r>
            <a:r>
              <a:rPr lang="ru-RU" sz="5400" b="1" dirty="0" smtClean="0"/>
              <a:t>100</a:t>
            </a:r>
            <a:r>
              <a:rPr lang="ru-RU" sz="4000" b="1" dirty="0" smtClean="0"/>
              <a:t>Г</a:t>
            </a:r>
            <a:r>
              <a:rPr lang="ru-RU" sz="5400" b="1" dirty="0" smtClean="0"/>
              <a:t> = 1</a:t>
            </a:r>
            <a:r>
              <a:rPr lang="ru-RU" sz="4000" b="1" dirty="0" smtClean="0"/>
              <a:t>КГ </a:t>
            </a:r>
            <a:r>
              <a:rPr lang="ru-RU" sz="5400" b="1" dirty="0" smtClean="0"/>
              <a:t>300</a:t>
            </a:r>
            <a:r>
              <a:rPr lang="ru-RU" sz="4000" b="1" dirty="0" smtClean="0"/>
              <a:t>Г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pic>
        <p:nvPicPr>
          <p:cNvPr id="6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229600" cy="857256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7200" dirty="0" smtClean="0"/>
              <a:t>5.</a:t>
            </a:r>
          </a:p>
          <a:p>
            <a:pPr>
              <a:buNone/>
            </a:pPr>
            <a:r>
              <a:rPr lang="ru-RU" sz="7200" dirty="0" smtClean="0"/>
              <a:t>      30 ∙ 100 =3000</a:t>
            </a:r>
            <a:endParaRPr lang="ru-RU" sz="7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pic>
        <p:nvPicPr>
          <p:cNvPr id="7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001056" cy="1142984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6.</a:t>
            </a:r>
          </a:p>
          <a:p>
            <a:pPr>
              <a:buNone/>
            </a:pPr>
            <a:r>
              <a:rPr lang="ru-RU" sz="7200" b="1" dirty="0" smtClean="0"/>
              <a:t>            </a:t>
            </a:r>
            <a:r>
              <a:rPr lang="en-US" sz="7200" b="1" dirty="0" smtClean="0"/>
              <a:t>S</a:t>
            </a:r>
            <a:r>
              <a:rPr lang="ru-RU" sz="5400" b="1" dirty="0" err="1" smtClean="0"/>
              <a:t>пр</a:t>
            </a:r>
            <a:r>
              <a:rPr lang="ru-RU" sz="5400" b="1" dirty="0" smtClean="0"/>
              <a:t> </a:t>
            </a:r>
            <a:r>
              <a:rPr lang="ru-RU" sz="7200" b="1" dirty="0" smtClean="0"/>
              <a:t>= а + в</a:t>
            </a:r>
            <a:endParaRPr lang="ru-RU" sz="72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pic>
        <p:nvPicPr>
          <p:cNvPr id="6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8001024" cy="1142984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7.</a:t>
            </a:r>
          </a:p>
          <a:p>
            <a:pPr>
              <a:buNone/>
            </a:pPr>
            <a:r>
              <a:rPr lang="ru-RU" sz="7200" b="1" dirty="0" smtClean="0"/>
              <a:t>            </a:t>
            </a:r>
            <a:r>
              <a:rPr lang="ru-RU" sz="7200" b="1" dirty="0" err="1" smtClean="0"/>
              <a:t>Р</a:t>
            </a:r>
            <a:r>
              <a:rPr lang="ru-RU" sz="5400" b="1" dirty="0" err="1" smtClean="0"/>
              <a:t>кв</a:t>
            </a:r>
            <a:r>
              <a:rPr lang="ru-RU" sz="5400" b="1" dirty="0" smtClean="0"/>
              <a:t> </a:t>
            </a:r>
            <a:r>
              <a:rPr lang="ru-RU" sz="7200" b="1" dirty="0" smtClean="0"/>
              <a:t>= а ∙ 4</a:t>
            </a:r>
            <a:endParaRPr lang="ru-RU" sz="72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6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072462" cy="1142984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Программированный опрос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8.</a:t>
            </a:r>
          </a:p>
          <a:p>
            <a:pPr>
              <a:buNone/>
            </a:pPr>
            <a:r>
              <a:rPr lang="ru-RU" sz="7200" b="1" dirty="0" smtClean="0"/>
              <a:t>        900 : 30 = 3</a:t>
            </a:r>
            <a:endParaRPr lang="ru-RU" sz="72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pic>
        <p:nvPicPr>
          <p:cNvPr id="6" name="Picture 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429132"/>
            <a:ext cx="2000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14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35133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1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2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3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4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5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6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7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8</a:t>
                      </a:r>
                      <a:endParaRPr lang="ru-RU" sz="5400" b="1" dirty="0"/>
                    </a:p>
                  </a:txBody>
                  <a:tcPr/>
                </a:tc>
              </a:tr>
              <a:tr h="1263288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-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-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+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+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+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-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+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-</a:t>
                      </a:r>
                      <a:endParaRPr lang="ru-RU" sz="5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Благотворительная акция</a:t>
            </a:r>
            <a:endParaRPr lang="ru-RU" sz="7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pic>
        <p:nvPicPr>
          <p:cNvPr id="29699" name="Picture 3" descr="C:\Users\Пользователь\Desktop\Анимир книги картинки\перо-аним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928938"/>
            <a:ext cx="5143536" cy="3357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      Самооценка</a:t>
            </a:r>
            <a:endParaRPr lang="ru-RU" sz="7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pic>
        <p:nvPicPr>
          <p:cNvPr id="8" name="Picture 4" descr="books_wri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071810"/>
            <a:ext cx="4000528" cy="314327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071546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Алгоритм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4" cy="5286412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/>
              <a:t>1</a:t>
            </a:r>
            <a:r>
              <a:rPr lang="ru-RU" sz="4000" b="1" i="1" dirty="0" smtClean="0"/>
              <a:t>. Прочитай</a:t>
            </a:r>
          </a:p>
          <a:p>
            <a:pPr>
              <a:buNone/>
            </a:pPr>
            <a:r>
              <a:rPr lang="ru-RU" sz="4000" b="1" i="1" dirty="0" smtClean="0"/>
              <a:t>2. Что известно </a:t>
            </a:r>
          </a:p>
          <a:p>
            <a:pPr lvl="0">
              <a:buNone/>
            </a:pPr>
            <a:r>
              <a:rPr lang="ru-RU" sz="4000" b="1" i="1" dirty="0" smtClean="0"/>
              <a:t>3. Что нужно узнать?</a:t>
            </a:r>
          </a:p>
          <a:p>
            <a:pPr lvl="0">
              <a:buNone/>
            </a:pPr>
            <a:r>
              <a:rPr lang="ru-RU" sz="4000" b="1" i="1" dirty="0" smtClean="0"/>
              <a:t>4. Можем ли мы сразу ответить на вопрос задачи? Почему?</a:t>
            </a:r>
          </a:p>
          <a:p>
            <a:pPr lvl="0">
              <a:buNone/>
            </a:pPr>
            <a:r>
              <a:rPr lang="ru-RU" sz="4000" b="1" i="1" dirty="0" smtClean="0"/>
              <a:t>5. Какие главные слова?</a:t>
            </a:r>
          </a:p>
          <a:p>
            <a:pPr lvl="0">
              <a:buNone/>
            </a:pPr>
            <a:r>
              <a:rPr lang="ru-RU" sz="4000" b="1" i="1" dirty="0" smtClean="0"/>
              <a:t>6. Реши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/>
              <a:t>График</a:t>
            </a:r>
          </a:p>
          <a:p>
            <a:pPr>
              <a:buNone/>
            </a:pPr>
            <a:r>
              <a:rPr lang="ru-RU" sz="7200" dirty="0" smtClean="0"/>
              <a:t>достижений</a:t>
            </a:r>
            <a:endParaRPr lang="ru-RU" sz="7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pic>
        <p:nvPicPr>
          <p:cNvPr id="31746" name="Picture 2" descr="C:\Users\Пользователь\Desktop\Анимир книги картинки\рисующий карандаш-ан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876"/>
            <a:ext cx="3428992" cy="2928958"/>
          </a:xfrm>
          <a:prstGeom prst="rect">
            <a:avLst/>
          </a:prstGeom>
          <a:noFill/>
        </p:spPr>
      </p:pic>
      <p:pic>
        <p:nvPicPr>
          <p:cNvPr id="31747" name="Picture 3" descr="C:\Users\Пользователь\Desktop\Анимир книги картинки\book3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643182"/>
            <a:ext cx="3238516" cy="40005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-2106659" y="3678239"/>
            <a:ext cx="5786478" cy="1588"/>
          </a:xfrm>
          <a:prstGeom prst="straightConnector1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785786" y="6572272"/>
            <a:ext cx="8072494" cy="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42910" y="6286520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2910" y="600076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42910" y="5715016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42910" y="5429264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42910" y="5143512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42910" y="4857760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42910" y="457200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42910" y="4286256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42910" y="4000504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42910" y="3714752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42910" y="3429000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42910" y="314324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42910" y="2857496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42910" y="2571744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42910" y="2285992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42910" y="2000240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42910" y="171448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42910" y="1428736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42910" y="1142984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3001158" y="6500040"/>
            <a:ext cx="28575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5287174" y="6500040"/>
            <a:ext cx="28575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7644628" y="6500040"/>
            <a:ext cx="28575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0" y="428604"/>
            <a:ext cx="5000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517639" y="5572140"/>
            <a:ext cx="6263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4282" y="1142984"/>
            <a:ext cx="8458200" cy="3857624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3399"/>
                </a:solidFill>
              </a:rPr>
              <a:t>Всё знакомо вокруг, тем не менее, </a:t>
            </a:r>
          </a:p>
          <a:p>
            <a:pPr eaLnBrk="1" hangingPunct="1"/>
            <a:r>
              <a:rPr lang="ru-RU" sz="4000" b="1" dirty="0" smtClean="0">
                <a:solidFill>
                  <a:srgbClr val="003399"/>
                </a:solidFill>
              </a:rPr>
              <a:t>На земле ещё много всего,</a:t>
            </a:r>
          </a:p>
          <a:p>
            <a:pPr eaLnBrk="1" hangingPunct="1"/>
            <a:r>
              <a:rPr lang="ru-RU" sz="4000" b="1" dirty="0" smtClean="0">
                <a:solidFill>
                  <a:srgbClr val="003399"/>
                </a:solidFill>
              </a:rPr>
              <a:t>Что достойно, поверь, удивления,</a:t>
            </a:r>
          </a:p>
          <a:p>
            <a:pPr eaLnBrk="1" hangingPunct="1"/>
            <a:r>
              <a:rPr lang="ru-RU" sz="4000" b="1" dirty="0" smtClean="0">
                <a:solidFill>
                  <a:srgbClr val="003399"/>
                </a:solidFill>
              </a:rPr>
              <a:t>И моего и твоего.</a:t>
            </a:r>
          </a:p>
        </p:txBody>
      </p:sp>
      <p:pic>
        <p:nvPicPr>
          <p:cNvPr id="61448" name="Picture 8" descr="C41-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4000504"/>
            <a:ext cx="369570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1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</a:rPr>
              <a:t>Спасибо за работу</a:t>
            </a:r>
            <a:endParaRPr lang="ru-RU" sz="7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72BDE-754F-4D9B-9A57-B72BF7C4978A}" type="datetime1">
              <a:rPr lang="ru-RU" smtClean="0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pic>
        <p:nvPicPr>
          <p:cNvPr id="1026" name="Picture 2" descr="C:\Users\Пользователь\Desktop\разное\школьные фото\DSCN0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4572000" cy="3786214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разное\школьные фото\DSCN0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643182"/>
            <a:ext cx="435768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</a:t>
            </a:r>
            <a:r>
              <a:rPr lang="ru-RU" sz="7200" b="1" dirty="0" smtClean="0"/>
              <a:t>Деловые бумаги  с.   № 269  (1)                                           </a:t>
            </a:r>
          </a:p>
          <a:p>
            <a:pPr>
              <a:buNone/>
            </a:pPr>
            <a:r>
              <a:rPr lang="ru-RU" sz="7200" b="1" dirty="0" smtClean="0"/>
              <a:t>        </a:t>
            </a:r>
          </a:p>
          <a:p>
            <a:pPr>
              <a:buNone/>
            </a:pPr>
            <a:endParaRPr lang="ru-RU" sz="2800" b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32771" name="Picture 3" descr="C:\Users\Пользователь\Desktop\Анимир книги картинки\book3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571744"/>
            <a:ext cx="5214974" cy="3429024"/>
          </a:xfrm>
          <a:prstGeom prst="rect">
            <a:avLst/>
          </a:prstGeom>
          <a:noFill/>
        </p:spPr>
      </p:pic>
      <p:pic>
        <p:nvPicPr>
          <p:cNvPr id="7" name="Picture 7" descr="j00889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14818"/>
            <a:ext cx="2357454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</a:t>
            </a:r>
          </a:p>
          <a:p>
            <a:pPr>
              <a:buNone/>
            </a:pPr>
            <a:r>
              <a:rPr lang="ru-RU" sz="4000" b="1" dirty="0" smtClean="0"/>
              <a:t>        420 – 5∙(36+9)+ 632 : 8=</a:t>
            </a:r>
          </a:p>
          <a:p>
            <a:pPr>
              <a:buNone/>
            </a:pPr>
            <a:endParaRPr lang="ru-RU" sz="2800" b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             </a:t>
            </a:r>
            <a:r>
              <a:rPr lang="ru-RU" sz="2400" b="1" dirty="0" smtClean="0"/>
              <a:t>1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714744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 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786050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 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1                          3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786050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ые круглые скобки 6"/>
          <p:cNvSpPr/>
          <p:nvPr/>
        </p:nvSpPr>
        <p:spPr>
          <a:xfrm>
            <a:off x="5572132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Решите выражение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3578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 </a:t>
            </a:r>
            <a:r>
              <a:rPr lang="ru-RU" sz="2400" b="1" dirty="0" smtClean="0"/>
              <a:t>4</a:t>
            </a:r>
            <a:r>
              <a:rPr lang="ru-RU" sz="4000" b="1" dirty="0" smtClean="0"/>
              <a:t>    </a:t>
            </a:r>
            <a:r>
              <a:rPr lang="ru-RU" sz="2400" b="1" dirty="0" smtClean="0"/>
              <a:t>2</a:t>
            </a:r>
            <a:r>
              <a:rPr lang="ru-RU" sz="4000" b="1" dirty="0" smtClean="0"/>
              <a:t>      </a:t>
            </a:r>
            <a:r>
              <a:rPr lang="ru-RU" sz="2400" b="1" dirty="0" smtClean="0"/>
              <a:t>1                          3</a:t>
            </a:r>
          </a:p>
          <a:p>
            <a:pPr>
              <a:buNone/>
            </a:pPr>
            <a:r>
              <a:rPr lang="ru-RU" sz="4000" b="1" dirty="0" smtClean="0"/>
              <a:t>          420 – 5∙(36+9)+ 632 : 8=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5866-646A-4171-A9AD-4BBB2E3FE88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18" name="Двойные круглые скобки 17"/>
          <p:cNvSpPr/>
          <p:nvPr/>
        </p:nvSpPr>
        <p:spPr>
          <a:xfrm>
            <a:off x="2857488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643306" y="1357298"/>
            <a:ext cx="285752" cy="357190"/>
          </a:xfrm>
          <a:prstGeom prst="bracketPair">
            <a:avLst>
              <a:gd name="adj" fmla="val 468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ые круглые скобки 6"/>
          <p:cNvSpPr/>
          <p:nvPr/>
        </p:nvSpPr>
        <p:spPr>
          <a:xfrm>
            <a:off x="5572132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2214546" y="1357298"/>
            <a:ext cx="285752" cy="357190"/>
          </a:xfrm>
          <a:prstGeom prst="bracketPair">
            <a:avLst>
              <a:gd name="adj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- 22</Template>
  <TotalTime>318</TotalTime>
  <Words>733</Words>
  <Application>Microsoft Office PowerPoint</Application>
  <PresentationFormat>Экран (4:3)</PresentationFormat>
  <Paragraphs>164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математика - 22</vt:lpstr>
      <vt:lpstr>23 ноября.</vt:lpstr>
      <vt:lpstr>Решите задачу</vt:lpstr>
      <vt:lpstr>Алгоритм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Решите выражение</vt:lpstr>
      <vt:lpstr>Динамическая пауза </vt:lpstr>
      <vt:lpstr>Слайд 18</vt:lpstr>
      <vt:lpstr>Программированный опрос</vt:lpstr>
      <vt:lpstr>Программированный опрос</vt:lpstr>
      <vt:lpstr>Программированный опрос</vt:lpstr>
      <vt:lpstr>Программированный опрос</vt:lpstr>
      <vt:lpstr>Программированный опрос</vt:lpstr>
      <vt:lpstr>Программированный опрос</vt:lpstr>
      <vt:lpstr>Программированный опрос</vt:lpstr>
      <vt:lpstr>Программированный опрос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ноября.</dc:title>
  <dc:creator>Пользователь</dc:creator>
  <cp:lastModifiedBy>Пользователь</cp:lastModifiedBy>
  <cp:revision>31</cp:revision>
  <dcterms:created xsi:type="dcterms:W3CDTF">2011-11-20T16:49:55Z</dcterms:created>
  <dcterms:modified xsi:type="dcterms:W3CDTF">2011-11-22T12:46:33Z</dcterms:modified>
</cp:coreProperties>
</file>