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 id="261" r:id="rId6"/>
    <p:sldId id="262" r:id="rId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38"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495EA2CD-46E5-403D-BC46-E0CD902A2389}" type="datetimeFigureOut">
              <a:rPr lang="ru-RU"/>
              <a:pPr>
                <a:defRPr/>
              </a:pPr>
              <a:t>18.10.2013</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80D66EAF-D5FF-4729-8556-FC73D600C355}"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3255C278-1F5A-49B4-B206-876D5366837A}" type="datetimeFigureOut">
              <a:rPr lang="ru-RU"/>
              <a:pPr>
                <a:defRPr/>
              </a:pPr>
              <a:t>18.10.2013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C7C7DF9-AE38-4D4A-88CA-84BD523FD63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16AF2F9A-2750-48BC-8BD2-90A5D25E8D10}" type="datetimeFigureOut">
              <a:rPr lang="ru-RU"/>
              <a:pPr>
                <a:defRPr/>
              </a:pPr>
              <a:t>18.10.2013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1C21E3B-8EF9-4081-BD8E-CF4AF24FC14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8B9A115-7B3A-407C-8740-710305C82A89}" type="datetimeFigureOut">
              <a:rPr lang="ru-RU"/>
              <a:pPr>
                <a:defRPr/>
              </a:pPr>
              <a:t>18.10.2013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A9D240FE-2CB7-4E3D-8FFF-208F28B33D2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14F8D94-B484-4964-8ED8-604E3185BE09}" type="datetimeFigureOut">
              <a:rPr lang="ru-RU"/>
              <a:pPr>
                <a:defRPr/>
              </a:pPr>
              <a:t>18.10.2013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624DE52-10A5-4694-B5DA-0F79ECE1818F}"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AFA23BAE-DD3C-48BC-AA72-DD8E24CAD909}" type="datetimeFigureOut">
              <a:rPr lang="ru-RU"/>
              <a:pPr>
                <a:defRPr/>
              </a:pPr>
              <a:t>18.10.2013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1EE11E99-109D-43B4-B7B7-3EEAF8B3212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177CBEBB-E7A5-400E-91F2-14DFF2582237}" type="datetimeFigureOut">
              <a:rPr lang="ru-RU"/>
              <a:pPr>
                <a:defRPr/>
              </a:pPr>
              <a:t>18.10.2013</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2BECF4C2-A0FD-48E8-AA3C-D6394A32F5B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2881BDCA-304F-4F05-8353-AF89BC1F264A}" type="datetimeFigureOut">
              <a:rPr lang="ru-RU"/>
              <a:pPr>
                <a:defRPr/>
              </a:pPr>
              <a:t>18.10.2013</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02AFF376-D889-4B17-A763-FB71583A247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90F2F06D-9268-4C49-8DC7-D7BA62C0D354}" type="datetimeFigureOut">
              <a:rPr lang="ru-RU"/>
              <a:pPr>
                <a:defRPr/>
              </a:pPr>
              <a:t>18.10.2013</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7792978D-C597-4566-8A6C-C930B452C73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06DF10C7-C8EA-474B-8A7B-C9E3D1D2EAAD}" type="datetimeFigureOut">
              <a:rPr lang="ru-RU"/>
              <a:pPr>
                <a:defRPr/>
              </a:pPr>
              <a:t>18.10.2013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C12C7595-E499-4124-AA26-1BF757B42C9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5C8784B6-0598-4414-A034-66ACAA912626}" type="datetimeFigureOut">
              <a:rPr lang="ru-RU"/>
              <a:pPr>
                <a:defRPr/>
              </a:pPr>
              <a:t>18.10.2013</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DDC85AA9-FCAB-4466-91CB-34389DBC109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0320823F-3A40-4BF7-9163-EAE79448A986}" type="datetimeFigureOut">
              <a:rPr lang="ru-RU"/>
              <a:pPr>
                <a:defRPr/>
              </a:pPr>
              <a:t>18.10.2013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B33B72DF-E8ED-4767-B4C4-C3E723CEA37E}"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96" r:id="rId1"/>
    <p:sldLayoutId id="2147483688" r:id="rId2"/>
    <p:sldLayoutId id="2147483697" r:id="rId3"/>
    <p:sldLayoutId id="2147483689" r:id="rId4"/>
    <p:sldLayoutId id="2147483690" r:id="rId5"/>
    <p:sldLayoutId id="2147483691" r:id="rId6"/>
    <p:sldLayoutId id="2147483692" r:id="rId7"/>
    <p:sldLayoutId id="2147483693" r:id="rId8"/>
    <p:sldLayoutId id="2147483698" r:id="rId9"/>
    <p:sldLayoutId id="2147483694" r:id="rId10"/>
    <p:sldLayoutId id="2147483695"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audio" Target="file:///D:\&#1052;&#1086;&#1103;%20&#1084;&#1091;&#1079;&#1099;&#1082;&#1072;\Blackmore's%20Night%20-%201997%20-%20Shadow%20Of%20The%20Moon%20-%20192%20kbps\015.MP3"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841" name="Picture 9" descr="radionetplus_ru_priroda15"/>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48842" name="WordArt 10"/>
          <p:cNvSpPr>
            <a:spLocks noChangeArrowheads="1" noChangeShapeType="1" noTextEdit="1"/>
          </p:cNvSpPr>
          <p:nvPr/>
        </p:nvSpPr>
        <p:spPr bwMode="auto">
          <a:xfrm>
            <a:off x="468313" y="2565400"/>
            <a:ext cx="8208962" cy="1368425"/>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An Ideal State.</a:t>
            </a:r>
            <a:endPar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endParaRPr>
          </a:p>
        </p:txBody>
      </p:sp>
      <p:sp>
        <p:nvSpPr>
          <p:cNvPr id="248843" name="WordArt 11"/>
          <p:cNvSpPr>
            <a:spLocks noChangeArrowheads="1" noChangeShapeType="1" noTextEdit="1"/>
          </p:cNvSpPr>
          <p:nvPr/>
        </p:nvSpPr>
        <p:spPr bwMode="auto">
          <a:xfrm>
            <a:off x="900113" y="476250"/>
            <a:ext cx="4176712" cy="1439863"/>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PROJECT</a:t>
            </a:r>
            <a:endPar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pic>
        <p:nvPicPr>
          <p:cNvPr id="248844" name="015.MP3">
            <a:hlinkClick r:id="" action="ppaction://media"/>
          </p:cNvPr>
          <p:cNvPicPr>
            <a:picLocks noRot="1" noChangeAspect="1" noChangeArrowheads="1"/>
          </p:cNvPicPr>
          <p:nvPr>
            <a:audioFile r:link="rId1"/>
          </p:nvPr>
        </p:nvPicPr>
        <p:blipFill>
          <a:blip r:embed="rId4"/>
          <a:srcRect/>
          <a:stretch>
            <a:fillRect/>
          </a:stretch>
        </p:blipFill>
        <p:spPr bwMode="auto">
          <a:xfrm>
            <a:off x="539750" y="6092825"/>
            <a:ext cx="304800" cy="304800"/>
          </a:xfrm>
          <a:prstGeom prst="rect">
            <a:avLst/>
          </a:prstGeom>
          <a:noFill/>
          <a:ln w="9525">
            <a:noFill/>
            <a:miter lim="800000"/>
            <a:headEnd/>
            <a:tailEnd/>
          </a:ln>
        </p:spPr>
      </p:pic>
      <p:sp>
        <p:nvSpPr>
          <p:cNvPr id="13317" name="Прямоугольник 5"/>
          <p:cNvSpPr>
            <a:spLocks noChangeArrowheads="1"/>
          </p:cNvSpPr>
          <p:nvPr/>
        </p:nvSpPr>
        <p:spPr bwMode="auto">
          <a:xfrm>
            <a:off x="5214938" y="5072063"/>
            <a:ext cx="3929062" cy="2041525"/>
          </a:xfrm>
          <a:prstGeom prst="rect">
            <a:avLst/>
          </a:prstGeom>
          <a:noFill/>
          <a:ln w="9525">
            <a:noFill/>
            <a:miter lim="800000"/>
            <a:headEnd/>
            <a:tailEnd/>
          </a:ln>
        </p:spPr>
        <p:txBody>
          <a:bodyPr>
            <a:spAutoFit/>
          </a:bodyPr>
          <a:lstStyle/>
          <a:p>
            <a:r>
              <a:rPr lang="en-US" sz="3200">
                <a:solidFill>
                  <a:srgbClr val="FFFF00"/>
                </a:solidFill>
                <a:latin typeface="Comic Sans MS" pitchFamily="66" charset="0"/>
              </a:rPr>
              <a:t>Work  is performed by Krasotin</a:t>
            </a:r>
            <a:r>
              <a:rPr lang="ru-RU" sz="3200">
                <a:solidFill>
                  <a:srgbClr val="FFFF00"/>
                </a:solidFill>
                <a:latin typeface="Comic Sans MS" pitchFamily="66" charset="0"/>
              </a:rPr>
              <a:t>а</a:t>
            </a:r>
            <a:r>
              <a:rPr lang="en-US" sz="3200">
                <a:solidFill>
                  <a:srgbClr val="FFFF00"/>
                </a:solidFill>
                <a:latin typeface="Comic Sans MS" pitchFamily="66" charset="0"/>
              </a:rPr>
              <a:t>, Obushnaya,11A</a:t>
            </a:r>
            <a:endParaRPr lang="ru-RU" sz="3200">
              <a:solidFill>
                <a:srgbClr val="FFFF00"/>
              </a:solidFill>
              <a:latin typeface="Comic Sans MS" pitchFamily="66"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48844"/>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248841"/>
                                        </p:tgtEl>
                                        <p:attrNameLst>
                                          <p:attrName>style.visibility</p:attrName>
                                        </p:attrNameLst>
                                      </p:cBhvr>
                                      <p:to>
                                        <p:strVal val="visible"/>
                                      </p:to>
                                    </p:set>
                                    <p:animEffect transition="in" filter="randombar(horizontal)">
                                      <p:cBhvr>
                                        <p:cTn id="11" dur="3000"/>
                                        <p:tgtEl>
                                          <p:spTgt spid="248841"/>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248843"/>
                                        </p:tgtEl>
                                        <p:attrNameLst>
                                          <p:attrName>style.visibility</p:attrName>
                                        </p:attrNameLst>
                                      </p:cBhvr>
                                      <p:to>
                                        <p:strVal val="visible"/>
                                      </p:to>
                                    </p:set>
                                    <p:animEffect transition="in" filter="dissolve">
                                      <p:cBhvr>
                                        <p:cTn id="14" dur="500"/>
                                        <p:tgtEl>
                                          <p:spTgt spid="248843"/>
                                        </p:tgtEl>
                                      </p:cBhvr>
                                    </p:animEffect>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248842"/>
                                        </p:tgtEl>
                                        <p:attrNameLst>
                                          <p:attrName>style.visibility</p:attrName>
                                        </p:attrNameLst>
                                      </p:cBhvr>
                                      <p:to>
                                        <p:strVal val="visible"/>
                                      </p:to>
                                    </p:set>
                                    <p:animEffect transition="in" filter="fade">
                                      <p:cBhvr>
                                        <p:cTn id="18" dur="2000"/>
                                        <p:tgtEl>
                                          <p:spTgt spid="24884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100000" numSld="23">
                <p:cTn id="19" repeatCount="5000" fill="hold" display="0">
                  <p:stCondLst>
                    <p:cond delay="indefinite"/>
                  </p:stCondLst>
                  <p:endCondLst>
                    <p:cond evt="onPrev" delay="0">
                      <p:tgtEl>
                        <p:sldTgt/>
                      </p:tgtEl>
                    </p:cond>
                    <p:cond evt="onStopAudio" delay="0">
                      <p:tgtEl>
                        <p:sldTgt/>
                      </p:tgtEl>
                    </p:cond>
                  </p:endCondLst>
                </p:cTn>
                <p:tgtEl>
                  <p:spTgt spid="248844"/>
                </p:tgtEl>
              </p:cMediaNode>
            </p:audio>
          </p:childTnLst>
        </p:cTn>
      </p:par>
    </p:tnLst>
    <p:bldLst>
      <p:bldP spid="248842" grpId="0" animBg="1"/>
      <p:bldP spid="2488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071563" y="714375"/>
            <a:ext cx="6858000" cy="1341438"/>
          </a:xfrm>
          <a:prstGeom prst="rect">
            <a:avLst/>
          </a:prstGeom>
          <a:noFill/>
          <a:ln w="9525">
            <a:noFill/>
            <a:miter lim="800000"/>
            <a:headEnd/>
            <a:tailEnd/>
          </a:ln>
        </p:spPr>
        <p:txBody>
          <a:bodyPr>
            <a:spAutoFit/>
          </a:bodyPr>
          <a:lstStyle/>
          <a:p>
            <a:r>
              <a:rPr lang="en-US">
                <a:solidFill>
                  <a:srgbClr val="FF0000"/>
                </a:solidFill>
                <a:latin typeface="Constantia" pitchFamily="18" charset="0"/>
              </a:rPr>
              <a:t>  </a:t>
            </a:r>
            <a:r>
              <a:rPr lang="en-US" sz="3200" b="1">
                <a:solidFill>
                  <a:srgbClr val="FF0000"/>
                </a:solidFill>
                <a:latin typeface="Comic Sans MS" pitchFamily="66" charset="0"/>
              </a:rPr>
              <a:t>We want to tell you about state which is called  An  Ideal State.</a:t>
            </a:r>
            <a:endParaRPr lang="ru-RU" sz="3200" b="1">
              <a:solidFill>
                <a:srgbClr val="FF0000"/>
              </a:solidFill>
              <a:latin typeface="Comic Sans MS" pitchFamily="66" charset="0"/>
            </a:endParaRPr>
          </a:p>
          <a:p>
            <a:endParaRPr lang="ru-RU">
              <a:latin typeface="Constantia" pitchFamily="18" charset="0"/>
            </a:endParaRPr>
          </a:p>
        </p:txBody>
      </p:sp>
      <p:sp>
        <p:nvSpPr>
          <p:cNvPr id="14338" name="TextBox 2"/>
          <p:cNvSpPr txBox="1">
            <a:spLocks noChangeArrowheads="1"/>
          </p:cNvSpPr>
          <p:nvPr/>
        </p:nvSpPr>
        <p:spPr bwMode="auto">
          <a:xfrm>
            <a:off x="2500313" y="2143125"/>
            <a:ext cx="6500812" cy="4108450"/>
          </a:xfrm>
          <a:prstGeom prst="rect">
            <a:avLst/>
          </a:prstGeom>
          <a:noFill/>
          <a:ln w="9525">
            <a:noFill/>
            <a:miter lim="800000"/>
            <a:headEnd/>
            <a:tailEnd/>
          </a:ln>
        </p:spPr>
        <p:txBody>
          <a:bodyPr>
            <a:spAutoFit/>
          </a:bodyPr>
          <a:lstStyle/>
          <a:p>
            <a:r>
              <a:rPr lang="en-US" sz="2400" b="1">
                <a:solidFill>
                  <a:srgbClr val="00B050"/>
                </a:solidFill>
                <a:latin typeface="Comic Sans MS" pitchFamily="66" charset="0"/>
              </a:rPr>
              <a:t>Major sphere in our state i</a:t>
            </a:r>
            <a:r>
              <a:rPr lang="ru-RU" sz="2400" b="1">
                <a:solidFill>
                  <a:srgbClr val="00B050"/>
                </a:solidFill>
              </a:rPr>
              <a:t> </a:t>
            </a:r>
            <a:r>
              <a:rPr lang="en-US" sz="2400" b="1">
                <a:solidFill>
                  <a:srgbClr val="00B050"/>
                </a:solidFill>
                <a:latin typeface="Comic Sans MS" pitchFamily="66" charset="0"/>
              </a:rPr>
              <a:t>s: The social service of security which is submitted by </a:t>
            </a:r>
            <a:r>
              <a:rPr lang="ru-RU" sz="2400" b="1">
                <a:solidFill>
                  <a:srgbClr val="00B050"/>
                </a:solidFill>
              </a:rPr>
              <a:t> </a:t>
            </a:r>
            <a:r>
              <a:rPr lang="en-US" sz="2400" b="1">
                <a:solidFill>
                  <a:srgbClr val="00B050"/>
                </a:solidFill>
                <a:latin typeface="Comic Sans MS" pitchFamily="66" charset="0"/>
              </a:rPr>
              <a:t> Service of</a:t>
            </a:r>
            <a:r>
              <a:rPr lang="ru-RU" sz="2400" b="1">
                <a:solidFill>
                  <a:srgbClr val="00B050"/>
                </a:solidFill>
              </a:rPr>
              <a:t>  </a:t>
            </a:r>
            <a:r>
              <a:rPr lang="en-US" sz="2400" b="1">
                <a:solidFill>
                  <a:srgbClr val="00B050"/>
                </a:solidFill>
                <a:latin typeface="Comic Sans MS" pitchFamily="66" charset="0"/>
              </a:rPr>
              <a:t>ideal life.</a:t>
            </a:r>
            <a:endParaRPr lang="ru-RU" sz="2400" b="1">
              <a:solidFill>
                <a:srgbClr val="00B050"/>
              </a:solidFill>
              <a:latin typeface="Comic Sans MS" pitchFamily="66" charset="0"/>
            </a:endParaRPr>
          </a:p>
          <a:p>
            <a:r>
              <a:rPr lang="en-US" sz="2400" b="1">
                <a:solidFill>
                  <a:srgbClr val="00B050"/>
                </a:solidFill>
                <a:latin typeface="Comic Sans MS" pitchFamily="66" charset="0"/>
              </a:rPr>
              <a:t>  NATIONAL INSURANCE SERVICE consists of Insurance forever and Service of children's insurance.   The Services “Insurance forever” is created for the adult people.</a:t>
            </a:r>
            <a:endParaRPr lang="ru-RU" sz="2400" b="1">
              <a:solidFill>
                <a:srgbClr val="00B050"/>
              </a:solidFill>
              <a:latin typeface="Comic Sans MS" pitchFamily="66" charset="0"/>
            </a:endParaRPr>
          </a:p>
          <a:p>
            <a:r>
              <a:rPr lang="en-US" sz="2400" b="1">
                <a:solidFill>
                  <a:srgbClr val="00B050"/>
                </a:solidFill>
                <a:latin typeface="Comic Sans MS" pitchFamily="66" charset="0"/>
              </a:rPr>
              <a:t>Health care has    “Red cross”. These services have high quality and low price. </a:t>
            </a:r>
            <a:endParaRPr lang="ru-RU" sz="2400" b="1">
              <a:solidFill>
                <a:srgbClr val="00B050"/>
              </a:solidFill>
              <a:latin typeface="Comic Sans MS" pitchFamily="66" charset="0"/>
            </a:endParaRPr>
          </a:p>
          <a:p>
            <a:endParaRPr lang="ru-RU" sz="2400">
              <a:latin typeface="Constantia" pitchFamily="18" charset="0"/>
            </a:endParaRPr>
          </a:p>
        </p:txBody>
      </p:sp>
      <p:pic>
        <p:nvPicPr>
          <p:cNvPr id="14339" name="Picture 3" descr="C:\Program Files\Microsoft Office\MEDIA\CAGCAT10\j0233018.wmf"/>
          <p:cNvPicPr>
            <a:picLocks noChangeAspect="1" noChangeArrowheads="1"/>
          </p:cNvPicPr>
          <p:nvPr/>
        </p:nvPicPr>
        <p:blipFill>
          <a:blip r:embed="rId2"/>
          <a:srcRect/>
          <a:stretch>
            <a:fillRect/>
          </a:stretch>
        </p:blipFill>
        <p:spPr bwMode="auto">
          <a:xfrm>
            <a:off x="285750" y="2571750"/>
            <a:ext cx="2049463" cy="208121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1"/>
          <p:cNvSpPr txBox="1">
            <a:spLocks noChangeArrowheads="1"/>
          </p:cNvSpPr>
          <p:nvPr/>
        </p:nvSpPr>
        <p:spPr bwMode="auto">
          <a:xfrm>
            <a:off x="1219200" y="533400"/>
            <a:ext cx="7924800" cy="1860550"/>
          </a:xfrm>
          <a:prstGeom prst="rect">
            <a:avLst/>
          </a:prstGeom>
          <a:noFill/>
          <a:ln w="9525">
            <a:noFill/>
            <a:miter lim="800000"/>
            <a:headEnd/>
            <a:tailEnd/>
          </a:ln>
        </p:spPr>
        <p:txBody>
          <a:bodyPr>
            <a:spAutoFit/>
          </a:bodyPr>
          <a:lstStyle/>
          <a:p>
            <a:r>
              <a:rPr lang="en-US" b="1">
                <a:solidFill>
                  <a:srgbClr val="92D050"/>
                </a:solidFill>
                <a:latin typeface="Constantia" pitchFamily="18" charset="0"/>
              </a:rPr>
              <a:t>The   Ideal State</a:t>
            </a:r>
            <a:r>
              <a:rPr lang="en-US">
                <a:solidFill>
                  <a:srgbClr val="92D050"/>
                </a:solidFill>
                <a:latin typeface="Constantia" pitchFamily="18" charset="0"/>
              </a:rPr>
              <a:t> </a:t>
            </a:r>
            <a:r>
              <a:rPr lang="en-US">
                <a:latin typeface="Constantia" pitchFamily="18" charset="0"/>
              </a:rPr>
              <a:t>has    different taxes, such as:</a:t>
            </a:r>
            <a:endParaRPr lang="ru-RU">
              <a:latin typeface="Constantia" pitchFamily="18" charset="0"/>
            </a:endParaRPr>
          </a:p>
          <a:p>
            <a:pPr>
              <a:buFont typeface="Wingdings" pitchFamily="2" charset="2"/>
              <a:buChar char="ü"/>
            </a:pPr>
            <a:r>
              <a:rPr lang="en-US" sz="2000" b="1">
                <a:solidFill>
                  <a:srgbClr val="FF0000"/>
                </a:solidFill>
                <a:latin typeface="Comic Sans MS" pitchFamily="66" charset="0"/>
              </a:rPr>
              <a:t>The tax on rich  is 10 percents  for rich people.</a:t>
            </a:r>
            <a:endParaRPr lang="ru-RU" sz="2000" b="1">
              <a:solidFill>
                <a:srgbClr val="FF0000"/>
              </a:solidFill>
              <a:latin typeface="Comic Sans MS" pitchFamily="66" charset="0"/>
            </a:endParaRPr>
          </a:p>
          <a:p>
            <a:pPr>
              <a:buFont typeface="Wingdings" pitchFamily="2" charset="2"/>
              <a:buChar char="ü"/>
            </a:pPr>
            <a:r>
              <a:rPr lang="en-US" sz="2000" b="1">
                <a:solidFill>
                  <a:srgbClr val="FF0000"/>
                </a:solidFill>
                <a:latin typeface="Comic Sans MS" pitchFamily="66" charset="0"/>
              </a:rPr>
              <a:t>The tax on transport  is 1 percent from price of a  car.</a:t>
            </a:r>
            <a:endParaRPr lang="ru-RU" sz="2000" b="1">
              <a:solidFill>
                <a:srgbClr val="FF0000"/>
              </a:solidFill>
              <a:latin typeface="Comic Sans MS" pitchFamily="66" charset="0"/>
            </a:endParaRPr>
          </a:p>
          <a:p>
            <a:pPr>
              <a:buFont typeface="Wingdings" pitchFamily="2" charset="2"/>
              <a:buChar char="ü"/>
            </a:pPr>
            <a:r>
              <a:rPr lang="en-US" sz="2000" b="1">
                <a:solidFill>
                  <a:srgbClr val="FF0000"/>
                </a:solidFill>
                <a:latin typeface="Comic Sans MS" pitchFamily="66" charset="0"/>
              </a:rPr>
              <a:t>The tax for ground.</a:t>
            </a:r>
            <a:endParaRPr lang="ru-RU" sz="2000" b="1">
              <a:solidFill>
                <a:srgbClr val="FF0000"/>
              </a:solidFill>
              <a:latin typeface="Comic Sans MS" pitchFamily="66" charset="0"/>
            </a:endParaRPr>
          </a:p>
          <a:p>
            <a:pPr>
              <a:buFont typeface="Wingdings" pitchFamily="2" charset="2"/>
              <a:buChar char="ü"/>
            </a:pPr>
            <a:r>
              <a:rPr lang="en-US" sz="2000" b="1">
                <a:solidFill>
                  <a:srgbClr val="FF0000"/>
                </a:solidFill>
                <a:latin typeface="Comic Sans MS" pitchFamily="66" charset="0"/>
              </a:rPr>
              <a:t>The tax to the income makes 10 percent .</a:t>
            </a:r>
            <a:endParaRPr lang="ru-RU" sz="2000" b="1">
              <a:solidFill>
                <a:srgbClr val="FF0000"/>
              </a:solidFill>
              <a:latin typeface="Comic Sans MS" pitchFamily="66" charset="0"/>
            </a:endParaRPr>
          </a:p>
          <a:p>
            <a:endParaRPr lang="ru-RU">
              <a:latin typeface="Constantia" pitchFamily="18" charset="0"/>
            </a:endParaRPr>
          </a:p>
        </p:txBody>
      </p:sp>
      <p:sp>
        <p:nvSpPr>
          <p:cNvPr id="3" name="TextBox 2"/>
          <p:cNvSpPr txBox="1"/>
          <p:nvPr/>
        </p:nvSpPr>
        <p:spPr>
          <a:xfrm>
            <a:off x="0" y="2571750"/>
            <a:ext cx="9001125" cy="5792788"/>
          </a:xfrm>
          <a:prstGeom prst="rect">
            <a:avLst/>
          </a:prstGeom>
          <a:noFill/>
        </p:spPr>
        <p:txBody>
          <a:bodyPr>
            <a:spAutoFit/>
          </a:bodyPr>
          <a:lstStyle/>
          <a:p>
            <a:r>
              <a:rPr lang="en-US" sz="2000" b="1">
                <a:solidFill>
                  <a:srgbClr val="C00000"/>
                </a:solidFill>
                <a:latin typeface="Comic Sans MS" pitchFamily="66" charset="0"/>
              </a:rPr>
              <a:t>Child benefit (families have a right  to get monthly payment for child)</a:t>
            </a:r>
          </a:p>
          <a:p>
            <a:endParaRPr lang="ru-RU" sz="2000" b="1">
              <a:solidFill>
                <a:srgbClr val="C00000"/>
              </a:solidFill>
              <a:latin typeface="Comic Sans MS" pitchFamily="66" charset="0"/>
            </a:endParaRPr>
          </a:p>
          <a:p>
            <a:r>
              <a:rPr lang="en-US" sz="2000" b="1">
                <a:solidFill>
                  <a:srgbClr val="C00000"/>
                </a:solidFill>
                <a:latin typeface="Comic Sans MS" pitchFamily="66" charset="0"/>
              </a:rPr>
              <a:t> The disabled benefit (people who are disabled can receive invalidity pension)</a:t>
            </a:r>
          </a:p>
          <a:p>
            <a:endParaRPr lang="en-US">
              <a:latin typeface="Constantia" pitchFamily="18" charset="0"/>
            </a:endParaRPr>
          </a:p>
          <a:p>
            <a:r>
              <a:rPr lang="en-US">
                <a:latin typeface="Constantia" pitchFamily="18" charset="0"/>
              </a:rPr>
              <a:t>                                                  </a:t>
            </a:r>
          </a:p>
          <a:p>
            <a:r>
              <a:rPr lang="en-US">
                <a:solidFill>
                  <a:srgbClr val="7E9632"/>
                </a:solidFill>
                <a:latin typeface="Constantia" pitchFamily="18" charset="0"/>
              </a:rPr>
              <a:t> </a:t>
            </a:r>
            <a:endParaRPr lang="en-US">
              <a:solidFill>
                <a:srgbClr val="92D050"/>
              </a:solidFill>
              <a:latin typeface="Constantia" pitchFamily="18" charset="0"/>
            </a:endParaRPr>
          </a:p>
          <a:p>
            <a:r>
              <a:rPr lang="en-US" sz="2400" b="1">
                <a:solidFill>
                  <a:srgbClr val="0070C0"/>
                </a:solidFill>
                <a:latin typeface="Comic Sans MS" pitchFamily="66" charset="0"/>
              </a:rPr>
              <a:t>The state benefits, for example: on unemployment, Child benefit, pension. The benefits for which are responsible local authorities, such as: benefits for the veterans, the disabled benefit.</a:t>
            </a:r>
            <a:endParaRPr lang="ru-RU" sz="2400" b="1">
              <a:solidFill>
                <a:srgbClr val="0070C0"/>
              </a:solidFill>
              <a:latin typeface="Comic Sans MS" pitchFamily="66" charset="0"/>
            </a:endParaRPr>
          </a:p>
          <a:p>
            <a:endParaRPr lang="ru-RU">
              <a:latin typeface="Constantia" pitchFamily="18" charset="0"/>
            </a:endParaRPr>
          </a:p>
          <a:p>
            <a:endParaRPr lang="en-US">
              <a:latin typeface="Constantia" pitchFamily="18" charset="0"/>
            </a:endParaRPr>
          </a:p>
          <a:p>
            <a:endParaRPr lang="en-US">
              <a:latin typeface="Constantia" pitchFamily="18" charset="0"/>
            </a:endParaRPr>
          </a:p>
          <a:p>
            <a:endParaRPr lang="en-US">
              <a:latin typeface="Constantia" pitchFamily="18" charset="0"/>
            </a:endParaRPr>
          </a:p>
          <a:p>
            <a:endParaRPr lang="en-US">
              <a:latin typeface="Constantia" pitchFamily="18" charset="0"/>
            </a:endParaRPr>
          </a:p>
          <a:p>
            <a:endParaRPr lang="en-US">
              <a:latin typeface="Constantia" pitchFamily="18" charset="0"/>
            </a:endParaRPr>
          </a:p>
          <a:p>
            <a:endParaRPr lang="ru-RU">
              <a:latin typeface="Constantia" pitchFamily="18" charset="0"/>
            </a:endParaRPr>
          </a:p>
          <a:p>
            <a:endParaRPr lang="ru-RU">
              <a:latin typeface="Constantia" pitchFamily="18" charset="0"/>
            </a:endParaRPr>
          </a:p>
        </p:txBody>
      </p:sp>
      <p:sp>
        <p:nvSpPr>
          <p:cNvPr id="8" name="5-конечная звезда 7"/>
          <p:cNvSpPr/>
          <p:nvPr/>
        </p:nvSpPr>
        <p:spPr>
          <a:xfrm>
            <a:off x="3733800" y="2209800"/>
            <a:ext cx="228600" cy="228600"/>
          </a:xfrm>
          <a:prstGeom prst="star5">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
        <p:nvSpPr>
          <p:cNvPr id="9" name="5-конечная звезда 8"/>
          <p:cNvSpPr/>
          <p:nvPr/>
        </p:nvSpPr>
        <p:spPr>
          <a:xfrm>
            <a:off x="4114800" y="2209800"/>
            <a:ext cx="228600" cy="228600"/>
          </a:xfrm>
          <a:prstGeom prst="star5">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
        <p:nvSpPr>
          <p:cNvPr id="10" name="5-конечная звезда 9"/>
          <p:cNvSpPr/>
          <p:nvPr/>
        </p:nvSpPr>
        <p:spPr>
          <a:xfrm>
            <a:off x="4495800" y="2209800"/>
            <a:ext cx="228600" cy="228600"/>
          </a:xfrm>
          <a:prstGeom prst="star5">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
        <p:nvSpPr>
          <p:cNvPr id="11" name="5-конечная звезда 10"/>
          <p:cNvSpPr/>
          <p:nvPr/>
        </p:nvSpPr>
        <p:spPr>
          <a:xfrm>
            <a:off x="3428992" y="4000504"/>
            <a:ext cx="228600" cy="228600"/>
          </a:xfrm>
          <a:prstGeom prst="star5">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
        <p:nvSpPr>
          <p:cNvPr id="12" name="5-конечная звезда 11"/>
          <p:cNvSpPr/>
          <p:nvPr/>
        </p:nvSpPr>
        <p:spPr>
          <a:xfrm>
            <a:off x="3786182" y="4000504"/>
            <a:ext cx="228600" cy="228600"/>
          </a:xfrm>
          <a:prstGeom prst="star5">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
        <p:nvSpPr>
          <p:cNvPr id="13" name="5-конечная звезда 12"/>
          <p:cNvSpPr/>
          <p:nvPr/>
        </p:nvSpPr>
        <p:spPr>
          <a:xfrm>
            <a:off x="4143372" y="4000504"/>
            <a:ext cx="228600" cy="228600"/>
          </a:xfrm>
          <a:prstGeom prst="star5">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1"/>
          <p:cNvSpPr txBox="1">
            <a:spLocks noChangeArrowheads="1"/>
          </p:cNvSpPr>
          <p:nvPr/>
        </p:nvSpPr>
        <p:spPr bwMode="auto">
          <a:xfrm>
            <a:off x="609600" y="457200"/>
            <a:ext cx="8534400" cy="3568700"/>
          </a:xfrm>
          <a:prstGeom prst="rect">
            <a:avLst/>
          </a:prstGeom>
          <a:noFill/>
          <a:ln w="9525">
            <a:noFill/>
            <a:miter lim="800000"/>
            <a:headEnd/>
            <a:tailEnd/>
          </a:ln>
        </p:spPr>
        <p:txBody>
          <a:bodyPr>
            <a:spAutoFit/>
          </a:bodyPr>
          <a:lstStyle/>
          <a:p>
            <a:r>
              <a:rPr lang="en-US">
                <a:solidFill>
                  <a:srgbClr val="00B050"/>
                </a:solidFill>
                <a:latin typeface="Constantia" pitchFamily="18" charset="0"/>
              </a:rPr>
              <a:t>  </a:t>
            </a:r>
            <a:r>
              <a:rPr lang="en-US" sz="2400" b="1">
                <a:solidFill>
                  <a:srgbClr val="0070C0"/>
                </a:solidFill>
                <a:latin typeface="Comic Sans MS" pitchFamily="66" charset="0"/>
              </a:rPr>
              <a:t>Our project is call an Ideal Welfare State</a:t>
            </a:r>
            <a:br>
              <a:rPr lang="en-US" sz="2400" b="1">
                <a:solidFill>
                  <a:srgbClr val="0070C0"/>
                </a:solidFill>
                <a:latin typeface="Comic Sans MS" pitchFamily="66" charset="0"/>
              </a:rPr>
            </a:br>
            <a:endParaRPr lang="en-US" sz="2400" b="1">
              <a:solidFill>
                <a:srgbClr val="0070C0"/>
              </a:solidFill>
              <a:latin typeface="Comic Sans MS" pitchFamily="66" charset="0"/>
            </a:endParaRPr>
          </a:p>
          <a:p>
            <a:r>
              <a:rPr lang="en-US" b="1">
                <a:solidFill>
                  <a:srgbClr val="FF0000"/>
                </a:solidFill>
                <a:latin typeface="Comic Sans MS" pitchFamily="66" charset="0"/>
              </a:rPr>
              <a:t>  </a:t>
            </a:r>
            <a:r>
              <a:rPr lang="en-US" b="1">
                <a:latin typeface="Comic Sans MS" pitchFamily="66" charset="0"/>
              </a:rPr>
              <a:t>Our state has some basic principles:</a:t>
            </a:r>
            <a:br>
              <a:rPr lang="en-US" b="1">
                <a:latin typeface="Comic Sans MS" pitchFamily="66" charset="0"/>
              </a:rPr>
            </a:br>
            <a:r>
              <a:rPr lang="en-US" b="1">
                <a:latin typeface="Comic Sans MS" pitchFamily="66" charset="0"/>
              </a:rPr>
              <a:t>            1. Medical insurance is organized by the Government.</a:t>
            </a:r>
            <a:br>
              <a:rPr lang="en-US" b="1">
                <a:latin typeface="Comic Sans MS" pitchFamily="66" charset="0"/>
              </a:rPr>
            </a:br>
            <a:r>
              <a:rPr lang="en-US" b="1">
                <a:latin typeface="Comic Sans MS" pitchFamily="66" charset="0"/>
              </a:rPr>
              <a:t>            2. In spite of being poor, you can get good medical care in our  State.</a:t>
            </a:r>
            <a:br>
              <a:rPr lang="en-US" b="1">
                <a:latin typeface="Comic Sans MS" pitchFamily="66" charset="0"/>
              </a:rPr>
            </a:br>
            <a:r>
              <a:rPr lang="en-US" b="1">
                <a:latin typeface="Comic Sans MS" pitchFamily="66" charset="0"/>
              </a:rPr>
              <a:t>            3. Every people can get consultation about social questions.</a:t>
            </a:r>
            <a:br>
              <a:rPr lang="en-US" b="1">
                <a:latin typeface="Comic Sans MS" pitchFamily="66" charset="0"/>
              </a:rPr>
            </a:br>
            <a:r>
              <a:rPr lang="en-US" b="1">
                <a:latin typeface="Comic Sans MS" pitchFamily="66" charset="0"/>
              </a:rPr>
              <a:t>            4. Although doctors are overworked, the system of medical care works very well.</a:t>
            </a:r>
            <a:br>
              <a:rPr lang="en-US" b="1">
                <a:latin typeface="Comic Sans MS" pitchFamily="66" charset="0"/>
              </a:rPr>
            </a:br>
            <a:r>
              <a:rPr lang="en-US" b="1">
                <a:latin typeface="Comic Sans MS" pitchFamily="66" charset="0"/>
              </a:rPr>
              <a:t>            5. Major spheres work on high level.</a:t>
            </a:r>
            <a:endParaRPr lang="ru-RU" b="1">
              <a:latin typeface="Comic Sans MS" pitchFamily="66" charset="0"/>
            </a:endParaRPr>
          </a:p>
          <a:p>
            <a:r>
              <a:rPr lang="en-US" b="1">
                <a:latin typeface="Comic Sans MS" pitchFamily="66" charset="0"/>
              </a:rPr>
              <a:t> </a:t>
            </a:r>
            <a:endParaRPr lang="ru-RU" b="1">
              <a:latin typeface="Comic Sans MS" pitchFamily="66" charset="0"/>
            </a:endParaRPr>
          </a:p>
          <a:p>
            <a:endParaRPr lang="ru-RU">
              <a:latin typeface="Constantia" pitchFamily="18" charset="0"/>
            </a:endParaRPr>
          </a:p>
        </p:txBody>
      </p:sp>
      <p:sp>
        <p:nvSpPr>
          <p:cNvPr id="16386" name="TextBox 2"/>
          <p:cNvSpPr txBox="1">
            <a:spLocks noChangeArrowheads="1"/>
          </p:cNvSpPr>
          <p:nvPr/>
        </p:nvSpPr>
        <p:spPr bwMode="auto">
          <a:xfrm>
            <a:off x="142875" y="4357688"/>
            <a:ext cx="8858250" cy="1981200"/>
          </a:xfrm>
          <a:prstGeom prst="rect">
            <a:avLst/>
          </a:prstGeom>
          <a:noFill/>
          <a:ln w="9525">
            <a:noFill/>
            <a:miter lim="800000"/>
            <a:headEnd/>
            <a:tailEnd/>
          </a:ln>
        </p:spPr>
        <p:txBody>
          <a:bodyPr>
            <a:spAutoFit/>
          </a:bodyPr>
          <a:lstStyle/>
          <a:p>
            <a:r>
              <a:rPr lang="en-US" sz="2400" b="1">
                <a:latin typeface="Comic Sans MS" pitchFamily="66" charset="0"/>
              </a:rPr>
              <a:t>     </a:t>
            </a:r>
            <a:r>
              <a:rPr lang="en-US" sz="2400" b="1">
                <a:solidFill>
                  <a:srgbClr val="FF0000"/>
                </a:solidFill>
                <a:latin typeface="Comic Sans MS" pitchFamily="66" charset="0"/>
              </a:rPr>
              <a:t>      </a:t>
            </a:r>
            <a:r>
              <a:rPr lang="en-US" sz="2400" b="1">
                <a:solidFill>
                  <a:srgbClr val="00B050"/>
                </a:solidFill>
                <a:latin typeface="Comic Sans MS" pitchFamily="66" charset="0"/>
              </a:rPr>
              <a:t>Sources of income:</a:t>
            </a:r>
            <a:r>
              <a:rPr lang="en-US">
                <a:latin typeface="Constantia" pitchFamily="18" charset="0"/>
              </a:rPr>
              <a:t/>
            </a:r>
            <a:br>
              <a:rPr lang="en-US">
                <a:latin typeface="Constantia" pitchFamily="18" charset="0"/>
              </a:rPr>
            </a:br>
            <a:r>
              <a:rPr lang="en-US" sz="2000" b="1">
                <a:solidFill>
                  <a:srgbClr val="00B0F0"/>
                </a:solidFill>
                <a:latin typeface="Comic Sans MS" pitchFamily="66" charset="0"/>
              </a:rPr>
              <a:t>In our state there are many different taxes. Although there are many taxes, it’s very small. So we have source provision. Its donations. Many rich people want give money in states treasury. So our welfare state is very rich  in mineral recourses. The  Ideal State has business with other countries.  </a:t>
            </a:r>
            <a:endParaRPr lang="ru-RU" sz="2000" b="1">
              <a:solidFill>
                <a:srgbClr val="00B0F0"/>
              </a:solidFill>
              <a:latin typeface="Comic Sans MS" pitchFamily="66" charset="0"/>
            </a:endParaRPr>
          </a:p>
        </p:txBody>
      </p:sp>
      <p:pic>
        <p:nvPicPr>
          <p:cNvPr id="16387" name="Picture 2" descr="C:\Program Files\Microsoft Office\MEDIA\CAGCAT10\j0216724.wmf"/>
          <p:cNvPicPr>
            <a:picLocks noChangeAspect="1" noChangeArrowheads="1"/>
          </p:cNvPicPr>
          <p:nvPr/>
        </p:nvPicPr>
        <p:blipFill>
          <a:blip r:embed="rId2"/>
          <a:srcRect/>
          <a:stretch>
            <a:fillRect/>
          </a:stretch>
        </p:blipFill>
        <p:spPr bwMode="auto">
          <a:xfrm>
            <a:off x="6000750" y="2928938"/>
            <a:ext cx="1450975" cy="182403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33400"/>
            <a:ext cx="7315200" cy="5176838"/>
          </a:xfrm>
          <a:prstGeom prst="rect">
            <a:avLst/>
          </a:prstGeom>
          <a:noFill/>
        </p:spPr>
        <p:txBody>
          <a:bodyPr>
            <a:spAutoFit/>
          </a:bodyPr>
          <a:lstStyle/>
          <a:p>
            <a:endParaRPr lang="en-US">
              <a:solidFill>
                <a:srgbClr val="20C9F8"/>
              </a:solidFill>
              <a:latin typeface="Constantia" pitchFamily="18" charset="0"/>
            </a:endParaRPr>
          </a:p>
          <a:p>
            <a:endParaRPr lang="en-US">
              <a:solidFill>
                <a:srgbClr val="20C9F8"/>
              </a:solidFill>
              <a:latin typeface="Constantia" pitchFamily="18" charset="0"/>
            </a:endParaRPr>
          </a:p>
          <a:p>
            <a:r>
              <a:rPr lang="en-US" sz="3200" b="1">
                <a:solidFill>
                  <a:srgbClr val="00B0F0"/>
                </a:solidFill>
                <a:latin typeface="Comic Sans MS" pitchFamily="66" charset="0"/>
              </a:rPr>
              <a:t>In our country there are some benefits, such as:</a:t>
            </a:r>
          </a:p>
          <a:p>
            <a:endParaRPr lang="ru-RU">
              <a:latin typeface="Constantia" pitchFamily="18" charset="0"/>
            </a:endParaRPr>
          </a:p>
          <a:p>
            <a:pPr>
              <a:buFontTx/>
              <a:buAutoNum type="arabicPeriod"/>
            </a:pPr>
            <a:r>
              <a:rPr lang="en-US" sz="2400" b="1">
                <a:solidFill>
                  <a:srgbClr val="FF0000"/>
                </a:solidFill>
                <a:latin typeface="Comic Sans MS" pitchFamily="66" charset="0"/>
              </a:rPr>
              <a:t>Pension (women have a right to a pension at the age of 55 and men at 60.)</a:t>
            </a:r>
          </a:p>
          <a:p>
            <a:endParaRPr lang="en-US" sz="2400" b="1">
              <a:solidFill>
                <a:srgbClr val="FF0000"/>
              </a:solidFill>
              <a:latin typeface="Comic Sans MS" pitchFamily="66" charset="0"/>
            </a:endParaRPr>
          </a:p>
          <a:p>
            <a:r>
              <a:rPr lang="ru-RU" sz="2400" b="1">
                <a:solidFill>
                  <a:srgbClr val="FF0000"/>
                </a:solidFill>
                <a:latin typeface="Comic Sans MS" pitchFamily="66" charset="0"/>
              </a:rPr>
              <a:t>2</a:t>
            </a:r>
            <a:r>
              <a:rPr lang="en-US" sz="2400" b="1">
                <a:solidFill>
                  <a:srgbClr val="FF0000"/>
                </a:solidFill>
                <a:latin typeface="Comic Sans MS" pitchFamily="66" charset="0"/>
              </a:rPr>
              <a:t>. Unemployed allowance (the unemployed can get a small monthly payment too)</a:t>
            </a:r>
            <a:endParaRPr lang="ru-RU" sz="2400" b="1">
              <a:solidFill>
                <a:srgbClr val="FF0000"/>
              </a:solidFill>
              <a:latin typeface="Comic Sans MS" pitchFamily="66" charset="0"/>
            </a:endParaRPr>
          </a:p>
          <a:p>
            <a:endParaRPr lang="en-US" sz="2400" b="1">
              <a:solidFill>
                <a:srgbClr val="FF0000"/>
              </a:solidFill>
              <a:latin typeface="Comic Sans MS" pitchFamily="66" charset="0"/>
            </a:endParaRPr>
          </a:p>
          <a:p>
            <a:r>
              <a:rPr lang="ru-RU" sz="2400" b="1">
                <a:solidFill>
                  <a:srgbClr val="FF0000"/>
                </a:solidFill>
                <a:latin typeface="Comic Sans MS" pitchFamily="66" charset="0"/>
              </a:rPr>
              <a:t>3</a:t>
            </a:r>
            <a:r>
              <a:rPr lang="en-US" sz="2400" b="1">
                <a:solidFill>
                  <a:srgbClr val="FF0000"/>
                </a:solidFill>
                <a:latin typeface="Comic Sans MS" pitchFamily="66" charset="0"/>
              </a:rPr>
              <a:t>. Veteran’s pension (people who  took part in war can get small weekly payment)</a:t>
            </a:r>
            <a:endParaRPr lang="ru-RU" sz="2400" b="1">
              <a:solidFill>
                <a:srgbClr val="FF0000"/>
              </a:solidFill>
              <a:latin typeface="Comic Sans MS" pitchFamily="66" charset="0"/>
            </a:endParaRPr>
          </a:p>
          <a:p>
            <a:endParaRPr lang="ru-RU" sz="2400" b="1">
              <a:solidFill>
                <a:srgbClr val="FF0000"/>
              </a:solidFill>
              <a:latin typeface="Comic Sans MS" pitchFamily="66" charset="0"/>
            </a:endParaRPr>
          </a:p>
        </p:txBody>
      </p:sp>
      <p:pic>
        <p:nvPicPr>
          <p:cNvPr id="17410" name="Picture 2" descr="C:\Program Files\Microsoft Office\MEDIA\OFFICE12\Lines\BD21332_.gif"/>
          <p:cNvPicPr>
            <a:picLocks noChangeAspect="1" noChangeArrowheads="1"/>
          </p:cNvPicPr>
          <p:nvPr/>
        </p:nvPicPr>
        <p:blipFill>
          <a:blip r:embed="rId2"/>
          <a:srcRect/>
          <a:stretch>
            <a:fillRect/>
          </a:stretch>
        </p:blipFill>
        <p:spPr bwMode="auto">
          <a:xfrm>
            <a:off x="1714500" y="5715000"/>
            <a:ext cx="5029200" cy="285750"/>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1000108"/>
            <a:ext cx="8643713" cy="4188583"/>
          </a:xfrm>
          <a:prstGeom prst="rect">
            <a:avLst/>
          </a:prstGeom>
        </p:spPr>
        <p:txBody>
          <a:bodyPr wrap="none">
            <a:prstTxWarp prst="textWave2">
              <a:avLst/>
            </a:prstTxWarp>
            <a:spAutoFit/>
          </a:bodyPr>
          <a:lstStyle/>
          <a:p>
            <a:pPr fontAlgn="auto">
              <a:spcBef>
                <a:spcPts val="0"/>
              </a:spcBef>
              <a:spcAft>
                <a:spcPts val="0"/>
              </a:spcAft>
              <a:defRPr/>
            </a:pPr>
            <a:r>
              <a:rPr lang="en-US"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cs typeface="+mn-cs"/>
              </a:rPr>
              <a:t>Thank you for</a:t>
            </a:r>
            <a:endParaRPr lang="ru-RU"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cs typeface="+mn-cs"/>
            </a:endParaRPr>
          </a:p>
          <a:p>
            <a:pPr fontAlgn="auto">
              <a:spcBef>
                <a:spcPts val="0"/>
              </a:spcBef>
              <a:spcAft>
                <a:spcPts val="0"/>
              </a:spcAft>
              <a:defRPr/>
            </a:pPr>
            <a:r>
              <a:rPr lang="en-US"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cs typeface="+mn-cs"/>
              </a:rPr>
              <a:t> your attention</a:t>
            </a:r>
            <a:r>
              <a:rPr lang="ru-RU" sz="4800" dirty="0">
                <a:solidFill>
                  <a:srgbClr val="0070C0"/>
                </a:solidFill>
                <a:latin typeface="Comic Sans MS" pitchFamily="66" charset="0"/>
                <a:cs typeface="+mn-cs"/>
              </a:rPr>
              <a:t>.</a:t>
            </a: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18</TotalTime>
  <Words>338</Words>
  <Application>Microsoft Office PowerPoint</Application>
  <PresentationFormat>On-screen Show (4:3)</PresentationFormat>
  <Paragraphs>36</Paragraphs>
  <Slides>6</Slides>
  <Notes>0</Notes>
  <HiddenSlides>0</HiddenSlides>
  <MMClips>1</MMClips>
  <ScaleCrop>false</ScaleCrop>
  <HeadingPairs>
    <vt:vector size="6" baseType="variant">
      <vt:variant>
        <vt:lpstr>Использованные шрифты</vt:lpstr>
      </vt:variant>
      <vt:variant>
        <vt:i4>6</vt:i4>
      </vt:variant>
      <vt:variant>
        <vt:lpstr>Шаблон оформления</vt:lpstr>
      </vt:variant>
      <vt:variant>
        <vt:i4>4</vt:i4>
      </vt:variant>
      <vt:variant>
        <vt:lpstr>Заголовки слайдов</vt:lpstr>
      </vt:variant>
      <vt:variant>
        <vt:i4>6</vt:i4>
      </vt:variant>
    </vt:vector>
  </HeadingPairs>
  <TitlesOfParts>
    <vt:vector size="16" baseType="lpstr">
      <vt:lpstr>Arial</vt:lpstr>
      <vt:lpstr>Calibri</vt:lpstr>
      <vt:lpstr>Constantia</vt:lpstr>
      <vt:lpstr>Wingdings 2</vt:lpstr>
      <vt:lpstr>Comic Sans MS</vt:lpstr>
      <vt:lpstr>Wingdings</vt:lpstr>
      <vt:lpstr>Поток</vt:lpstr>
      <vt:lpstr>Поток</vt:lpstr>
      <vt:lpstr>Поток</vt:lpstr>
      <vt:lpstr>Поток</vt:lpstr>
      <vt:lpstr>Слайд 1</vt:lpstr>
      <vt:lpstr>Слайд 2</vt:lpstr>
      <vt:lpstr>Слайд 3</vt:lpstr>
      <vt:lpstr>Слайд 4</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Дом</cp:lastModifiedBy>
  <cp:revision>9</cp:revision>
  <dcterms:created xsi:type="dcterms:W3CDTF">2013-10-14T16:43:03Z</dcterms:created>
  <dcterms:modified xsi:type="dcterms:W3CDTF">2013-10-18T09:14:41Z</dcterms:modified>
</cp:coreProperties>
</file>