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ms-office.legacyDiagramTex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66" r:id="rId2"/>
    <p:sldId id="267" r:id="rId3"/>
    <p:sldId id="274" r:id="rId4"/>
    <p:sldId id="276" r:id="rId5"/>
    <p:sldId id="277" r:id="rId6"/>
    <p:sldId id="278" r:id="rId7"/>
    <p:sldId id="265" r:id="rId8"/>
    <p:sldId id="269" r:id="rId9"/>
    <p:sldId id="271" r:id="rId10"/>
    <p:sldId id="275" r:id="rId11"/>
    <p:sldId id="282" r:id="rId12"/>
    <p:sldId id="279" r:id="rId13"/>
    <p:sldId id="257" r:id="rId14"/>
    <p:sldId id="280" r:id="rId15"/>
    <p:sldId id="283" r:id="rId16"/>
    <p:sldId id="281" r:id="rId17"/>
    <p:sldId id="285" r:id="rId18"/>
    <p:sldId id="287" r:id="rId19"/>
    <p:sldId id="288" r:id="rId20"/>
    <p:sldId id="289" r:id="rId21"/>
    <p:sldId id="290" r:id="rId22"/>
    <p:sldId id="291" r:id="rId23"/>
    <p:sldId id="292" r:id="rId24"/>
    <p:sldId id="284"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6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06/relationships/legacyDocTextInfo" Target="legacyDocTextInfo.bin"/><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4C68D5-C9B3-4C57-B107-B4403EB861CF}" type="datetimeFigureOut">
              <a:rPr lang="ru-RU" smtClean="0"/>
              <a:pPr/>
              <a:t>19.10.2013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559C91-BA57-4AD3-A6F8-A986BFD5417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559C91-BA57-4AD3-A6F8-A986BFD54175}"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4485B69B-E43C-40EB-85B1-E7B2A08A32C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85B69B-E43C-40EB-85B1-E7B2A08A32C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8" name="Номер слайда 7"/>
          <p:cNvSpPr>
            <a:spLocks noGrp="1"/>
          </p:cNvSpPr>
          <p:nvPr>
            <p:ph type="sldNum" sz="quarter" idx="11"/>
          </p:nvPr>
        </p:nvSpPr>
        <p:spPr/>
        <p:txBody>
          <a:bodyPr/>
          <a:lstStyle/>
          <a:p>
            <a:fld id="{4485B69B-E43C-40EB-85B1-E7B2A08A32C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DCD5A03-06E0-4D9C-A939-68AC94F95778}"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4485B69B-E43C-40EB-85B1-E7B2A08A32C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FDCD5A03-06E0-4D9C-A939-68AC94F95778}" type="datetimeFigureOut">
              <a:rPr lang="ru-RU" smtClean="0"/>
              <a:pPr/>
              <a:t>19.10.2013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85B69B-E43C-40EB-85B1-E7B2A08A32C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DCD5A03-06E0-4D9C-A939-68AC94F95778}" type="datetimeFigureOut">
              <a:rPr lang="ru-RU" smtClean="0"/>
              <a:pPr/>
              <a:t>19.10.2013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485B69B-E43C-40EB-85B1-E7B2A08A32C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Layout" Target="../slideLayouts/slideLayout2.xml"/><Relationship Id="rId1" Type="http://schemas.openxmlformats.org/officeDocument/2006/relationships/audio" Target="file:///D:\&#1076;&#1086;&#1082;&#1091;&#1084;&#1077;&#1085;&#1090;&#1099;\&#1042;&#1085;&#1077;&#1082;&#1083;&#1072;&#1089;&#1089;&#1085;&#1072;&#1103;%20&#1088;&#1072;&#1073;&#1086;&#1090;&#1072;\7%20&#1082;&#1083;%20&#1074;&#1085;&#1077;&#1082;&#1083;&#1072;&#1089;&#1089;&#1085;&#1072;&#1103;%20&#1088;&#1072;&#1073;&#1086;&#1090;&#1072;%20&#1057;&#1086;&#1079;&#1074;&#1077;&#1079;&#1076;&#1080;&#1103;\town.mid" TargetMode="Externa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500034" y="2071678"/>
            <a:ext cx="8662179" cy="3207032"/>
          </a:xfrm>
          <a:prstGeom prst="rect">
            <a:avLst/>
          </a:prstGeom>
        </p:spPr>
        <p:txBody>
          <a:bodyPr wrap="none">
            <a:spAutoFit/>
          </a:bodyPr>
          <a:lstStyle/>
          <a:p>
            <a:pPr>
              <a:lnSpc>
                <a:spcPct val="90000"/>
              </a:lnSpc>
              <a:buFontTx/>
              <a:buNone/>
            </a:pPr>
            <a:r>
              <a:rPr lang="ru-RU" sz="4400" b="1" i="1" dirty="0" smtClean="0">
                <a:solidFill>
                  <a:srgbClr val="FFFF00"/>
                </a:solidFill>
                <a:latin typeface="Agency FB" pitchFamily="34" charset="0"/>
              </a:rPr>
              <a:t>«</a:t>
            </a:r>
            <a:r>
              <a:rPr lang="ru-RU" sz="4400" b="1" i="1" u="sng" dirty="0" smtClean="0">
                <a:solidFill>
                  <a:srgbClr val="FF0000"/>
                </a:solidFill>
                <a:latin typeface="Agency FB" pitchFamily="34" charset="0"/>
              </a:rPr>
              <a:t>Интегрированный урок </a:t>
            </a:r>
            <a:r>
              <a:rPr lang="ru-RU" sz="4400" b="1" i="1" dirty="0" smtClean="0">
                <a:solidFill>
                  <a:srgbClr val="FF0000"/>
                </a:solidFill>
                <a:latin typeface="Agency FB" pitchFamily="34" charset="0"/>
              </a:rPr>
              <a:t>- </a:t>
            </a:r>
          </a:p>
          <a:p>
            <a:pPr>
              <a:lnSpc>
                <a:spcPct val="90000"/>
              </a:lnSpc>
              <a:buFontTx/>
              <a:buNone/>
            </a:pPr>
            <a:r>
              <a:rPr lang="ru-RU" sz="4400" b="1" i="1" dirty="0" smtClean="0">
                <a:solidFill>
                  <a:srgbClr val="FFFF00"/>
                </a:solidFill>
                <a:latin typeface="Agency FB" pitchFamily="34" charset="0"/>
              </a:rPr>
              <a:t>как средство формирования </a:t>
            </a:r>
          </a:p>
          <a:p>
            <a:pPr>
              <a:lnSpc>
                <a:spcPct val="90000"/>
              </a:lnSpc>
              <a:buFontTx/>
              <a:buNone/>
            </a:pPr>
            <a:r>
              <a:rPr lang="ru-RU" sz="4400" b="1" i="1" dirty="0" smtClean="0">
                <a:solidFill>
                  <a:srgbClr val="FFFF00"/>
                </a:solidFill>
                <a:latin typeface="Agency FB" pitchFamily="34" charset="0"/>
              </a:rPr>
              <a:t>позитивной мотивации</a:t>
            </a:r>
          </a:p>
          <a:p>
            <a:pPr>
              <a:lnSpc>
                <a:spcPct val="90000"/>
              </a:lnSpc>
              <a:buFontTx/>
              <a:buNone/>
            </a:pPr>
            <a:r>
              <a:rPr lang="ru-RU" sz="4400" b="1" i="1" dirty="0" smtClean="0">
                <a:solidFill>
                  <a:srgbClr val="FFFF00"/>
                </a:solidFill>
                <a:latin typeface="Agency FB" pitchFamily="34" charset="0"/>
              </a:rPr>
              <a:t> в обучении школьников</a:t>
            </a:r>
            <a:r>
              <a:rPr lang="ru-RU" sz="4400" i="1" dirty="0" smtClean="0">
                <a:solidFill>
                  <a:srgbClr val="FFFF00"/>
                </a:solidFill>
                <a:latin typeface="Agency FB" pitchFamily="34" charset="0"/>
              </a:rPr>
              <a:t>»</a:t>
            </a:r>
            <a:endParaRPr lang="ru-RU" sz="4400" b="1" i="1" dirty="0" smtClean="0">
              <a:solidFill>
                <a:srgbClr val="FF0000"/>
              </a:solidFill>
              <a:latin typeface="Agency FB" pitchFamily="34" charset="0"/>
            </a:endParaRPr>
          </a:p>
          <a:p>
            <a:endParaRPr lang="ru-RU" sz="4400" dirty="0"/>
          </a:p>
        </p:txBody>
      </p:sp>
      <p:sp>
        <p:nvSpPr>
          <p:cNvPr id="3" name="Прямоугольник 2"/>
          <p:cNvSpPr/>
          <p:nvPr/>
        </p:nvSpPr>
        <p:spPr>
          <a:xfrm>
            <a:off x="2286000" y="2884236"/>
            <a:ext cx="4572000" cy="840230"/>
          </a:xfrm>
          <a:prstGeom prst="rect">
            <a:avLst/>
          </a:prstGeom>
        </p:spPr>
        <p:txBody>
          <a:bodyPr>
            <a:spAutoFit/>
          </a:bodyPr>
          <a:lstStyle/>
          <a:p>
            <a:pPr algn="ctr">
              <a:lnSpc>
                <a:spcPct val="90000"/>
              </a:lnSpc>
              <a:buFontTx/>
              <a:buNone/>
            </a:pPr>
            <a:endParaRPr lang="ru-RU" i="1" dirty="0" smtClean="0">
              <a:solidFill>
                <a:srgbClr val="003300"/>
              </a:solidFill>
              <a:latin typeface="Agency FB" pitchFamily="34" charset="0"/>
            </a:endParaRPr>
          </a:p>
          <a:p>
            <a:pPr algn="ctr">
              <a:lnSpc>
                <a:spcPct val="90000"/>
              </a:lnSpc>
              <a:buFontTx/>
              <a:buNone/>
            </a:pPr>
            <a:endParaRPr lang="ru-RU" i="1" dirty="0" smtClean="0">
              <a:solidFill>
                <a:srgbClr val="003300"/>
              </a:solidFill>
              <a:latin typeface="Agency FB" pitchFamily="34" charset="0"/>
            </a:endParaRPr>
          </a:p>
          <a:p>
            <a:pPr algn="ctr">
              <a:lnSpc>
                <a:spcPct val="90000"/>
              </a:lnSpc>
              <a:buFontTx/>
              <a:buNone/>
            </a:pPr>
            <a:endParaRPr lang="ru-RU" i="1" dirty="0" smtClean="0">
              <a:solidFill>
                <a:srgbClr val="003300"/>
              </a:solidFill>
              <a:latin typeface="Agency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с одним скругленным углом 2"/>
          <p:cNvSpPr/>
          <p:nvPr/>
        </p:nvSpPr>
        <p:spPr>
          <a:xfrm>
            <a:off x="0" y="0"/>
            <a:ext cx="3929090" cy="714380"/>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0000"/>
                </a:solidFill>
              </a:rPr>
              <a:t>Урок формирования новых знаний</a:t>
            </a:r>
            <a:endParaRPr lang="ru-RU" sz="2400" b="1" dirty="0">
              <a:solidFill>
                <a:srgbClr val="FF0000"/>
              </a:solidFill>
            </a:endParaRPr>
          </a:p>
        </p:txBody>
      </p:sp>
      <p:sp>
        <p:nvSpPr>
          <p:cNvPr id="4" name="Прямоугольник 3"/>
          <p:cNvSpPr/>
          <p:nvPr/>
        </p:nvSpPr>
        <p:spPr>
          <a:xfrm>
            <a:off x="142844" y="1500174"/>
            <a:ext cx="3929090" cy="22860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002060"/>
              </a:solidFill>
            </a:endParaRPr>
          </a:p>
          <a:p>
            <a:pPr algn="ctr"/>
            <a:r>
              <a:rPr lang="ru-RU" sz="2400" b="1" dirty="0" smtClean="0">
                <a:solidFill>
                  <a:srgbClr val="002060"/>
                </a:solidFill>
              </a:rPr>
              <a:t>Формы :</a:t>
            </a:r>
          </a:p>
          <a:p>
            <a:pPr>
              <a:buFont typeface="Wingdings" pitchFamily="2" charset="2"/>
              <a:buChar char="§"/>
            </a:pPr>
            <a:r>
              <a:rPr lang="ru-RU" sz="2400" b="1" dirty="0" smtClean="0">
                <a:solidFill>
                  <a:srgbClr val="002060"/>
                </a:solidFill>
              </a:rPr>
              <a:t>-урок-путешествие;</a:t>
            </a:r>
          </a:p>
          <a:p>
            <a:pPr>
              <a:buFont typeface="Wingdings" pitchFamily="2" charset="2"/>
              <a:buChar char="§"/>
            </a:pPr>
            <a:r>
              <a:rPr lang="ru-RU" sz="2400" b="1" dirty="0" smtClean="0">
                <a:solidFill>
                  <a:srgbClr val="002060"/>
                </a:solidFill>
              </a:rPr>
              <a:t>урок-исследование;</a:t>
            </a:r>
          </a:p>
          <a:p>
            <a:pPr>
              <a:buFont typeface="Wingdings" pitchFamily="2" charset="2"/>
              <a:buChar char="§"/>
            </a:pPr>
            <a:r>
              <a:rPr lang="ru-RU" sz="2400" b="1" dirty="0" smtClean="0">
                <a:solidFill>
                  <a:srgbClr val="002060"/>
                </a:solidFill>
              </a:rPr>
              <a:t>урок-экскурсия;</a:t>
            </a:r>
          </a:p>
          <a:p>
            <a:pPr>
              <a:buFont typeface="Wingdings" pitchFamily="2" charset="2"/>
              <a:buChar char="§"/>
            </a:pPr>
            <a:r>
              <a:rPr lang="ru-RU" sz="2400" b="1" dirty="0" smtClean="0">
                <a:solidFill>
                  <a:srgbClr val="002060"/>
                </a:solidFill>
              </a:rPr>
              <a:t>мультимедиа-урок;</a:t>
            </a:r>
          </a:p>
          <a:p>
            <a:pPr>
              <a:buFont typeface="Wingdings" pitchFamily="2" charset="2"/>
              <a:buChar char="§"/>
            </a:pPr>
            <a:r>
              <a:rPr lang="ru-RU" sz="2400" b="1" dirty="0" smtClean="0">
                <a:solidFill>
                  <a:srgbClr val="002060"/>
                </a:solidFill>
              </a:rPr>
              <a:t>проблемный урок.</a:t>
            </a:r>
          </a:p>
          <a:p>
            <a:endParaRPr lang="ru-RU" sz="2400" b="1" dirty="0" smtClean="0">
              <a:solidFill>
                <a:srgbClr val="002060"/>
              </a:solidFill>
            </a:endParaRPr>
          </a:p>
          <a:p>
            <a:pPr algn="ctr"/>
            <a:endParaRPr lang="ru-RU" dirty="0"/>
          </a:p>
        </p:txBody>
      </p:sp>
      <p:sp>
        <p:nvSpPr>
          <p:cNvPr id="5" name="Прямоугольник 4"/>
          <p:cNvSpPr/>
          <p:nvPr/>
        </p:nvSpPr>
        <p:spPr>
          <a:xfrm>
            <a:off x="5000596" y="0"/>
            <a:ext cx="4143404" cy="78581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0000"/>
                </a:solidFill>
              </a:rPr>
              <a:t>Урок обучения умениям и навыкам.</a:t>
            </a:r>
            <a:endParaRPr lang="ru-RU" sz="2400" b="1" dirty="0">
              <a:solidFill>
                <a:srgbClr val="FF0000"/>
              </a:solidFill>
            </a:endParaRPr>
          </a:p>
        </p:txBody>
      </p:sp>
      <p:sp>
        <p:nvSpPr>
          <p:cNvPr id="6" name="Прямоугольник 5"/>
          <p:cNvSpPr/>
          <p:nvPr/>
        </p:nvSpPr>
        <p:spPr>
          <a:xfrm>
            <a:off x="4500562" y="1500174"/>
            <a:ext cx="4500562" cy="22860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rgbClr val="002060"/>
                </a:solidFill>
              </a:rPr>
              <a:t>         Формы: </a:t>
            </a:r>
          </a:p>
          <a:p>
            <a:pPr>
              <a:buFont typeface="Arial" pitchFamily="34" charset="0"/>
              <a:buChar char="•"/>
            </a:pPr>
            <a:r>
              <a:rPr lang="ru-RU" sz="2400" b="1" dirty="0" smtClean="0">
                <a:solidFill>
                  <a:srgbClr val="002060"/>
                </a:solidFill>
              </a:rPr>
              <a:t>урок-практикум;</a:t>
            </a:r>
          </a:p>
          <a:p>
            <a:pPr>
              <a:buFont typeface="Arial" pitchFamily="34" charset="0"/>
              <a:buChar char="•"/>
            </a:pPr>
            <a:r>
              <a:rPr lang="ru-RU" sz="2400" b="1" dirty="0" smtClean="0">
                <a:solidFill>
                  <a:srgbClr val="002060"/>
                </a:solidFill>
              </a:rPr>
              <a:t>урок-сочинение;</a:t>
            </a:r>
          </a:p>
          <a:p>
            <a:pPr>
              <a:buFont typeface="Arial" pitchFamily="34" charset="0"/>
              <a:buChar char="•"/>
            </a:pPr>
            <a:r>
              <a:rPr lang="ru-RU" sz="2400" b="1" dirty="0" smtClean="0">
                <a:solidFill>
                  <a:srgbClr val="002060"/>
                </a:solidFill>
              </a:rPr>
              <a:t>урок –деловая или ролевая                              </a:t>
            </a:r>
          </a:p>
          <a:p>
            <a:pPr>
              <a:buFont typeface="Arial" pitchFamily="34" charset="0"/>
              <a:buChar char="•"/>
            </a:pPr>
            <a:r>
              <a:rPr lang="ru-RU" sz="2400" b="1" dirty="0" smtClean="0">
                <a:solidFill>
                  <a:srgbClr val="002060"/>
                </a:solidFill>
              </a:rPr>
              <a:t>комбинированный урок;</a:t>
            </a:r>
          </a:p>
          <a:p>
            <a:pPr>
              <a:buFont typeface="Arial" pitchFamily="34" charset="0"/>
              <a:buChar char="•"/>
            </a:pPr>
            <a:r>
              <a:rPr lang="ru-RU" sz="2400" b="1" dirty="0" smtClean="0">
                <a:solidFill>
                  <a:srgbClr val="002060"/>
                </a:solidFill>
              </a:rPr>
              <a:t>урок-путешествие.</a:t>
            </a:r>
            <a:endParaRPr lang="ru-RU" sz="2400" b="1" dirty="0">
              <a:solidFill>
                <a:srgbClr val="002060"/>
              </a:solidFill>
            </a:endParaRPr>
          </a:p>
        </p:txBody>
      </p:sp>
      <p:sp>
        <p:nvSpPr>
          <p:cNvPr id="7" name="Прямоугольник 6"/>
          <p:cNvSpPr/>
          <p:nvPr/>
        </p:nvSpPr>
        <p:spPr>
          <a:xfrm>
            <a:off x="2857488" y="785794"/>
            <a:ext cx="3286148" cy="7143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FF0000"/>
                </a:solidFill>
              </a:rPr>
              <a:t>Урок повторения</a:t>
            </a:r>
            <a:endParaRPr lang="ru-RU" sz="2800" b="1" dirty="0">
              <a:solidFill>
                <a:srgbClr val="FF0000"/>
              </a:solidFill>
            </a:endParaRPr>
          </a:p>
        </p:txBody>
      </p:sp>
      <p:sp>
        <p:nvSpPr>
          <p:cNvPr id="8" name="Прямоугольник 7"/>
          <p:cNvSpPr/>
          <p:nvPr/>
        </p:nvSpPr>
        <p:spPr>
          <a:xfrm>
            <a:off x="142844" y="3929066"/>
            <a:ext cx="8715436" cy="292893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
            </a:pPr>
            <a:r>
              <a:rPr lang="ru-RU" dirty="0" smtClean="0"/>
              <a:t>                      </a:t>
            </a:r>
            <a:r>
              <a:rPr lang="ru-RU" sz="2400" b="1" dirty="0" smtClean="0">
                <a:solidFill>
                  <a:srgbClr val="002060"/>
                </a:solidFill>
              </a:rPr>
              <a:t>Формы: </a:t>
            </a:r>
          </a:p>
          <a:p>
            <a:pPr>
              <a:buFont typeface="Wingdings" pitchFamily="2" charset="2"/>
              <a:buChar char="§"/>
            </a:pPr>
            <a:r>
              <a:rPr lang="ru-RU" sz="2400" b="1" dirty="0" smtClean="0">
                <a:solidFill>
                  <a:srgbClr val="002060"/>
                </a:solidFill>
              </a:rPr>
              <a:t>повторительно-обобщающий урок;</a:t>
            </a:r>
          </a:p>
          <a:p>
            <a:pPr>
              <a:buFont typeface="Wingdings" pitchFamily="2" charset="2"/>
              <a:buChar char="§"/>
            </a:pPr>
            <a:r>
              <a:rPr lang="ru-RU" sz="2400" b="1" dirty="0" smtClean="0">
                <a:solidFill>
                  <a:srgbClr val="002060"/>
                </a:solidFill>
              </a:rPr>
              <a:t>игра (КВН, Счастливый случай, Поле чудес, конкурс, викторина);</a:t>
            </a:r>
          </a:p>
          <a:p>
            <a:pPr>
              <a:buFont typeface="Wingdings" pitchFamily="2" charset="2"/>
              <a:buChar char="§"/>
            </a:pPr>
            <a:r>
              <a:rPr lang="ru-RU" sz="2400" b="1" dirty="0" smtClean="0">
                <a:solidFill>
                  <a:srgbClr val="002060"/>
                </a:solidFill>
              </a:rPr>
              <a:t>театрализованный урок (урок-суд);</a:t>
            </a:r>
          </a:p>
          <a:p>
            <a:pPr>
              <a:buFont typeface="Wingdings" pitchFamily="2" charset="2"/>
              <a:buChar char="§"/>
            </a:pPr>
            <a:r>
              <a:rPr lang="ru-RU" sz="2400" b="1" dirty="0" smtClean="0">
                <a:solidFill>
                  <a:srgbClr val="002060"/>
                </a:solidFill>
              </a:rPr>
              <a:t>заключительная экскурсия;</a:t>
            </a:r>
          </a:p>
          <a:p>
            <a:pPr>
              <a:buFont typeface="Wingdings" pitchFamily="2" charset="2"/>
              <a:buChar char="§"/>
            </a:pPr>
            <a:r>
              <a:rPr lang="ru-RU" sz="2400" b="1" dirty="0" smtClean="0">
                <a:solidFill>
                  <a:srgbClr val="002060"/>
                </a:solidFill>
              </a:rPr>
              <a:t>урок-анализ контрольных работ;</a:t>
            </a:r>
          </a:p>
          <a:p>
            <a:pPr>
              <a:buFont typeface="Wingdings" pitchFamily="2" charset="2"/>
              <a:buChar char="§"/>
            </a:pPr>
            <a:r>
              <a:rPr lang="ru-RU" sz="2400" b="1" dirty="0" smtClean="0">
                <a:solidFill>
                  <a:srgbClr val="002060"/>
                </a:solidFill>
              </a:rPr>
              <a:t>урок-беседа. </a:t>
            </a:r>
            <a:endParaRPr lang="ru-RU" sz="2400" b="1" dirty="0">
              <a:solidFill>
                <a:srgbClr val="002060"/>
              </a:solidFill>
            </a:endParaRPr>
          </a:p>
        </p:txBody>
      </p:sp>
      <p:cxnSp>
        <p:nvCxnSpPr>
          <p:cNvPr id="10" name="Прямая со стрелкой 9"/>
          <p:cNvCxnSpPr>
            <a:stCxn id="3" idx="2"/>
            <a:endCxn id="4" idx="0"/>
          </p:cNvCxnSpPr>
          <p:nvPr/>
        </p:nvCxnSpPr>
        <p:spPr>
          <a:xfrm rot="16200000" flipH="1">
            <a:off x="1643070" y="1035855"/>
            <a:ext cx="785794" cy="142844"/>
          </a:xfrm>
          <a:prstGeom prst="straightConnector1">
            <a:avLst/>
          </a:prstGeom>
          <a:ln cmpd="thickThi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a:stCxn id="5" idx="2"/>
            <a:endCxn id="6" idx="0"/>
          </p:cNvCxnSpPr>
          <p:nvPr/>
        </p:nvCxnSpPr>
        <p:spPr>
          <a:xfrm rot="5400000">
            <a:off x="6554393" y="982269"/>
            <a:ext cx="714356" cy="321455"/>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rot="5400000">
            <a:off x="3107521" y="2678901"/>
            <a:ext cx="2357454" cy="1588"/>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42852"/>
            <a:ext cx="8858280" cy="6740307"/>
          </a:xfrm>
          <a:prstGeom prst="rect">
            <a:avLst/>
          </a:prstGeom>
        </p:spPr>
        <p:txBody>
          <a:bodyPr wrap="square">
            <a:spAutoFit/>
          </a:bodyPr>
          <a:lstStyle/>
          <a:p>
            <a:r>
              <a:rPr lang="ru-RU" b="1" dirty="0" smtClean="0">
                <a:solidFill>
                  <a:srgbClr val="00B0F0"/>
                </a:solidFill>
              </a:rPr>
              <a:t>1. Формируют целостную картину мира</a:t>
            </a:r>
          </a:p>
          <a:p>
            <a:r>
              <a:rPr lang="ru-RU" b="1" dirty="0" smtClean="0">
                <a:solidFill>
                  <a:srgbClr val="00B0F0"/>
                </a:solidFill>
              </a:rPr>
              <a:t>2. Являются источником нахождения новых связей между фактами в различных предметах.</a:t>
            </a:r>
          </a:p>
          <a:p>
            <a:r>
              <a:rPr lang="ru-RU" b="1" dirty="0" smtClean="0">
                <a:solidFill>
                  <a:srgbClr val="00B0F0"/>
                </a:solidFill>
              </a:rPr>
              <a:t>3. Дают возможность для самореализации, самовыражения, творчества учителя.</a:t>
            </a:r>
          </a:p>
          <a:p>
            <a:r>
              <a:rPr lang="ru-RU" b="1" dirty="0" smtClean="0">
                <a:solidFill>
                  <a:srgbClr val="00B0F0"/>
                </a:solidFill>
              </a:rPr>
              <a:t>4. Побуждают к осмыслению и нахождению причинно-следственных связей.</a:t>
            </a:r>
          </a:p>
          <a:p>
            <a:r>
              <a:rPr lang="ru-RU" b="1" dirty="0" smtClean="0">
                <a:solidFill>
                  <a:srgbClr val="00B0F0"/>
                </a:solidFill>
              </a:rPr>
              <a:t>5. Побуждают к активному познанию окружающей действительности.</a:t>
            </a:r>
          </a:p>
          <a:p>
            <a:r>
              <a:rPr lang="ru-RU" b="1" dirty="0" smtClean="0">
                <a:solidFill>
                  <a:srgbClr val="00B0F0"/>
                </a:solidFill>
              </a:rPr>
              <a:t>6. Способствуют интенсификации учебно-воспитательного процесса.</a:t>
            </a:r>
          </a:p>
          <a:p>
            <a:r>
              <a:rPr lang="ru-RU" b="1" dirty="0" smtClean="0">
                <a:solidFill>
                  <a:srgbClr val="00B0F0"/>
                </a:solidFill>
              </a:rPr>
              <a:t>7. Способствуют воспитанию широко эрудированного школьника.</a:t>
            </a:r>
          </a:p>
          <a:p>
            <a:r>
              <a:rPr lang="ru-RU" b="1" dirty="0" smtClean="0">
                <a:solidFill>
                  <a:srgbClr val="00B0F0"/>
                </a:solidFill>
              </a:rPr>
              <a:t>8. Развивают потенциал учащихся, образное мышление.</a:t>
            </a:r>
          </a:p>
          <a:p>
            <a:r>
              <a:rPr lang="ru-RU" b="1" dirty="0" smtClean="0">
                <a:solidFill>
                  <a:srgbClr val="00B0F0"/>
                </a:solidFill>
              </a:rPr>
              <a:t>9. Снимают утомляемость, перенапряжение учащихся за счёт переключения на разные виды деятельности.</a:t>
            </a:r>
          </a:p>
          <a:p>
            <a:r>
              <a:rPr lang="ru-RU" b="1" dirty="0" smtClean="0">
                <a:solidFill>
                  <a:srgbClr val="00B0F0"/>
                </a:solidFill>
              </a:rPr>
              <a:t>10.Формируют познавательный интерес учащихся.</a:t>
            </a:r>
          </a:p>
          <a:p>
            <a:r>
              <a:rPr lang="ru-RU" b="1" dirty="0" smtClean="0">
                <a:solidFill>
                  <a:srgbClr val="00B0F0"/>
                </a:solidFill>
              </a:rPr>
              <a:t>11.Способствуют формированию умений учащихся сравнивать, обобщать, делать выводы.</a:t>
            </a:r>
          </a:p>
          <a:p>
            <a:r>
              <a:rPr lang="ru-RU" b="1" dirty="0" smtClean="0">
                <a:solidFill>
                  <a:srgbClr val="00B0F0"/>
                </a:solidFill>
              </a:rPr>
              <a:t>12.Использование различных видов работ поддерживает внимание учащихся на высоком уровне.</a:t>
            </a:r>
          </a:p>
          <a:p>
            <a:r>
              <a:rPr lang="ru-RU" b="1" dirty="0" smtClean="0">
                <a:solidFill>
                  <a:srgbClr val="00B0F0"/>
                </a:solidFill>
              </a:rPr>
              <a:t>13.Предполагают обязательное развитие творческой активности учащихся.</a:t>
            </a:r>
          </a:p>
          <a:p>
            <a:r>
              <a:rPr lang="ru-RU" b="1" dirty="0" smtClean="0">
                <a:solidFill>
                  <a:srgbClr val="00B0F0"/>
                </a:solidFill>
              </a:rPr>
              <a:t>14.Служат развитию воображения, внимания, мышления, речи и памяти учащихся.</a:t>
            </a:r>
          </a:p>
          <a:p>
            <a:r>
              <a:rPr lang="ru-RU" b="1" dirty="0" smtClean="0">
                <a:solidFill>
                  <a:srgbClr val="00B0F0"/>
                </a:solidFill>
              </a:rPr>
              <a:t>15.Углубляют представление о предмете, расширяют кругозор учащихся.</a:t>
            </a:r>
          </a:p>
          <a:p>
            <a:r>
              <a:rPr lang="ru-RU" b="1" dirty="0" smtClean="0">
                <a:solidFill>
                  <a:srgbClr val="00B0F0"/>
                </a:solidFill>
              </a:rPr>
              <a:t>16.Способствуют повышению мотивации учения.</a:t>
            </a:r>
          </a:p>
          <a:p>
            <a:r>
              <a:rPr lang="ru-RU" b="1" dirty="0" smtClean="0">
                <a:solidFill>
                  <a:srgbClr val="00B0F0"/>
                </a:solidFill>
              </a:rPr>
              <a:t>17.Урок решает не множество задач, а их совокупность.</a:t>
            </a:r>
            <a:endParaRPr lang="ru-RU" b="1"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000" fill="hold"/>
                                        <p:tgtEl>
                                          <p:spTgt spid="2">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1000" fill="hold"/>
                                        <p:tgtEl>
                                          <p:spTgt spid="2">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1000" fill="hold"/>
                                        <p:tgtEl>
                                          <p:spTgt spid="2">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2">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1000" fill="hold"/>
                                        <p:tgtEl>
                                          <p:spTgt spid="2">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2">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p:cTn id="56" dur="1000" fill="hold"/>
                                        <p:tgtEl>
                                          <p:spTgt spid="2">
                                            <p:txEl>
                                              <p:pRg st="7" end="7"/>
                                            </p:txEl>
                                          </p:spTgt>
                                        </p:tgtEl>
                                        <p:attrNameLst>
                                          <p:attrName>ppt_x</p:attrName>
                                        </p:attrNameLst>
                                      </p:cBhvr>
                                      <p:tavLst>
                                        <p:tav tm="0">
                                          <p:val>
                                            <p:strVal val="#ppt_x-.2"/>
                                          </p:val>
                                        </p:tav>
                                        <p:tav tm="100000">
                                          <p:val>
                                            <p:strVal val="#ppt_x"/>
                                          </p:val>
                                        </p:tav>
                                      </p:tavLst>
                                    </p:anim>
                                    <p:anim calcmode="lin" valueType="num">
                                      <p:cBhvr>
                                        <p:cTn id="57" dur="1000" fill="hold"/>
                                        <p:tgtEl>
                                          <p:spTgt spid="2">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2">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 calcmode="lin" valueType="num">
                                      <p:cBhvr>
                                        <p:cTn id="63" dur="1000" fill="hold"/>
                                        <p:tgtEl>
                                          <p:spTgt spid="2">
                                            <p:txEl>
                                              <p:pRg st="8" end="8"/>
                                            </p:txEl>
                                          </p:spTgt>
                                        </p:tgtEl>
                                        <p:attrNameLst>
                                          <p:attrName>ppt_x</p:attrName>
                                        </p:attrNameLst>
                                      </p:cBhvr>
                                      <p:tavLst>
                                        <p:tav tm="0">
                                          <p:val>
                                            <p:strVal val="#ppt_x-.2"/>
                                          </p:val>
                                        </p:tav>
                                        <p:tav tm="100000">
                                          <p:val>
                                            <p:strVal val="#ppt_x"/>
                                          </p:val>
                                        </p:tav>
                                      </p:tavLst>
                                    </p:anim>
                                    <p:anim calcmode="lin" valueType="num">
                                      <p:cBhvr>
                                        <p:cTn id="64" dur="1000" fill="hold"/>
                                        <p:tgtEl>
                                          <p:spTgt spid="2">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2">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9" end="9"/>
                                            </p:txEl>
                                          </p:spTgt>
                                        </p:tgtEl>
                                        <p:attrNameLst>
                                          <p:attrName>style.visibility</p:attrName>
                                        </p:attrNameLst>
                                      </p:cBhvr>
                                      <p:to>
                                        <p:strVal val="visible"/>
                                      </p:to>
                                    </p:set>
                                    <p:animEffect transition="in" filter="fade">
                                      <p:cBhvr>
                                        <p:cTn id="70" dur="1000"/>
                                        <p:tgtEl>
                                          <p:spTgt spid="2">
                                            <p:txEl>
                                              <p:pRg st="9" end="9"/>
                                            </p:txEl>
                                          </p:spTgt>
                                        </p:tgtEl>
                                      </p:cBhvr>
                                    </p:animEffect>
                                    <p:anim calcmode="lin" valueType="num">
                                      <p:cBhvr>
                                        <p:cTn id="7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
                                            <p:txEl>
                                              <p:pRg st="10" end="10"/>
                                            </p:txEl>
                                          </p:spTgt>
                                        </p:tgtEl>
                                        <p:attrNameLst>
                                          <p:attrName>style.visibility</p:attrName>
                                        </p:attrNameLst>
                                      </p:cBhvr>
                                      <p:to>
                                        <p:strVal val="visible"/>
                                      </p:to>
                                    </p:set>
                                    <p:animEffect transition="in" filter="fade">
                                      <p:cBhvr>
                                        <p:cTn id="77" dur="1000"/>
                                        <p:tgtEl>
                                          <p:spTgt spid="2">
                                            <p:txEl>
                                              <p:pRg st="10" end="10"/>
                                            </p:txEl>
                                          </p:spTgt>
                                        </p:tgtEl>
                                      </p:cBhvr>
                                    </p:animEffect>
                                    <p:anim calcmode="lin" valueType="num">
                                      <p:cBhvr>
                                        <p:cTn id="7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
                                            <p:txEl>
                                              <p:pRg st="11" end="11"/>
                                            </p:txEl>
                                          </p:spTgt>
                                        </p:tgtEl>
                                        <p:attrNameLst>
                                          <p:attrName>style.visibility</p:attrName>
                                        </p:attrNameLst>
                                      </p:cBhvr>
                                      <p:to>
                                        <p:strVal val="visible"/>
                                      </p:to>
                                    </p:set>
                                    <p:animEffect transition="in" filter="fade">
                                      <p:cBhvr>
                                        <p:cTn id="84" dur="1000"/>
                                        <p:tgtEl>
                                          <p:spTgt spid="2">
                                            <p:txEl>
                                              <p:pRg st="11" end="11"/>
                                            </p:txEl>
                                          </p:spTgt>
                                        </p:tgtEl>
                                      </p:cBhvr>
                                    </p:animEffect>
                                    <p:anim calcmode="lin" valueType="num">
                                      <p:cBhvr>
                                        <p:cTn id="8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2">
                                            <p:txEl>
                                              <p:pRg st="12" end="12"/>
                                            </p:txEl>
                                          </p:spTgt>
                                        </p:tgtEl>
                                        <p:attrNameLst>
                                          <p:attrName>style.visibility</p:attrName>
                                        </p:attrNameLst>
                                      </p:cBhvr>
                                      <p:to>
                                        <p:strVal val="visible"/>
                                      </p:to>
                                    </p:set>
                                    <p:animEffect transition="in" filter="fade">
                                      <p:cBhvr>
                                        <p:cTn id="91" dur="1000"/>
                                        <p:tgtEl>
                                          <p:spTgt spid="2">
                                            <p:txEl>
                                              <p:pRg st="12" end="12"/>
                                            </p:txEl>
                                          </p:spTgt>
                                        </p:tgtEl>
                                      </p:cBhvr>
                                    </p:animEffect>
                                    <p:anim calcmode="lin" valueType="num">
                                      <p:cBhvr>
                                        <p:cTn id="92"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2">
                                            <p:txEl>
                                              <p:pRg st="13" end="13"/>
                                            </p:txEl>
                                          </p:spTgt>
                                        </p:tgtEl>
                                        <p:attrNameLst>
                                          <p:attrName>style.visibility</p:attrName>
                                        </p:attrNameLst>
                                      </p:cBhvr>
                                      <p:to>
                                        <p:strVal val="visible"/>
                                      </p:to>
                                    </p:set>
                                    <p:animEffect transition="in" filter="fade">
                                      <p:cBhvr>
                                        <p:cTn id="98" dur="1000"/>
                                        <p:tgtEl>
                                          <p:spTgt spid="2">
                                            <p:txEl>
                                              <p:pRg st="13" end="13"/>
                                            </p:txEl>
                                          </p:spTgt>
                                        </p:tgtEl>
                                      </p:cBhvr>
                                    </p:animEffect>
                                    <p:anim calcmode="lin" valueType="num">
                                      <p:cBhvr>
                                        <p:cTn id="99"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2">
                                            <p:txEl>
                                              <p:pRg st="14" end="14"/>
                                            </p:txEl>
                                          </p:spTgt>
                                        </p:tgtEl>
                                        <p:attrNameLst>
                                          <p:attrName>style.visibility</p:attrName>
                                        </p:attrNameLst>
                                      </p:cBhvr>
                                      <p:to>
                                        <p:strVal val="visible"/>
                                      </p:to>
                                    </p:set>
                                    <p:animEffect transition="in" filter="fade">
                                      <p:cBhvr>
                                        <p:cTn id="105" dur="1000"/>
                                        <p:tgtEl>
                                          <p:spTgt spid="2">
                                            <p:txEl>
                                              <p:pRg st="14" end="14"/>
                                            </p:txEl>
                                          </p:spTgt>
                                        </p:tgtEl>
                                      </p:cBhvr>
                                    </p:animEffect>
                                    <p:anim calcmode="lin" valueType="num">
                                      <p:cBhvr>
                                        <p:cTn id="106"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2">
                                            <p:txEl>
                                              <p:pRg st="15" end="15"/>
                                            </p:txEl>
                                          </p:spTgt>
                                        </p:tgtEl>
                                        <p:attrNameLst>
                                          <p:attrName>style.visibility</p:attrName>
                                        </p:attrNameLst>
                                      </p:cBhvr>
                                      <p:to>
                                        <p:strVal val="visible"/>
                                      </p:to>
                                    </p:set>
                                    <p:animEffect transition="in" filter="fade">
                                      <p:cBhvr>
                                        <p:cTn id="112" dur="1000"/>
                                        <p:tgtEl>
                                          <p:spTgt spid="2">
                                            <p:txEl>
                                              <p:pRg st="15" end="15"/>
                                            </p:txEl>
                                          </p:spTgt>
                                        </p:tgtEl>
                                      </p:cBhvr>
                                    </p:animEffect>
                                    <p:anim calcmode="lin" valueType="num">
                                      <p:cBhvr>
                                        <p:cTn id="113" dur="1000" fill="hold"/>
                                        <p:tgtEl>
                                          <p:spTgt spid="2">
                                            <p:txEl>
                                              <p:pRg st="15" end="15"/>
                                            </p:txEl>
                                          </p:spTgt>
                                        </p:tgtEl>
                                        <p:attrNameLst>
                                          <p:attrName>ppt_x</p:attrName>
                                        </p:attrNameLst>
                                      </p:cBhvr>
                                      <p:tavLst>
                                        <p:tav tm="0">
                                          <p:val>
                                            <p:strVal val="#ppt_x"/>
                                          </p:val>
                                        </p:tav>
                                        <p:tav tm="100000">
                                          <p:val>
                                            <p:strVal val="#ppt_x"/>
                                          </p:val>
                                        </p:tav>
                                      </p:tavLst>
                                    </p:anim>
                                    <p:anim calcmode="lin" valueType="num">
                                      <p:cBhvr>
                                        <p:cTn id="114" dur="1000" fill="hold"/>
                                        <p:tgtEl>
                                          <p:spTgt spid="2">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2">
                                            <p:txEl>
                                              <p:pRg st="16" end="16"/>
                                            </p:txEl>
                                          </p:spTgt>
                                        </p:tgtEl>
                                        <p:attrNameLst>
                                          <p:attrName>style.visibility</p:attrName>
                                        </p:attrNameLst>
                                      </p:cBhvr>
                                      <p:to>
                                        <p:strVal val="visible"/>
                                      </p:to>
                                    </p:set>
                                    <p:animEffect transition="in" filter="fade">
                                      <p:cBhvr>
                                        <p:cTn id="119" dur="1000"/>
                                        <p:tgtEl>
                                          <p:spTgt spid="2">
                                            <p:txEl>
                                              <p:pRg st="16" end="16"/>
                                            </p:txEl>
                                          </p:spTgt>
                                        </p:tgtEl>
                                      </p:cBhvr>
                                    </p:animEffect>
                                    <p:anim calcmode="lin" valueType="num">
                                      <p:cBhvr>
                                        <p:cTn id="120" dur="1000" fill="hold"/>
                                        <p:tgtEl>
                                          <p:spTgt spid="2">
                                            <p:txEl>
                                              <p:pRg st="16" end="16"/>
                                            </p:txEl>
                                          </p:spTgt>
                                        </p:tgtEl>
                                        <p:attrNameLst>
                                          <p:attrName>ppt_x</p:attrName>
                                        </p:attrNameLst>
                                      </p:cBhvr>
                                      <p:tavLst>
                                        <p:tav tm="0">
                                          <p:val>
                                            <p:strVal val="#ppt_x"/>
                                          </p:val>
                                        </p:tav>
                                        <p:tav tm="100000">
                                          <p:val>
                                            <p:strVal val="#ppt_x"/>
                                          </p:val>
                                        </p:tav>
                                      </p:tavLst>
                                    </p:anim>
                                    <p:anim calcmode="lin" valueType="num">
                                      <p:cBhvr>
                                        <p:cTn id="121" dur="1000" fill="hold"/>
                                        <p:tgtEl>
                                          <p:spTgt spid="2">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357158" y="428604"/>
            <a:ext cx="8444491" cy="584775"/>
          </a:xfrm>
          <a:prstGeom prst="rect">
            <a:avLst/>
          </a:prstGeom>
          <a:noFill/>
        </p:spPr>
        <p:txBody>
          <a:bodyPr wrap="none" rtlCol="0">
            <a:spAutoFit/>
          </a:bodyPr>
          <a:lstStyle/>
          <a:p>
            <a:r>
              <a:rPr lang="ru-RU" sz="3200" b="1" dirty="0" smtClean="0">
                <a:solidFill>
                  <a:srgbClr val="FF0000"/>
                </a:solidFill>
              </a:rPr>
              <a:t>Когда возможна интеграция предметов?</a:t>
            </a:r>
            <a:endParaRPr lang="ru-RU" sz="3200" dirty="0">
              <a:solidFill>
                <a:srgbClr val="FF0000"/>
              </a:solidFill>
            </a:endParaRPr>
          </a:p>
        </p:txBody>
      </p:sp>
      <p:sp>
        <p:nvSpPr>
          <p:cNvPr id="4" name="Прямоугольник 3"/>
          <p:cNvSpPr/>
          <p:nvPr/>
        </p:nvSpPr>
        <p:spPr>
          <a:xfrm>
            <a:off x="285720" y="1285860"/>
            <a:ext cx="8215370" cy="954107"/>
          </a:xfrm>
          <a:prstGeom prst="rect">
            <a:avLst/>
          </a:prstGeom>
        </p:spPr>
        <p:txBody>
          <a:bodyPr wrap="square">
            <a:spAutoFit/>
          </a:bodyPr>
          <a:lstStyle/>
          <a:p>
            <a:pPr>
              <a:buFont typeface="Wingdings" pitchFamily="2" charset="2"/>
              <a:buChar char="q"/>
            </a:pPr>
            <a:r>
              <a:rPr lang="ru-RU" sz="2800" b="1" dirty="0" smtClean="0">
                <a:solidFill>
                  <a:srgbClr val="FFFF00"/>
                </a:solidFill>
              </a:rPr>
              <a:t>- объекты исследования должны совпадать или быть достаточно близкими</a:t>
            </a:r>
            <a:r>
              <a:rPr lang="ru-RU" b="1" dirty="0" smtClean="0">
                <a:solidFill>
                  <a:srgbClr val="FFFF00"/>
                </a:solidFill>
              </a:rPr>
              <a:t>;</a:t>
            </a:r>
          </a:p>
        </p:txBody>
      </p:sp>
      <p:sp>
        <p:nvSpPr>
          <p:cNvPr id="5" name="Прямоугольник 4"/>
          <p:cNvSpPr/>
          <p:nvPr/>
        </p:nvSpPr>
        <p:spPr>
          <a:xfrm>
            <a:off x="214282" y="2714620"/>
            <a:ext cx="8643998" cy="1384995"/>
          </a:xfrm>
          <a:prstGeom prst="rect">
            <a:avLst/>
          </a:prstGeom>
        </p:spPr>
        <p:txBody>
          <a:bodyPr wrap="square">
            <a:spAutoFit/>
          </a:bodyPr>
          <a:lstStyle/>
          <a:p>
            <a:pPr>
              <a:buFont typeface="Wingdings" pitchFamily="2" charset="2"/>
              <a:buChar char="q"/>
            </a:pPr>
            <a:r>
              <a:rPr lang="ru-RU" sz="2800" dirty="0" smtClean="0"/>
              <a:t>- </a:t>
            </a:r>
            <a:r>
              <a:rPr lang="ru-RU" sz="2800" b="1" dirty="0" smtClean="0"/>
              <a:t>в интегрированных учебных предметах используются одинаковые, близкие методы исследования;</a:t>
            </a:r>
          </a:p>
        </p:txBody>
      </p:sp>
      <p:sp>
        <p:nvSpPr>
          <p:cNvPr id="6" name="Прямоугольник 5"/>
          <p:cNvSpPr/>
          <p:nvPr/>
        </p:nvSpPr>
        <p:spPr>
          <a:xfrm>
            <a:off x="285720" y="4643446"/>
            <a:ext cx="7786742" cy="1384995"/>
          </a:xfrm>
          <a:prstGeom prst="rect">
            <a:avLst/>
          </a:prstGeom>
        </p:spPr>
        <p:txBody>
          <a:bodyPr wrap="square">
            <a:spAutoFit/>
          </a:bodyPr>
          <a:lstStyle/>
          <a:p>
            <a:pPr>
              <a:buFont typeface="Wingdings" pitchFamily="2" charset="2"/>
              <a:buChar char="q"/>
            </a:pPr>
            <a:r>
              <a:rPr lang="ru-RU" sz="2800" dirty="0" smtClean="0"/>
              <a:t>- </a:t>
            </a:r>
            <a:r>
              <a:rPr lang="ru-RU" sz="2800" b="1" dirty="0" smtClean="0">
                <a:solidFill>
                  <a:srgbClr val="FFFF00"/>
                </a:solidFill>
              </a:rPr>
              <a:t>интегрируемые учебные предметы строятся на общих закономерностях и теоретических концепциях</a:t>
            </a:r>
            <a:endParaRPr lang="ru-RU" sz="28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9" dur="1000" fill="hold"/>
                                        <p:tgtEl>
                                          <p:spTgt spid="6"/>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429816" cy="6986528"/>
          </a:xfrm>
          <a:prstGeom prst="rect">
            <a:avLst/>
          </a:prstGeom>
        </p:spPr>
        <p:txBody>
          <a:bodyPr wrap="square">
            <a:spAutoFit/>
          </a:bodyPr>
          <a:lstStyle/>
          <a:p>
            <a:pPr algn="ctr"/>
            <a:r>
              <a:rPr lang="ru-RU" sz="2800" b="1" dirty="0">
                <a:solidFill>
                  <a:srgbClr val="FFFF00"/>
                </a:solidFill>
              </a:rPr>
              <a:t>Признаки интегрированного урока:</a:t>
            </a:r>
          </a:p>
          <a:p>
            <a:r>
              <a:rPr lang="ru-RU" sz="2800" b="1" dirty="0">
                <a:solidFill>
                  <a:srgbClr val="FFFF00"/>
                </a:solidFill>
              </a:rPr>
              <a:t>1) </a:t>
            </a:r>
            <a:r>
              <a:rPr lang="ru-RU" sz="2800" b="1" i="1" dirty="0"/>
              <a:t>специально организованный урок, </a:t>
            </a:r>
            <a:r>
              <a:rPr lang="ru-RU" sz="2800" b="1" i="1" dirty="0" smtClean="0"/>
              <a:t>т.е</a:t>
            </a:r>
            <a:r>
              <a:rPr lang="ru-RU" sz="2800" b="1" i="1" dirty="0"/>
              <a:t>., если он специально не организован, то его вообще может не быть или он распадается на отдельные уроки, не объединённые общей </a:t>
            </a:r>
            <a:r>
              <a:rPr lang="ru-RU" sz="2800" b="1" i="1" dirty="0" smtClean="0"/>
              <a:t>целью</a:t>
            </a:r>
            <a:r>
              <a:rPr lang="ru-RU" sz="2800" b="1" i="1" dirty="0"/>
              <a:t>; </a:t>
            </a:r>
          </a:p>
          <a:p>
            <a:r>
              <a:rPr lang="ru-RU" sz="2800" b="1" dirty="0">
                <a:solidFill>
                  <a:srgbClr val="FFFF00"/>
                </a:solidFill>
              </a:rPr>
              <a:t>2) </a:t>
            </a:r>
            <a:r>
              <a:rPr lang="ru-RU" sz="2800" b="1" i="1" dirty="0"/>
              <a:t>цель специфическая (объединённая); она может быть поставлена, например, для</a:t>
            </a:r>
            <a:r>
              <a:rPr lang="ru-RU" sz="2800" dirty="0"/>
              <a:t>:</a:t>
            </a:r>
          </a:p>
          <a:p>
            <a:r>
              <a:rPr lang="ru-RU" sz="2800" dirty="0"/>
              <a:t>а) </a:t>
            </a:r>
            <a:r>
              <a:rPr lang="ru-RU" sz="2800" b="1" i="1" dirty="0"/>
              <a:t>более глубокого проникновения в суть изучаемой темы; </a:t>
            </a:r>
          </a:p>
          <a:p>
            <a:r>
              <a:rPr lang="ru-RU" sz="2800" dirty="0"/>
              <a:t>б) </a:t>
            </a:r>
            <a:r>
              <a:rPr lang="ru-RU" sz="2800" b="1" i="1" dirty="0"/>
              <a:t>повышения интереса учащихся к предметам;</a:t>
            </a:r>
          </a:p>
          <a:p>
            <a:r>
              <a:rPr lang="ru-RU" sz="2800" dirty="0"/>
              <a:t>в) </a:t>
            </a:r>
            <a:r>
              <a:rPr lang="ru-RU" sz="2800" b="1" i="1" dirty="0"/>
              <a:t>целостного, синтезированного восприятия изучаемых по данной теме вопросов;</a:t>
            </a:r>
          </a:p>
          <a:p>
            <a:r>
              <a:rPr lang="ru-RU" sz="2800" dirty="0"/>
              <a:t>г) </a:t>
            </a:r>
            <a:r>
              <a:rPr lang="ru-RU" sz="2800" b="1" i="1" dirty="0"/>
              <a:t>экономии учебного времени и т. п.;</a:t>
            </a:r>
          </a:p>
          <a:p>
            <a:r>
              <a:rPr lang="ru-RU" sz="2800" b="1" dirty="0">
                <a:solidFill>
                  <a:srgbClr val="FFFF00"/>
                </a:solidFill>
              </a:rPr>
              <a:t>3) </a:t>
            </a:r>
            <a:r>
              <a:rPr lang="ru-RU" sz="2800" b="1" i="1" dirty="0"/>
              <a:t>широкое использование знаний из разных дисциплин, т. е. углублённое осуществление </a:t>
            </a:r>
            <a:r>
              <a:rPr lang="ru-RU" sz="2800" b="1" i="1" dirty="0" err="1"/>
              <a:t>межпредметных</a:t>
            </a:r>
            <a:r>
              <a:rPr lang="ru-RU" sz="2800" b="1" i="1" dirty="0"/>
              <a:t> связей.</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072494" cy="3816429"/>
          </a:xfrm>
          <a:prstGeom prst="rect">
            <a:avLst/>
          </a:prstGeom>
        </p:spPr>
        <p:txBody>
          <a:bodyPr wrap="square">
            <a:spAutoFit/>
          </a:bodyPr>
          <a:lstStyle/>
          <a:p>
            <a:r>
              <a:rPr lang="ru-RU" sz="2800" b="1" dirty="0" smtClean="0">
                <a:solidFill>
                  <a:srgbClr val="FFFF00"/>
                </a:solidFill>
              </a:rPr>
              <a:t>Главная цель интеграции - создание у школьника целостного представления об окружающем мире, т.е. формирование мировоззрения. Рассмотрим некоторые возможности при интегрированном построении учебного процесса, позволяющих качественно решать задачи обучения и воспитания учащихся:</a:t>
            </a:r>
          </a:p>
          <a:p>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852"/>
            <a:ext cx="8858280" cy="5016758"/>
          </a:xfrm>
          <a:prstGeom prst="rect">
            <a:avLst/>
          </a:prstGeom>
        </p:spPr>
        <p:txBody>
          <a:bodyPr wrap="square">
            <a:spAutoFit/>
          </a:bodyPr>
          <a:lstStyle/>
          <a:p>
            <a:r>
              <a:rPr lang="ru-RU" dirty="0" smtClean="0"/>
              <a:t>1</a:t>
            </a:r>
            <a:r>
              <a:rPr lang="ru-RU" sz="2000" dirty="0" smtClean="0"/>
              <a:t>. Переход от </a:t>
            </a:r>
            <a:r>
              <a:rPr lang="ru-RU" sz="2000" dirty="0" err="1" smtClean="0"/>
              <a:t>внутрипредметных</a:t>
            </a:r>
            <a:r>
              <a:rPr lang="ru-RU" sz="2000" dirty="0" smtClean="0"/>
              <a:t> связей к </a:t>
            </a:r>
            <a:r>
              <a:rPr lang="ru-RU" sz="2000" dirty="0" err="1" smtClean="0"/>
              <a:t>межпредметным</a:t>
            </a:r>
            <a:r>
              <a:rPr lang="ru-RU" sz="2000" dirty="0" smtClean="0"/>
              <a:t> позволяет ученику переносить способы действий с одних объектов на другие, что облегчает учение и формирует представление о целостности мира. При этом следует помнить, что такой переход возможен только при наличии определенной базы знания </a:t>
            </a:r>
            <a:r>
              <a:rPr lang="ru-RU" sz="2000" dirty="0" err="1" smtClean="0"/>
              <a:t>внутрипредметных</a:t>
            </a:r>
            <a:r>
              <a:rPr lang="ru-RU" sz="2000" dirty="0" smtClean="0"/>
              <a:t> связей, иначе перенос может быть поверхностным и механическим.</a:t>
            </a:r>
          </a:p>
          <a:p>
            <a:r>
              <a:rPr lang="ru-RU" sz="2000" dirty="0" smtClean="0"/>
              <a:t>2. Увеличение доли проблемных ситуаций в структуре интеграции предметов активизирует мыслительную деятельность школьника, заставляет искать новые способы познания учебного материала, формирует исследовательский тип личности.</a:t>
            </a:r>
          </a:p>
          <a:p>
            <a:r>
              <a:rPr lang="ru-RU" sz="2000" dirty="0" smtClean="0"/>
              <a:t>3. Интеграция ведет к увеличению доли обобщающих знаний, позволяющих школьнику одновременно проследить весь процесс выполнения действий от цели до результата, осмысленно воспринимать каждый этап работы.</a:t>
            </a:r>
          </a:p>
          <a:p>
            <a:endParaRPr lang="ru-RU" sz="2000" dirty="0" smtClean="0"/>
          </a:p>
          <a:p>
            <a:endParaRPr lang="ru-RU" sz="2000" dirty="0" smtClean="0"/>
          </a:p>
        </p:txBody>
      </p:sp>
      <p:sp>
        <p:nvSpPr>
          <p:cNvPr id="4" name="Прямоугольник 3"/>
          <p:cNvSpPr/>
          <p:nvPr/>
        </p:nvSpPr>
        <p:spPr>
          <a:xfrm>
            <a:off x="142844" y="4714884"/>
            <a:ext cx="8072494" cy="1323439"/>
          </a:xfrm>
          <a:prstGeom prst="rect">
            <a:avLst/>
          </a:prstGeom>
        </p:spPr>
        <p:txBody>
          <a:bodyPr wrap="square">
            <a:spAutoFit/>
          </a:bodyPr>
          <a:lstStyle/>
          <a:p>
            <a:r>
              <a:rPr lang="ru-RU" sz="2000" dirty="0" smtClean="0"/>
              <a:t>4. Интеграция увеличивает информативную емкость урока.</a:t>
            </a:r>
          </a:p>
          <a:p>
            <a:r>
              <a:rPr lang="ru-RU" sz="2000" dirty="0" smtClean="0"/>
              <a:t>5. Интеграция позволяет находить новые факторы, которые подтверждают или углубляют определенные наблюдения, выводы учащихся при изучении различных предметов.</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06" y="642918"/>
            <a:ext cx="8786842" cy="4524315"/>
          </a:xfrm>
          <a:prstGeom prst="rect">
            <a:avLst/>
          </a:prstGeom>
        </p:spPr>
        <p:txBody>
          <a:bodyPr wrap="square">
            <a:spAutoFit/>
          </a:bodyPr>
          <a:lstStyle/>
          <a:p>
            <a:r>
              <a:rPr lang="ru-RU" dirty="0" smtClean="0"/>
              <a:t>6. Интеграция является средством мотивации учения школьников, помогает активизировать учебно-познавательную деятельность учащихся, способствует снятию перенапряжения и утомляемости.</a:t>
            </a:r>
          </a:p>
          <a:p>
            <a:r>
              <a:rPr lang="ru-RU" dirty="0" smtClean="0"/>
              <a:t>7. Интеграция учебного материала способствует развитию творческого мышления учащихся, позволяет им применять полученные знания в реальных условиях, является одним из существенных факторов воспитания культуры, важным средством формирования личностных качеств, направленных на доброе отношение к природе, к людям, к жизни.</a:t>
            </a:r>
          </a:p>
          <a:p>
            <a:r>
              <a:rPr lang="ru-RU" dirty="0" smtClean="0"/>
              <a:t>8. В полной мере реализовать все вышеназванное помогают интегрированные уроки информатики с другими учебными предметами, которые отличаются от обычных уроков большой информативностью и поэтому требуют четкой организации познавательной деятельности. Такие уроки должны быть предельно четкими, компактными, продуманными на всех этапах. Такие уроки снижают утомляемость головного мозга, создают комфортные условия для ребенка как личности, повышают успешность обучения, позволяют избежать ситуации, когда тот или иной предмет попадает в разряд не любимых.</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8" name="Picture 10" descr="темень"/>
          <p:cNvPicPr>
            <a:picLocks noChangeAspect="1" noChangeArrowheads="1" noCrop="1"/>
          </p:cNvPicPr>
          <p:nvPr/>
        </p:nvPicPr>
        <p:blipFill>
          <a:blip r:embed="rId3" cstate="print"/>
          <a:srcRect/>
          <a:stretch>
            <a:fillRect/>
          </a:stretch>
        </p:blipFill>
        <p:spPr bwMode="auto">
          <a:xfrm>
            <a:off x="0" y="0"/>
            <a:ext cx="9144000" cy="6858000"/>
          </a:xfrm>
          <a:prstGeom prst="rect">
            <a:avLst/>
          </a:prstGeom>
          <a:noFill/>
        </p:spPr>
      </p:pic>
      <p:pic>
        <p:nvPicPr>
          <p:cNvPr id="37895" name="town.mid">
            <a:hlinkClick r:id="" action="ppaction://media"/>
          </p:cNvPr>
          <p:cNvPicPr>
            <a:picLocks noRot="1" noChangeAspect="1" noChangeArrowheads="1"/>
          </p:cNvPicPr>
          <p:nvPr>
            <a:audioFile r:link="rId1"/>
          </p:nvPr>
        </p:nvPicPr>
        <p:blipFill>
          <a:blip r:embed="rId4" cstate="print"/>
          <a:srcRect/>
          <a:stretch>
            <a:fillRect/>
          </a:stretch>
        </p:blipFill>
        <p:spPr bwMode="auto">
          <a:xfrm>
            <a:off x="4419600" y="3276600"/>
            <a:ext cx="304800" cy="304800"/>
          </a:xfrm>
          <a:prstGeom prst="rect">
            <a:avLst/>
          </a:prstGeom>
          <a:noFill/>
        </p:spPr>
      </p:pic>
      <p:sp>
        <p:nvSpPr>
          <p:cNvPr id="37899" name="WordArt 11"/>
          <p:cNvSpPr>
            <a:spLocks noChangeArrowheads="1" noChangeShapeType="1" noTextEdit="1"/>
          </p:cNvSpPr>
          <p:nvPr/>
        </p:nvSpPr>
        <p:spPr bwMode="auto">
          <a:xfrm>
            <a:off x="611188" y="1196975"/>
            <a:ext cx="7921625" cy="2808288"/>
          </a:xfrm>
          <a:prstGeom prst="rect">
            <a:avLst/>
          </a:prstGeom>
        </p:spPr>
        <p:txBody>
          <a:bodyPr wrap="none" fromWordArt="1">
            <a:prstTxWarp prst="textPlain">
              <a:avLst>
                <a:gd name="adj" fmla="val 50000"/>
              </a:avLst>
            </a:prstTxWarp>
          </a:bodyPr>
          <a:lstStyle/>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СОЗВЕЗДИЯ </a:t>
            </a:r>
          </a:p>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В   КООРДИНАТАХ</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7895"/>
                                        </p:tgtEl>
                                      </p:cBhvr>
                                    </p:cmd>
                                  </p:childTnLst>
                                </p:cTn>
                              </p:par>
                            </p:childTnLst>
                          </p:cTn>
                        </p:par>
                        <p:par>
                          <p:cTn id="7" fill="hold">
                            <p:stCondLst>
                              <p:cond delay="0"/>
                            </p:stCondLst>
                            <p:childTnLst>
                              <p:par>
                                <p:cTn id="8" presetID="27" presetClass="emph" presetSubtype="0" fill="hold" grpId="0" nodeType="afterEffect">
                                  <p:stCondLst>
                                    <p:cond delay="0"/>
                                  </p:stCondLst>
                                  <p:childTnLst>
                                    <p:animClr clrSpc="rgb" dir="cw">
                                      <p:cBhvr override="childStyle">
                                        <p:cTn id="9" dur="1000" autoRev="1" fill="hold"/>
                                        <p:tgtEl>
                                          <p:spTgt spid="37899"/>
                                        </p:tgtEl>
                                        <p:attrNameLst>
                                          <p:attrName>style.color</p:attrName>
                                        </p:attrNameLst>
                                      </p:cBhvr>
                                      <p:to>
                                        <a:schemeClr val="tx1"/>
                                      </p:to>
                                    </p:animClr>
                                    <p:animClr clrSpc="rgb" dir="cw">
                                      <p:cBhvr>
                                        <p:cTn id="10" dur="1000" autoRev="1" fill="hold"/>
                                        <p:tgtEl>
                                          <p:spTgt spid="37899"/>
                                        </p:tgtEl>
                                        <p:attrNameLst>
                                          <p:attrName>fillcolor</p:attrName>
                                        </p:attrNameLst>
                                      </p:cBhvr>
                                      <p:to>
                                        <a:schemeClr val="tx1"/>
                                      </p:to>
                                    </p:animClr>
                                    <p:set>
                                      <p:cBhvr>
                                        <p:cTn id="11" dur="1000" autoRev="1" fill="hold"/>
                                        <p:tgtEl>
                                          <p:spTgt spid="37899"/>
                                        </p:tgtEl>
                                        <p:attrNameLst>
                                          <p:attrName>fill.type</p:attrName>
                                        </p:attrNameLst>
                                      </p:cBhvr>
                                      <p:to>
                                        <p:strVal val="solid"/>
                                      </p:to>
                                    </p:set>
                                    <p:set>
                                      <p:cBhvr>
                                        <p:cTn id="12" dur="1000" autoRev="1" fill="hold"/>
                                        <p:tgtEl>
                                          <p:spTgt spid="37899"/>
                                        </p:tgtEl>
                                        <p:attrNameLst>
                                          <p:attrName>fill.on</p:attrName>
                                        </p:attrNameLst>
                                      </p:cBhvr>
                                      <p:to>
                                        <p:strVal val="true"/>
                                      </p:to>
                                    </p:set>
                                  </p:childTnLst>
                                </p:cTn>
                              </p:par>
                            </p:childTnLst>
                          </p:cTn>
                        </p:par>
                        <p:par>
                          <p:cTn id="13" fill="hold">
                            <p:stCondLst>
                              <p:cond delay="2000"/>
                            </p:stCondLst>
                            <p:childTnLst>
                              <p:par>
                                <p:cTn id="14" presetID="27" presetClass="emph" presetSubtype="0" fill="hold" grpId="1" nodeType="afterEffect">
                                  <p:stCondLst>
                                    <p:cond delay="0"/>
                                  </p:stCondLst>
                                  <p:childTnLst>
                                    <p:animClr clrSpc="rgb" dir="cw">
                                      <p:cBhvr override="childStyle">
                                        <p:cTn id="15" dur="1000" autoRev="1" fill="hold"/>
                                        <p:tgtEl>
                                          <p:spTgt spid="37899"/>
                                        </p:tgtEl>
                                        <p:attrNameLst>
                                          <p:attrName>style.color</p:attrName>
                                        </p:attrNameLst>
                                      </p:cBhvr>
                                      <p:to>
                                        <a:schemeClr val="tx1"/>
                                      </p:to>
                                    </p:animClr>
                                    <p:animClr clrSpc="rgb" dir="cw">
                                      <p:cBhvr>
                                        <p:cTn id="16" dur="1000" autoRev="1" fill="hold"/>
                                        <p:tgtEl>
                                          <p:spTgt spid="37899"/>
                                        </p:tgtEl>
                                        <p:attrNameLst>
                                          <p:attrName>fillcolor</p:attrName>
                                        </p:attrNameLst>
                                      </p:cBhvr>
                                      <p:to>
                                        <a:schemeClr val="tx1"/>
                                      </p:to>
                                    </p:animClr>
                                    <p:set>
                                      <p:cBhvr>
                                        <p:cTn id="17" dur="1000" autoRev="1" fill="hold"/>
                                        <p:tgtEl>
                                          <p:spTgt spid="37899"/>
                                        </p:tgtEl>
                                        <p:attrNameLst>
                                          <p:attrName>fill.type</p:attrName>
                                        </p:attrNameLst>
                                      </p:cBhvr>
                                      <p:to>
                                        <p:strVal val="solid"/>
                                      </p:to>
                                    </p:set>
                                    <p:set>
                                      <p:cBhvr>
                                        <p:cTn id="18" dur="1000" autoRev="1" fill="hold"/>
                                        <p:tgtEl>
                                          <p:spTgt spid="37899"/>
                                        </p:tgtEl>
                                        <p:attrNameLst>
                                          <p:attrName>fill.on</p:attrName>
                                        </p:attrNameLst>
                                      </p:cBhvr>
                                      <p:to>
                                        <p:strVal val="true"/>
                                      </p:to>
                                    </p:set>
                                  </p:childTnLst>
                                </p:cTn>
                              </p:par>
                            </p:childTnLst>
                          </p:cTn>
                        </p:par>
                        <p:par>
                          <p:cTn id="19" fill="hold">
                            <p:stCondLst>
                              <p:cond delay="4000"/>
                            </p:stCondLst>
                            <p:childTnLst>
                              <p:par>
                                <p:cTn id="20" presetID="27" presetClass="emph" presetSubtype="0" fill="hold" grpId="2" nodeType="afterEffect">
                                  <p:stCondLst>
                                    <p:cond delay="0"/>
                                  </p:stCondLst>
                                  <p:childTnLst>
                                    <p:animClr clrSpc="rgb" dir="cw">
                                      <p:cBhvr override="childStyle">
                                        <p:cTn id="21" dur="1000" autoRev="1" fill="hold"/>
                                        <p:tgtEl>
                                          <p:spTgt spid="37899"/>
                                        </p:tgtEl>
                                        <p:attrNameLst>
                                          <p:attrName>style.color</p:attrName>
                                        </p:attrNameLst>
                                      </p:cBhvr>
                                      <p:to>
                                        <a:schemeClr val="tx1"/>
                                      </p:to>
                                    </p:animClr>
                                    <p:animClr clrSpc="rgb" dir="cw">
                                      <p:cBhvr>
                                        <p:cTn id="22" dur="1000" autoRev="1" fill="hold"/>
                                        <p:tgtEl>
                                          <p:spTgt spid="37899"/>
                                        </p:tgtEl>
                                        <p:attrNameLst>
                                          <p:attrName>fillcolor</p:attrName>
                                        </p:attrNameLst>
                                      </p:cBhvr>
                                      <p:to>
                                        <a:schemeClr val="tx1"/>
                                      </p:to>
                                    </p:animClr>
                                    <p:set>
                                      <p:cBhvr>
                                        <p:cTn id="23" dur="1000" autoRev="1" fill="hold"/>
                                        <p:tgtEl>
                                          <p:spTgt spid="37899"/>
                                        </p:tgtEl>
                                        <p:attrNameLst>
                                          <p:attrName>fill.type</p:attrName>
                                        </p:attrNameLst>
                                      </p:cBhvr>
                                      <p:to>
                                        <p:strVal val="solid"/>
                                      </p:to>
                                    </p:set>
                                    <p:set>
                                      <p:cBhvr>
                                        <p:cTn id="24" dur="1000" autoRev="1" fill="hold"/>
                                        <p:tgtEl>
                                          <p:spTgt spid="37899"/>
                                        </p:tgtEl>
                                        <p:attrNameLst>
                                          <p:attrName>fill.on</p:attrName>
                                        </p:attrNameLst>
                                      </p:cBhvr>
                                      <p:to>
                                        <p:strVal val="true"/>
                                      </p:to>
                                    </p:set>
                                  </p:childTnLst>
                                </p:cTn>
                              </p:par>
                            </p:childTnLst>
                          </p:cTn>
                        </p:par>
                        <p:par>
                          <p:cTn id="25" fill="hold">
                            <p:stCondLst>
                              <p:cond delay="6000"/>
                            </p:stCondLst>
                            <p:childTnLst>
                              <p:par>
                                <p:cTn id="26" presetID="27" presetClass="emph" presetSubtype="0" fill="hold" grpId="3" nodeType="afterEffect">
                                  <p:stCondLst>
                                    <p:cond delay="0"/>
                                  </p:stCondLst>
                                  <p:childTnLst>
                                    <p:animClr clrSpc="rgb" dir="cw">
                                      <p:cBhvr override="childStyle">
                                        <p:cTn id="27" dur="1000" autoRev="1" fill="hold"/>
                                        <p:tgtEl>
                                          <p:spTgt spid="37899"/>
                                        </p:tgtEl>
                                        <p:attrNameLst>
                                          <p:attrName>style.color</p:attrName>
                                        </p:attrNameLst>
                                      </p:cBhvr>
                                      <p:to>
                                        <a:schemeClr val="tx1"/>
                                      </p:to>
                                    </p:animClr>
                                    <p:animClr clrSpc="rgb" dir="cw">
                                      <p:cBhvr>
                                        <p:cTn id="28" dur="1000" autoRev="1" fill="hold"/>
                                        <p:tgtEl>
                                          <p:spTgt spid="37899"/>
                                        </p:tgtEl>
                                        <p:attrNameLst>
                                          <p:attrName>fillcolor</p:attrName>
                                        </p:attrNameLst>
                                      </p:cBhvr>
                                      <p:to>
                                        <a:schemeClr val="tx1"/>
                                      </p:to>
                                    </p:animClr>
                                    <p:set>
                                      <p:cBhvr>
                                        <p:cTn id="29" dur="1000" autoRev="1" fill="hold"/>
                                        <p:tgtEl>
                                          <p:spTgt spid="37899"/>
                                        </p:tgtEl>
                                        <p:attrNameLst>
                                          <p:attrName>fill.type</p:attrName>
                                        </p:attrNameLst>
                                      </p:cBhvr>
                                      <p:to>
                                        <p:strVal val="solid"/>
                                      </p:to>
                                    </p:set>
                                    <p:set>
                                      <p:cBhvr>
                                        <p:cTn id="30" dur="1000" autoRev="1" fill="hold"/>
                                        <p:tgtEl>
                                          <p:spTgt spid="3789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1" repeatCount="indefinite" fill="remove" display="0">
                  <p:stCondLst>
                    <p:cond delay="indefinite"/>
                  </p:stCondLst>
                  <p:endCondLst>
                    <p:cond evt="onPrev" delay="0">
                      <p:tgtEl>
                        <p:sldTgt/>
                      </p:tgtEl>
                    </p:cond>
                    <p:cond evt="onStopAudio" delay="0">
                      <p:tgtEl>
                        <p:sldTgt/>
                      </p:tgtEl>
                    </p:cond>
                  </p:endCondLst>
                </p:cTn>
                <p:tgtEl>
                  <p:spTgt spid="37895"/>
                </p:tgtEl>
              </p:cMediaNode>
            </p:audio>
          </p:childTnLst>
        </p:cTn>
      </p:par>
    </p:tnLst>
    <p:bldLst>
      <p:bldP spid="37899" grpId="0" animBg="1"/>
      <p:bldP spid="37899" grpId="1" animBg="1"/>
      <p:bldP spid="37899" grpId="2" animBg="1"/>
      <p:bldP spid="37899" grpId="3"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ru-RU" sz="4000"/>
              <a:t>Созвездие « Большой Медведицы»</a:t>
            </a:r>
          </a:p>
        </p:txBody>
      </p:sp>
      <p:sp>
        <p:nvSpPr>
          <p:cNvPr id="43011" name="Rectangle 3"/>
          <p:cNvSpPr>
            <a:spLocks noGrp="1" noChangeArrowheads="1"/>
          </p:cNvSpPr>
          <p:nvPr>
            <p:ph type="body" idx="1"/>
          </p:nvPr>
        </p:nvSpPr>
        <p:spPr>
          <a:xfrm>
            <a:off x="685800" y="1981200"/>
            <a:ext cx="3094038" cy="4114800"/>
          </a:xfrm>
        </p:spPr>
        <p:txBody>
          <a:bodyPr/>
          <a:lstStyle/>
          <a:p>
            <a:r>
              <a:rPr lang="ru-RU"/>
              <a:t>    (-15;-7)</a:t>
            </a:r>
          </a:p>
          <a:p>
            <a:r>
              <a:rPr lang="ru-RU"/>
              <a:t>    (-10;-5)</a:t>
            </a:r>
          </a:p>
          <a:p>
            <a:r>
              <a:rPr lang="ru-RU"/>
              <a:t>    (-3;-6)</a:t>
            </a:r>
          </a:p>
          <a:p>
            <a:r>
              <a:rPr lang="ru-RU"/>
              <a:t>    (6;-6)</a:t>
            </a:r>
          </a:p>
          <a:p>
            <a:r>
              <a:rPr lang="ru-RU"/>
              <a:t>    (5;-10)</a:t>
            </a:r>
          </a:p>
          <a:p>
            <a:r>
              <a:rPr lang="ru-RU"/>
              <a:t>    (-1;-10)</a:t>
            </a:r>
          </a:p>
          <a:p>
            <a:r>
              <a:rPr lang="ru-RU"/>
              <a:t>    (-6;-5,5)</a:t>
            </a:r>
          </a:p>
        </p:txBody>
      </p:sp>
      <p:pic>
        <p:nvPicPr>
          <p:cNvPr id="43012" name="Picture 4"/>
          <p:cNvPicPr>
            <a:picLocks noChangeAspect="1" noChangeArrowheads="1"/>
          </p:cNvPicPr>
          <p:nvPr/>
        </p:nvPicPr>
        <p:blipFill>
          <a:blip r:embed="rId2" cstate="print"/>
          <a:srcRect/>
          <a:stretch>
            <a:fillRect/>
          </a:stretch>
        </p:blipFill>
        <p:spPr bwMode="auto">
          <a:xfrm>
            <a:off x="4284663" y="2205038"/>
            <a:ext cx="4176712" cy="3265487"/>
          </a:xfrm>
          <a:prstGeom prst="rect">
            <a:avLst/>
          </a:prstGeom>
          <a:noFill/>
          <a:ln w="57150">
            <a:solidFill>
              <a:srgbClr val="FFFF00"/>
            </a:solidFill>
            <a:miter lim="800000"/>
            <a:headEnd/>
            <a:tailEnd/>
          </a:ln>
          <a:effectLst/>
        </p:spPr>
      </p:pic>
      <p:pic>
        <p:nvPicPr>
          <p:cNvPr id="43013" name="Picture 5"/>
          <p:cNvPicPr>
            <a:picLocks noChangeAspect="1" noChangeArrowheads="1"/>
          </p:cNvPicPr>
          <p:nvPr/>
        </p:nvPicPr>
        <p:blipFill>
          <a:blip r:embed="rId3" cstate="print"/>
          <a:srcRect/>
          <a:stretch>
            <a:fillRect/>
          </a:stretch>
        </p:blipFill>
        <p:spPr bwMode="auto">
          <a:xfrm>
            <a:off x="4284663" y="2420938"/>
            <a:ext cx="4175125" cy="2808287"/>
          </a:xfrm>
          <a:prstGeom prst="rect">
            <a:avLst/>
          </a:prstGeom>
          <a:noFill/>
          <a:ln w="9525">
            <a:noFill/>
            <a:miter lim="800000"/>
            <a:headEnd/>
            <a:tailEnd/>
          </a:ln>
          <a:effectLst/>
        </p:spPr>
      </p:pic>
    </p:spTree>
  </p:cSld>
  <p:clrMapOvr>
    <a:masterClrMapping/>
  </p:clrMapOvr>
  <p:transition>
    <p:fade/>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010"/>
                                        </p:tgtEl>
                                        <p:attrNameLst>
                                          <p:attrName>ppt_y</p:attrName>
                                        </p:attrNameLst>
                                      </p:cBhvr>
                                      <p:tavLst>
                                        <p:tav tm="0">
                                          <p:val>
                                            <p:strVal val="#ppt_y"/>
                                          </p:val>
                                        </p:tav>
                                        <p:tav tm="100000">
                                          <p:val>
                                            <p:strVal val="#ppt_y"/>
                                          </p:val>
                                        </p:tav>
                                      </p:tavLst>
                                    </p:anim>
                                    <p:anim calcmode="lin" valueType="num">
                                      <p:cBhvr>
                                        <p:cTn id="9" dur="500" fill="hold"/>
                                        <p:tgtEl>
                                          <p:spTgt spid="430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0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010"/>
                                        </p:tgtEl>
                                      </p:cBhvr>
                                    </p:animEffect>
                                  </p:childTnLst>
                                </p:cTn>
                              </p:par>
                            </p:childTnLst>
                          </p:cTn>
                        </p:par>
                        <p:par>
                          <p:cTn id="12" fill="hold">
                            <p:stCondLst>
                              <p:cond delay="180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43011">
                                            <p:txEl>
                                              <p:pRg st="0" end="0"/>
                                            </p:txEl>
                                          </p:spTgt>
                                        </p:tgtEl>
                                        <p:attrNameLst>
                                          <p:attrName>style.visibility</p:attrName>
                                        </p:attrNameLst>
                                      </p:cBhvr>
                                      <p:to>
                                        <p:strVal val="visible"/>
                                      </p:to>
                                    </p:set>
                                    <p:anim calcmode="discrete" valueType="clr">
                                      <p:cBhvr override="childStyle">
                                        <p:cTn id="15" dur="80"/>
                                        <p:tgtEl>
                                          <p:spTgt spid="4301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43011">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43011">
                                            <p:txEl>
                                              <p:pRg st="0" end="0"/>
                                            </p:txEl>
                                          </p:spTgt>
                                        </p:tgtEl>
                                        <p:attrNameLst>
                                          <p:attrName>fill.type</p:attrName>
                                        </p:attrNameLst>
                                      </p:cBhvr>
                                      <p:to>
                                        <p:strVal val="solid"/>
                                      </p:to>
                                    </p:set>
                                  </p:childTnLst>
                                </p:cTn>
                              </p:par>
                            </p:childTnLst>
                          </p:cTn>
                        </p:par>
                        <p:par>
                          <p:cTn id="18" fill="hold">
                            <p:stCondLst>
                              <p:cond delay="216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43011">
                                            <p:txEl>
                                              <p:pRg st="1" end="1"/>
                                            </p:txEl>
                                          </p:spTgt>
                                        </p:tgtEl>
                                        <p:attrNameLst>
                                          <p:attrName>style.visibility</p:attrName>
                                        </p:attrNameLst>
                                      </p:cBhvr>
                                      <p:to>
                                        <p:strVal val="visible"/>
                                      </p:to>
                                    </p:set>
                                    <p:anim calcmode="discrete" valueType="clr">
                                      <p:cBhvr override="childStyle">
                                        <p:cTn id="21" dur="80"/>
                                        <p:tgtEl>
                                          <p:spTgt spid="4301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3011">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43011">
                                            <p:txEl>
                                              <p:pRg st="1" end="1"/>
                                            </p:txEl>
                                          </p:spTgt>
                                        </p:tgtEl>
                                        <p:attrNameLst>
                                          <p:attrName>fill.type</p:attrName>
                                        </p:attrNameLst>
                                      </p:cBhvr>
                                      <p:to>
                                        <p:strVal val="solid"/>
                                      </p:to>
                                    </p:set>
                                  </p:childTnLst>
                                </p:cTn>
                              </p:par>
                            </p:childTnLst>
                          </p:cTn>
                        </p:par>
                        <p:par>
                          <p:cTn id="24" fill="hold">
                            <p:stCondLst>
                              <p:cond delay="252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43011">
                                            <p:txEl>
                                              <p:pRg st="2" end="2"/>
                                            </p:txEl>
                                          </p:spTgt>
                                        </p:tgtEl>
                                        <p:attrNameLst>
                                          <p:attrName>style.visibility</p:attrName>
                                        </p:attrNameLst>
                                      </p:cBhvr>
                                      <p:to>
                                        <p:strVal val="visible"/>
                                      </p:to>
                                    </p:set>
                                    <p:anim calcmode="discrete" valueType="clr">
                                      <p:cBhvr override="childStyle">
                                        <p:cTn id="27" dur="80"/>
                                        <p:tgtEl>
                                          <p:spTgt spid="4301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43011">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43011">
                                            <p:txEl>
                                              <p:pRg st="2" end="2"/>
                                            </p:txEl>
                                          </p:spTgt>
                                        </p:tgtEl>
                                        <p:attrNameLst>
                                          <p:attrName>fill.type</p:attrName>
                                        </p:attrNameLst>
                                      </p:cBhvr>
                                      <p:to>
                                        <p:strVal val="solid"/>
                                      </p:to>
                                    </p:set>
                                  </p:childTnLst>
                                </p:cTn>
                              </p:par>
                            </p:childTnLst>
                          </p:cTn>
                        </p:par>
                        <p:par>
                          <p:cTn id="30" fill="hold">
                            <p:stCondLst>
                              <p:cond delay="284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43011">
                                            <p:txEl>
                                              <p:pRg st="3" end="3"/>
                                            </p:txEl>
                                          </p:spTgt>
                                        </p:tgtEl>
                                        <p:attrNameLst>
                                          <p:attrName>style.visibility</p:attrName>
                                        </p:attrNameLst>
                                      </p:cBhvr>
                                      <p:to>
                                        <p:strVal val="visible"/>
                                      </p:to>
                                    </p:set>
                                    <p:anim calcmode="discrete" valueType="clr">
                                      <p:cBhvr override="childStyle">
                                        <p:cTn id="33" dur="80"/>
                                        <p:tgtEl>
                                          <p:spTgt spid="43011">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43011">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43011">
                                            <p:txEl>
                                              <p:pRg st="3" end="3"/>
                                            </p:txEl>
                                          </p:spTgt>
                                        </p:tgtEl>
                                        <p:attrNameLst>
                                          <p:attrName>fill.type</p:attrName>
                                        </p:attrNameLst>
                                      </p:cBhvr>
                                      <p:to>
                                        <p:strVal val="solid"/>
                                      </p:to>
                                    </p:set>
                                  </p:childTnLst>
                                </p:cTn>
                              </p:par>
                            </p:childTnLst>
                          </p:cTn>
                        </p:par>
                        <p:par>
                          <p:cTn id="36" fill="hold">
                            <p:stCondLst>
                              <p:cond delay="312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43011">
                                            <p:txEl>
                                              <p:pRg st="4" end="4"/>
                                            </p:txEl>
                                          </p:spTgt>
                                        </p:tgtEl>
                                        <p:attrNameLst>
                                          <p:attrName>style.visibility</p:attrName>
                                        </p:attrNameLst>
                                      </p:cBhvr>
                                      <p:to>
                                        <p:strVal val="visible"/>
                                      </p:to>
                                    </p:set>
                                    <p:anim calcmode="discrete" valueType="clr">
                                      <p:cBhvr override="childStyle">
                                        <p:cTn id="39" dur="80"/>
                                        <p:tgtEl>
                                          <p:spTgt spid="43011">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3011">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43011">
                                            <p:txEl>
                                              <p:pRg st="4" end="4"/>
                                            </p:txEl>
                                          </p:spTgt>
                                        </p:tgtEl>
                                        <p:attrNameLst>
                                          <p:attrName>fill.type</p:attrName>
                                        </p:attrNameLst>
                                      </p:cBhvr>
                                      <p:to>
                                        <p:strVal val="solid"/>
                                      </p:to>
                                    </p:set>
                                  </p:childTnLst>
                                </p:cTn>
                              </p:par>
                            </p:childTnLst>
                          </p:cTn>
                        </p:par>
                        <p:par>
                          <p:cTn id="42" fill="hold">
                            <p:stCondLst>
                              <p:cond delay="3440"/>
                            </p:stCondLst>
                            <p:childTnLst>
                              <p:par>
                                <p:cTn id="43" presetID="27" presetClass="entr" presetSubtype="0" fill="hold" grpId="0" nodeType="afterEffect">
                                  <p:stCondLst>
                                    <p:cond delay="0"/>
                                  </p:stCondLst>
                                  <p:iterate type="lt">
                                    <p:tmPct val="50000"/>
                                  </p:iterate>
                                  <p:childTnLst>
                                    <p:set>
                                      <p:cBhvr>
                                        <p:cTn id="44" dur="1" fill="hold">
                                          <p:stCondLst>
                                            <p:cond delay="0"/>
                                          </p:stCondLst>
                                        </p:cTn>
                                        <p:tgtEl>
                                          <p:spTgt spid="43011">
                                            <p:txEl>
                                              <p:pRg st="5" end="5"/>
                                            </p:txEl>
                                          </p:spTgt>
                                        </p:tgtEl>
                                        <p:attrNameLst>
                                          <p:attrName>style.visibility</p:attrName>
                                        </p:attrNameLst>
                                      </p:cBhvr>
                                      <p:to>
                                        <p:strVal val="visible"/>
                                      </p:to>
                                    </p:set>
                                    <p:anim calcmode="discrete" valueType="clr">
                                      <p:cBhvr override="childStyle">
                                        <p:cTn id="45" dur="80"/>
                                        <p:tgtEl>
                                          <p:spTgt spid="43011">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43011">
                                            <p:txEl>
                                              <p:pRg st="5" end="5"/>
                                            </p:txEl>
                                          </p:spTgt>
                                        </p:tgtEl>
                                        <p:attrNameLst>
                                          <p:attrName>fillcolor</p:attrName>
                                        </p:attrNameLst>
                                      </p:cBhvr>
                                      <p:tavLst>
                                        <p:tav tm="0">
                                          <p:val>
                                            <p:clrVal>
                                              <a:schemeClr val="accent2"/>
                                            </p:clrVal>
                                          </p:val>
                                        </p:tav>
                                        <p:tav tm="50000">
                                          <p:val>
                                            <p:clrVal>
                                              <a:schemeClr val="hlink"/>
                                            </p:clrVal>
                                          </p:val>
                                        </p:tav>
                                      </p:tavLst>
                                    </p:anim>
                                    <p:set>
                                      <p:cBhvr>
                                        <p:cTn id="47" dur="80"/>
                                        <p:tgtEl>
                                          <p:spTgt spid="43011">
                                            <p:txEl>
                                              <p:pRg st="5" end="5"/>
                                            </p:txEl>
                                          </p:spTgt>
                                        </p:tgtEl>
                                        <p:attrNameLst>
                                          <p:attrName>fill.type</p:attrName>
                                        </p:attrNameLst>
                                      </p:cBhvr>
                                      <p:to>
                                        <p:strVal val="solid"/>
                                      </p:to>
                                    </p:set>
                                  </p:childTnLst>
                                </p:cTn>
                              </p:par>
                            </p:childTnLst>
                          </p:cTn>
                        </p:par>
                        <p:par>
                          <p:cTn id="48" fill="hold">
                            <p:stCondLst>
                              <p:cond delay="3800"/>
                            </p:stCondLst>
                            <p:childTnLst>
                              <p:par>
                                <p:cTn id="49" presetID="27" presetClass="entr" presetSubtype="0" fill="hold" grpId="0" nodeType="afterEffect">
                                  <p:stCondLst>
                                    <p:cond delay="0"/>
                                  </p:stCondLst>
                                  <p:iterate type="lt">
                                    <p:tmPct val="50000"/>
                                  </p:iterate>
                                  <p:childTnLst>
                                    <p:set>
                                      <p:cBhvr>
                                        <p:cTn id="50" dur="1" fill="hold">
                                          <p:stCondLst>
                                            <p:cond delay="0"/>
                                          </p:stCondLst>
                                        </p:cTn>
                                        <p:tgtEl>
                                          <p:spTgt spid="43011">
                                            <p:txEl>
                                              <p:pRg st="6" end="6"/>
                                            </p:txEl>
                                          </p:spTgt>
                                        </p:tgtEl>
                                        <p:attrNameLst>
                                          <p:attrName>style.visibility</p:attrName>
                                        </p:attrNameLst>
                                      </p:cBhvr>
                                      <p:to>
                                        <p:strVal val="visible"/>
                                      </p:to>
                                    </p:set>
                                    <p:anim calcmode="discrete" valueType="clr">
                                      <p:cBhvr override="childStyle">
                                        <p:cTn id="51" dur="80"/>
                                        <p:tgtEl>
                                          <p:spTgt spid="43011">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43011">
                                            <p:txEl>
                                              <p:pRg st="6" end="6"/>
                                            </p:txEl>
                                          </p:spTgt>
                                        </p:tgtEl>
                                        <p:attrNameLst>
                                          <p:attrName>fillcolor</p:attrName>
                                        </p:attrNameLst>
                                      </p:cBhvr>
                                      <p:tavLst>
                                        <p:tav tm="0">
                                          <p:val>
                                            <p:clrVal>
                                              <a:schemeClr val="accent2"/>
                                            </p:clrVal>
                                          </p:val>
                                        </p:tav>
                                        <p:tav tm="50000">
                                          <p:val>
                                            <p:clrVal>
                                              <a:schemeClr val="hlink"/>
                                            </p:clrVal>
                                          </p:val>
                                        </p:tav>
                                      </p:tavLst>
                                    </p:anim>
                                    <p:set>
                                      <p:cBhvr>
                                        <p:cTn id="53" dur="80"/>
                                        <p:tgtEl>
                                          <p:spTgt spid="43011">
                                            <p:txEl>
                                              <p:pRg st="6" end="6"/>
                                            </p:txEl>
                                          </p:spTgt>
                                        </p:tgtEl>
                                        <p:attrNameLst>
                                          <p:attrName>fill.type</p:attrName>
                                        </p:attrNameLst>
                                      </p:cBhvr>
                                      <p:to>
                                        <p:strVal val="solid"/>
                                      </p:to>
                                    </p:set>
                                  </p:childTnLst>
                                </p:cTn>
                              </p:par>
                            </p:childTnLst>
                          </p:cTn>
                        </p:par>
                        <p:par>
                          <p:cTn id="54" fill="hold">
                            <p:stCondLst>
                              <p:cond delay="4200"/>
                            </p:stCondLst>
                            <p:childTnLst>
                              <p:par>
                                <p:cTn id="55" presetID="21" presetClass="entr" presetSubtype="8" fill="hold" nodeType="afterEffect">
                                  <p:stCondLst>
                                    <p:cond delay="0"/>
                                  </p:stCondLst>
                                  <p:childTnLst>
                                    <p:set>
                                      <p:cBhvr>
                                        <p:cTn id="56" dur="1" fill="hold">
                                          <p:stCondLst>
                                            <p:cond delay="0"/>
                                          </p:stCondLst>
                                        </p:cTn>
                                        <p:tgtEl>
                                          <p:spTgt spid="43013"/>
                                        </p:tgtEl>
                                        <p:attrNameLst>
                                          <p:attrName>style.visibility</p:attrName>
                                        </p:attrNameLst>
                                      </p:cBhvr>
                                      <p:to>
                                        <p:strVal val="visible"/>
                                      </p:to>
                                    </p:set>
                                    <p:animEffect transition="in" filter="wheel(8)">
                                      <p:cBhvr>
                                        <p:cTn id="57" dur="500"/>
                                        <p:tgtEl>
                                          <p:spTgt spid="43013"/>
                                        </p:tgtEl>
                                      </p:cBhvr>
                                    </p:animEffect>
                                  </p:childTnLst>
                                </p:cTn>
                              </p:par>
                            </p:childTnLst>
                          </p:cTn>
                        </p:par>
                        <p:par>
                          <p:cTn id="58" fill="hold">
                            <p:stCondLst>
                              <p:cond delay="4700"/>
                            </p:stCondLst>
                            <p:childTnLst>
                              <p:par>
                                <p:cTn id="59" presetID="21" presetClass="exit" presetSubtype="8" fill="hold" nodeType="afterEffect">
                                  <p:stCondLst>
                                    <p:cond delay="2000"/>
                                  </p:stCondLst>
                                  <p:childTnLst>
                                    <p:animEffect transition="out" filter="wheel(8)">
                                      <p:cBhvr>
                                        <p:cTn id="60" dur="500"/>
                                        <p:tgtEl>
                                          <p:spTgt spid="43013"/>
                                        </p:tgtEl>
                                      </p:cBhvr>
                                    </p:animEffect>
                                    <p:set>
                                      <p:cBhvr>
                                        <p:cTn id="61" dur="1" fill="hold">
                                          <p:stCondLst>
                                            <p:cond delay="499"/>
                                          </p:stCondLst>
                                        </p:cTn>
                                        <p:tgtEl>
                                          <p:spTgt spid="43013"/>
                                        </p:tgtEl>
                                        <p:attrNameLst>
                                          <p:attrName>style.visibility</p:attrName>
                                        </p:attrNameLst>
                                      </p:cBhvr>
                                      <p:to>
                                        <p:strVal val="hidden"/>
                                      </p:to>
                                    </p:set>
                                  </p:childTnLst>
                                </p:cTn>
                              </p:par>
                            </p:childTnLst>
                          </p:cTn>
                        </p:par>
                        <p:par>
                          <p:cTn id="62" fill="hold">
                            <p:stCondLst>
                              <p:cond delay="7200"/>
                            </p:stCondLst>
                            <p:childTnLst>
                              <p:par>
                                <p:cTn id="63" presetID="21" presetClass="entr" presetSubtype="8" fill="hold" nodeType="afterEffect">
                                  <p:stCondLst>
                                    <p:cond delay="0"/>
                                  </p:stCondLst>
                                  <p:childTnLst>
                                    <p:set>
                                      <p:cBhvr>
                                        <p:cTn id="64" dur="1" fill="hold">
                                          <p:stCondLst>
                                            <p:cond delay="0"/>
                                          </p:stCondLst>
                                        </p:cTn>
                                        <p:tgtEl>
                                          <p:spTgt spid="43012"/>
                                        </p:tgtEl>
                                        <p:attrNameLst>
                                          <p:attrName>style.visibility</p:attrName>
                                        </p:attrNameLst>
                                      </p:cBhvr>
                                      <p:to>
                                        <p:strVal val="visible"/>
                                      </p:to>
                                    </p:set>
                                    <p:animEffect transition="in" filter="wheel(8)">
                                      <p:cBhvr>
                                        <p:cTn id="65" dur="500"/>
                                        <p:tgtEl>
                                          <p:spTgt spid="43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1" name="Picture 7"/>
          <p:cNvPicPr>
            <a:picLocks noChangeAspect="1" noChangeArrowheads="1"/>
          </p:cNvPicPr>
          <p:nvPr/>
        </p:nvPicPr>
        <p:blipFill>
          <a:blip r:embed="rId2" cstate="print"/>
          <a:srcRect/>
          <a:stretch>
            <a:fillRect/>
          </a:stretch>
        </p:blipFill>
        <p:spPr bwMode="auto">
          <a:xfrm>
            <a:off x="4859338" y="1700213"/>
            <a:ext cx="3170237" cy="4895850"/>
          </a:xfrm>
          <a:prstGeom prst="rect">
            <a:avLst/>
          </a:prstGeom>
          <a:noFill/>
          <a:ln w="9525">
            <a:noFill/>
            <a:miter lim="800000"/>
            <a:headEnd/>
            <a:tailEnd/>
          </a:ln>
          <a:effectLst/>
        </p:spPr>
      </p:pic>
      <p:sp>
        <p:nvSpPr>
          <p:cNvPr id="31746" name="Rectangle 2"/>
          <p:cNvSpPr>
            <a:spLocks noGrp="1" noChangeArrowheads="1"/>
          </p:cNvSpPr>
          <p:nvPr>
            <p:ph type="title"/>
          </p:nvPr>
        </p:nvSpPr>
        <p:spPr/>
        <p:txBody>
          <a:bodyPr/>
          <a:lstStyle/>
          <a:p>
            <a:r>
              <a:rPr lang="ru-RU"/>
              <a:t>Созвездие» Цефея»</a:t>
            </a:r>
          </a:p>
        </p:txBody>
      </p:sp>
      <p:sp>
        <p:nvSpPr>
          <p:cNvPr id="31747" name="Rectangle 3"/>
          <p:cNvSpPr>
            <a:spLocks noGrp="1" noChangeArrowheads="1"/>
          </p:cNvSpPr>
          <p:nvPr>
            <p:ph type="body" idx="1"/>
          </p:nvPr>
        </p:nvSpPr>
        <p:spPr>
          <a:xfrm>
            <a:off x="685800" y="1981200"/>
            <a:ext cx="2590800" cy="4114800"/>
          </a:xfrm>
        </p:spPr>
        <p:txBody>
          <a:bodyPr/>
          <a:lstStyle/>
          <a:p>
            <a:r>
              <a:rPr lang="ru-RU" dirty="0"/>
              <a:t>    (0;5)</a:t>
            </a:r>
          </a:p>
          <a:p>
            <a:r>
              <a:rPr lang="ru-RU" dirty="0"/>
              <a:t>    (-1;4)</a:t>
            </a:r>
          </a:p>
          <a:p>
            <a:r>
              <a:rPr lang="ru-RU" dirty="0"/>
              <a:t>    (-2;1)</a:t>
            </a:r>
          </a:p>
          <a:p>
            <a:r>
              <a:rPr lang="ru-RU" dirty="0"/>
              <a:t>    (1;-1)</a:t>
            </a:r>
          </a:p>
          <a:p>
            <a:r>
              <a:rPr lang="ru-RU" dirty="0"/>
              <a:t>    (6;-1)</a:t>
            </a:r>
          </a:p>
          <a:p>
            <a:r>
              <a:rPr lang="ru-RU" dirty="0"/>
              <a:t>    (3;2)</a:t>
            </a:r>
          </a:p>
        </p:txBody>
      </p:sp>
      <p:pic>
        <p:nvPicPr>
          <p:cNvPr id="31749" name="Picture 5" descr="цефей 1"/>
          <p:cNvPicPr>
            <a:picLocks noChangeAspect="1" noChangeArrowheads="1"/>
          </p:cNvPicPr>
          <p:nvPr/>
        </p:nvPicPr>
        <p:blipFill>
          <a:blip r:embed="rId3" cstate="print"/>
          <a:srcRect/>
          <a:stretch>
            <a:fillRect/>
          </a:stretch>
        </p:blipFill>
        <p:spPr bwMode="auto">
          <a:xfrm>
            <a:off x="4211638" y="1916113"/>
            <a:ext cx="4319587" cy="4392612"/>
          </a:xfrm>
          <a:prstGeom prst="rect">
            <a:avLst/>
          </a:prstGeom>
          <a:noFill/>
        </p:spPr>
      </p:pic>
      <p:pic>
        <p:nvPicPr>
          <p:cNvPr id="31750" name="Picture 6" descr="Рисунок1л"/>
          <p:cNvPicPr>
            <a:picLocks noChangeAspect="1" noChangeArrowheads="1"/>
          </p:cNvPicPr>
          <p:nvPr/>
        </p:nvPicPr>
        <p:blipFill>
          <a:blip r:embed="rId4" cstate="print"/>
          <a:srcRect/>
          <a:stretch>
            <a:fillRect/>
          </a:stretch>
        </p:blipFill>
        <p:spPr bwMode="auto">
          <a:xfrm>
            <a:off x="4211638" y="1916113"/>
            <a:ext cx="4392612" cy="439261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p:stCondLst>
                              <p:cond delay="125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31747">
                                            <p:txEl>
                                              <p:pRg st="0" end="0"/>
                                            </p:txEl>
                                          </p:spTgt>
                                        </p:tgtEl>
                                        <p:attrNameLst>
                                          <p:attrName>style.visibility</p:attrName>
                                        </p:attrNameLst>
                                      </p:cBhvr>
                                      <p:to>
                                        <p:strVal val="visible"/>
                                      </p:to>
                                    </p:set>
                                    <p:anim calcmode="discrete" valueType="clr">
                                      <p:cBhvr override="childStyle">
                                        <p:cTn id="15" dur="80"/>
                                        <p:tgtEl>
                                          <p:spTgt spid="3174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1747">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31747">
                                            <p:txEl>
                                              <p:pRg st="0" end="0"/>
                                            </p:txEl>
                                          </p:spTgt>
                                        </p:tgtEl>
                                        <p:attrNameLst>
                                          <p:attrName>fill.type</p:attrName>
                                        </p:attrNameLst>
                                      </p:cBhvr>
                                      <p:to>
                                        <p:strVal val="solid"/>
                                      </p:to>
                                    </p:set>
                                  </p:childTnLst>
                                </p:cTn>
                              </p:par>
                            </p:childTnLst>
                          </p:cTn>
                        </p:par>
                        <p:par>
                          <p:cTn id="18" fill="hold">
                            <p:stCondLst>
                              <p:cond delay="149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31747">
                                            <p:txEl>
                                              <p:pRg st="1" end="1"/>
                                            </p:txEl>
                                          </p:spTgt>
                                        </p:tgtEl>
                                        <p:attrNameLst>
                                          <p:attrName>style.visibility</p:attrName>
                                        </p:attrNameLst>
                                      </p:cBhvr>
                                      <p:to>
                                        <p:strVal val="visible"/>
                                      </p:to>
                                    </p:set>
                                    <p:anim calcmode="discrete" valueType="clr">
                                      <p:cBhvr override="childStyle">
                                        <p:cTn id="21" dur="80"/>
                                        <p:tgtEl>
                                          <p:spTgt spid="3174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1747">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1747">
                                            <p:txEl>
                                              <p:pRg st="1" end="1"/>
                                            </p:txEl>
                                          </p:spTgt>
                                        </p:tgtEl>
                                        <p:attrNameLst>
                                          <p:attrName>fill.type</p:attrName>
                                        </p:attrNameLst>
                                      </p:cBhvr>
                                      <p:to>
                                        <p:strVal val="solid"/>
                                      </p:to>
                                    </p:set>
                                  </p:childTnLst>
                                </p:cTn>
                              </p:par>
                            </p:childTnLst>
                          </p:cTn>
                        </p:par>
                        <p:par>
                          <p:cTn id="24" fill="hold">
                            <p:stCondLst>
                              <p:cond delay="177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31747">
                                            <p:txEl>
                                              <p:pRg st="2" end="2"/>
                                            </p:txEl>
                                          </p:spTgt>
                                        </p:tgtEl>
                                        <p:attrNameLst>
                                          <p:attrName>style.visibility</p:attrName>
                                        </p:attrNameLst>
                                      </p:cBhvr>
                                      <p:to>
                                        <p:strVal val="visible"/>
                                      </p:to>
                                    </p:set>
                                    <p:anim calcmode="discrete" valueType="clr">
                                      <p:cBhvr override="childStyle">
                                        <p:cTn id="27" dur="80"/>
                                        <p:tgtEl>
                                          <p:spTgt spid="3174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1747">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31747">
                                            <p:txEl>
                                              <p:pRg st="2" end="2"/>
                                            </p:txEl>
                                          </p:spTgt>
                                        </p:tgtEl>
                                        <p:attrNameLst>
                                          <p:attrName>fill.type</p:attrName>
                                        </p:attrNameLst>
                                      </p:cBhvr>
                                      <p:to>
                                        <p:strVal val="solid"/>
                                      </p:to>
                                    </p:set>
                                  </p:childTnLst>
                                </p:cTn>
                              </p:par>
                            </p:childTnLst>
                          </p:cTn>
                        </p:par>
                        <p:par>
                          <p:cTn id="30" fill="hold">
                            <p:stCondLst>
                              <p:cond delay="205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31747">
                                            <p:txEl>
                                              <p:pRg st="3" end="3"/>
                                            </p:txEl>
                                          </p:spTgt>
                                        </p:tgtEl>
                                        <p:attrNameLst>
                                          <p:attrName>style.visibility</p:attrName>
                                        </p:attrNameLst>
                                      </p:cBhvr>
                                      <p:to>
                                        <p:strVal val="visible"/>
                                      </p:to>
                                    </p:set>
                                    <p:anim calcmode="discrete" valueType="clr">
                                      <p:cBhvr override="childStyle">
                                        <p:cTn id="33" dur="80"/>
                                        <p:tgtEl>
                                          <p:spTgt spid="3174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1747">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31747">
                                            <p:txEl>
                                              <p:pRg st="3" end="3"/>
                                            </p:txEl>
                                          </p:spTgt>
                                        </p:tgtEl>
                                        <p:attrNameLst>
                                          <p:attrName>fill.type</p:attrName>
                                        </p:attrNameLst>
                                      </p:cBhvr>
                                      <p:to>
                                        <p:strVal val="solid"/>
                                      </p:to>
                                    </p:set>
                                  </p:childTnLst>
                                </p:cTn>
                              </p:par>
                            </p:childTnLst>
                          </p:cTn>
                        </p:par>
                        <p:par>
                          <p:cTn id="36" fill="hold">
                            <p:stCondLst>
                              <p:cond delay="233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31747">
                                            <p:txEl>
                                              <p:pRg st="4" end="4"/>
                                            </p:txEl>
                                          </p:spTgt>
                                        </p:tgtEl>
                                        <p:attrNameLst>
                                          <p:attrName>style.visibility</p:attrName>
                                        </p:attrNameLst>
                                      </p:cBhvr>
                                      <p:to>
                                        <p:strVal val="visible"/>
                                      </p:to>
                                    </p:set>
                                    <p:anim calcmode="discrete" valueType="clr">
                                      <p:cBhvr override="childStyle">
                                        <p:cTn id="39" dur="80"/>
                                        <p:tgtEl>
                                          <p:spTgt spid="3174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1747">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31747">
                                            <p:txEl>
                                              <p:pRg st="4" end="4"/>
                                            </p:txEl>
                                          </p:spTgt>
                                        </p:tgtEl>
                                        <p:attrNameLst>
                                          <p:attrName>fill.type</p:attrName>
                                        </p:attrNameLst>
                                      </p:cBhvr>
                                      <p:to>
                                        <p:strVal val="solid"/>
                                      </p:to>
                                    </p:set>
                                  </p:childTnLst>
                                </p:cTn>
                              </p:par>
                            </p:childTnLst>
                          </p:cTn>
                        </p:par>
                        <p:par>
                          <p:cTn id="42" fill="hold">
                            <p:stCondLst>
                              <p:cond delay="2610"/>
                            </p:stCondLst>
                            <p:childTnLst>
                              <p:par>
                                <p:cTn id="43" presetID="27" presetClass="entr" presetSubtype="0" fill="hold" grpId="0" nodeType="afterEffect">
                                  <p:stCondLst>
                                    <p:cond delay="0"/>
                                  </p:stCondLst>
                                  <p:iterate type="lt">
                                    <p:tmPct val="50000"/>
                                  </p:iterate>
                                  <p:childTnLst>
                                    <p:set>
                                      <p:cBhvr>
                                        <p:cTn id="44" dur="1" fill="hold">
                                          <p:stCondLst>
                                            <p:cond delay="0"/>
                                          </p:stCondLst>
                                        </p:cTn>
                                        <p:tgtEl>
                                          <p:spTgt spid="31747">
                                            <p:txEl>
                                              <p:pRg st="5" end="5"/>
                                            </p:txEl>
                                          </p:spTgt>
                                        </p:tgtEl>
                                        <p:attrNameLst>
                                          <p:attrName>style.visibility</p:attrName>
                                        </p:attrNameLst>
                                      </p:cBhvr>
                                      <p:to>
                                        <p:strVal val="visible"/>
                                      </p:to>
                                    </p:set>
                                    <p:anim calcmode="discrete" valueType="clr">
                                      <p:cBhvr override="childStyle">
                                        <p:cTn id="45" dur="80"/>
                                        <p:tgtEl>
                                          <p:spTgt spid="31747">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1747">
                                            <p:txEl>
                                              <p:pRg st="5" end="5"/>
                                            </p:txEl>
                                          </p:spTgt>
                                        </p:tgtEl>
                                        <p:attrNameLst>
                                          <p:attrName>fillcolor</p:attrName>
                                        </p:attrNameLst>
                                      </p:cBhvr>
                                      <p:tavLst>
                                        <p:tav tm="0">
                                          <p:val>
                                            <p:clrVal>
                                              <a:schemeClr val="accent2"/>
                                            </p:clrVal>
                                          </p:val>
                                        </p:tav>
                                        <p:tav tm="50000">
                                          <p:val>
                                            <p:clrVal>
                                              <a:schemeClr val="hlink"/>
                                            </p:clrVal>
                                          </p:val>
                                        </p:tav>
                                      </p:tavLst>
                                    </p:anim>
                                    <p:set>
                                      <p:cBhvr>
                                        <p:cTn id="47" dur="80"/>
                                        <p:tgtEl>
                                          <p:spTgt spid="31747">
                                            <p:txEl>
                                              <p:pRg st="5" end="5"/>
                                            </p:txEl>
                                          </p:spTgt>
                                        </p:tgtEl>
                                        <p:attrNameLst>
                                          <p:attrName>fill.type</p:attrName>
                                        </p:attrNameLst>
                                      </p:cBhvr>
                                      <p:to>
                                        <p:strVal val="solid"/>
                                      </p:to>
                                    </p:set>
                                  </p:childTnLst>
                                </p:cTn>
                              </p:par>
                            </p:childTnLst>
                          </p:cTn>
                        </p:par>
                        <p:par>
                          <p:cTn id="48" fill="hold">
                            <p:stCondLst>
                              <p:cond delay="2850"/>
                            </p:stCondLst>
                            <p:childTnLst>
                              <p:par>
                                <p:cTn id="49" presetID="21" presetClass="entr" presetSubtype="8" fill="hold" nodeType="afterEffect">
                                  <p:stCondLst>
                                    <p:cond delay="0"/>
                                  </p:stCondLst>
                                  <p:childTnLst>
                                    <p:set>
                                      <p:cBhvr>
                                        <p:cTn id="50" dur="1" fill="hold">
                                          <p:stCondLst>
                                            <p:cond delay="0"/>
                                          </p:stCondLst>
                                        </p:cTn>
                                        <p:tgtEl>
                                          <p:spTgt spid="31750"/>
                                        </p:tgtEl>
                                        <p:attrNameLst>
                                          <p:attrName>style.visibility</p:attrName>
                                        </p:attrNameLst>
                                      </p:cBhvr>
                                      <p:to>
                                        <p:strVal val="visible"/>
                                      </p:to>
                                    </p:set>
                                    <p:animEffect transition="in" filter="wheel(8)">
                                      <p:cBhvr>
                                        <p:cTn id="51" dur="500"/>
                                        <p:tgtEl>
                                          <p:spTgt spid="31750"/>
                                        </p:tgtEl>
                                      </p:cBhvr>
                                    </p:animEffect>
                                  </p:childTnLst>
                                </p:cTn>
                              </p:par>
                            </p:childTnLst>
                          </p:cTn>
                        </p:par>
                        <p:par>
                          <p:cTn id="52" fill="hold">
                            <p:stCondLst>
                              <p:cond delay="3350"/>
                            </p:stCondLst>
                            <p:childTnLst>
                              <p:par>
                                <p:cTn id="53" presetID="21" presetClass="exit" presetSubtype="8" fill="hold" nodeType="afterEffect">
                                  <p:stCondLst>
                                    <p:cond delay="2000"/>
                                  </p:stCondLst>
                                  <p:childTnLst>
                                    <p:animEffect transition="out" filter="wheel(8)">
                                      <p:cBhvr>
                                        <p:cTn id="54" dur="500"/>
                                        <p:tgtEl>
                                          <p:spTgt spid="31750"/>
                                        </p:tgtEl>
                                      </p:cBhvr>
                                    </p:animEffect>
                                    <p:set>
                                      <p:cBhvr>
                                        <p:cTn id="55" dur="1" fill="hold">
                                          <p:stCondLst>
                                            <p:cond delay="499"/>
                                          </p:stCondLst>
                                        </p:cTn>
                                        <p:tgtEl>
                                          <p:spTgt spid="31750"/>
                                        </p:tgtEl>
                                        <p:attrNameLst>
                                          <p:attrName>style.visibility</p:attrName>
                                        </p:attrNameLst>
                                      </p:cBhvr>
                                      <p:to>
                                        <p:strVal val="hidden"/>
                                      </p:to>
                                    </p:set>
                                  </p:childTnLst>
                                </p:cTn>
                              </p:par>
                            </p:childTnLst>
                          </p:cTn>
                        </p:par>
                        <p:par>
                          <p:cTn id="56" fill="hold">
                            <p:stCondLst>
                              <p:cond delay="5850"/>
                            </p:stCondLst>
                            <p:childTnLst>
                              <p:par>
                                <p:cTn id="57" presetID="21" presetClass="entr" presetSubtype="8" fill="hold" nodeType="afterEffect">
                                  <p:stCondLst>
                                    <p:cond delay="0"/>
                                  </p:stCondLst>
                                  <p:childTnLst>
                                    <p:set>
                                      <p:cBhvr>
                                        <p:cTn id="58" dur="1" fill="hold">
                                          <p:stCondLst>
                                            <p:cond delay="0"/>
                                          </p:stCondLst>
                                        </p:cTn>
                                        <p:tgtEl>
                                          <p:spTgt spid="31749"/>
                                        </p:tgtEl>
                                        <p:attrNameLst>
                                          <p:attrName>style.visibility</p:attrName>
                                        </p:attrNameLst>
                                      </p:cBhvr>
                                      <p:to>
                                        <p:strVal val="visible"/>
                                      </p:to>
                                    </p:set>
                                    <p:animEffect transition="in" filter="wheel(8)">
                                      <p:cBhvr>
                                        <p:cTn id="59" dur="500"/>
                                        <p:tgtEl>
                                          <p:spTgt spid="31749"/>
                                        </p:tgtEl>
                                      </p:cBhvr>
                                    </p:animEffect>
                                  </p:childTnLst>
                                </p:cTn>
                              </p:par>
                            </p:childTnLst>
                          </p:cTn>
                        </p:par>
                        <p:par>
                          <p:cTn id="60" fill="hold">
                            <p:stCondLst>
                              <p:cond delay="6350"/>
                            </p:stCondLst>
                            <p:childTnLst>
                              <p:par>
                                <p:cTn id="61" presetID="21" presetClass="exit" presetSubtype="8" fill="hold" nodeType="afterEffect">
                                  <p:stCondLst>
                                    <p:cond delay="2000"/>
                                  </p:stCondLst>
                                  <p:childTnLst>
                                    <p:animEffect transition="out" filter="wheel(8)">
                                      <p:cBhvr>
                                        <p:cTn id="62" dur="500"/>
                                        <p:tgtEl>
                                          <p:spTgt spid="31749"/>
                                        </p:tgtEl>
                                      </p:cBhvr>
                                    </p:animEffect>
                                    <p:set>
                                      <p:cBhvr>
                                        <p:cTn id="63" dur="1" fill="hold">
                                          <p:stCondLst>
                                            <p:cond delay="499"/>
                                          </p:stCondLst>
                                        </p:cTn>
                                        <p:tgtEl>
                                          <p:spTgt spid="31749"/>
                                        </p:tgtEl>
                                        <p:attrNameLst>
                                          <p:attrName>style.visibility</p:attrName>
                                        </p:attrNameLst>
                                      </p:cBhvr>
                                      <p:to>
                                        <p:strVal val="hidden"/>
                                      </p:to>
                                    </p:set>
                                  </p:childTnLst>
                                </p:cTn>
                              </p:par>
                            </p:childTnLst>
                          </p:cTn>
                        </p:par>
                        <p:par>
                          <p:cTn id="64" fill="hold">
                            <p:stCondLst>
                              <p:cond delay="8850"/>
                            </p:stCondLst>
                            <p:childTnLst>
                              <p:par>
                                <p:cTn id="65" presetID="21" presetClass="entr" presetSubtype="8" fill="hold" nodeType="afterEffect">
                                  <p:stCondLst>
                                    <p:cond delay="0"/>
                                  </p:stCondLst>
                                  <p:childTnLst>
                                    <p:set>
                                      <p:cBhvr>
                                        <p:cTn id="66" dur="1" fill="hold">
                                          <p:stCondLst>
                                            <p:cond delay="0"/>
                                          </p:stCondLst>
                                        </p:cTn>
                                        <p:tgtEl>
                                          <p:spTgt spid="31751"/>
                                        </p:tgtEl>
                                        <p:attrNameLst>
                                          <p:attrName>style.visibility</p:attrName>
                                        </p:attrNameLst>
                                      </p:cBhvr>
                                      <p:to>
                                        <p:strVal val="visible"/>
                                      </p:to>
                                    </p:set>
                                    <p:animEffect transition="in" filter="wheel(8)">
                                      <p:cBhvr>
                                        <p:cTn id="67" dur="5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214282" y="142852"/>
            <a:ext cx="8643966" cy="1384995"/>
          </a:xfrm>
          <a:prstGeom prst="rect">
            <a:avLst/>
          </a:prstGeom>
        </p:spPr>
        <p:txBody>
          <a:bodyPr wrap="square">
            <a:spAutoFit/>
          </a:bodyPr>
          <a:lstStyle/>
          <a:p>
            <a:r>
              <a:rPr lang="ru-RU" sz="2800" b="1" i="1" u="sng" dirty="0" smtClean="0">
                <a:solidFill>
                  <a:srgbClr val="FF0000"/>
                </a:solidFill>
              </a:rPr>
              <a:t>Интеграция </a:t>
            </a:r>
            <a:r>
              <a:rPr lang="ru-RU" sz="2800" dirty="0" smtClean="0">
                <a:solidFill>
                  <a:srgbClr val="996633"/>
                </a:solidFill>
              </a:rPr>
              <a:t>(лат.)-</a:t>
            </a:r>
            <a:r>
              <a:rPr lang="ru-RU" sz="2800" dirty="0" smtClean="0">
                <a:solidFill>
                  <a:srgbClr val="663300"/>
                </a:solidFill>
              </a:rPr>
              <a:t> </a:t>
            </a:r>
            <a:r>
              <a:rPr lang="ru-RU" sz="2800" b="1" dirty="0" smtClean="0">
                <a:solidFill>
                  <a:srgbClr val="7030A0"/>
                </a:solidFill>
              </a:rPr>
              <a:t>объединение в целое каких-либо частей или элементов в процессе развития</a:t>
            </a:r>
            <a:r>
              <a:rPr lang="ru-RU" sz="2800" dirty="0" smtClean="0">
                <a:solidFill>
                  <a:srgbClr val="7030A0"/>
                </a:solidFill>
              </a:rPr>
              <a:t>.</a:t>
            </a:r>
            <a:r>
              <a:rPr lang="ru-RU" sz="2800" dirty="0" smtClean="0">
                <a:solidFill>
                  <a:srgbClr val="996633"/>
                </a:solidFill>
              </a:rPr>
              <a:t>                  (толковый словарь Ушакова</a:t>
            </a:r>
            <a:r>
              <a:rPr lang="ru-RU" sz="2800" dirty="0" smtClean="0">
                <a:solidFill>
                  <a:srgbClr val="996633"/>
                </a:solidFill>
                <a:latin typeface="Century" pitchFamily="18" charset="0"/>
              </a:rPr>
              <a:t>)</a:t>
            </a:r>
            <a:endParaRPr lang="ru-RU" sz="2800" dirty="0"/>
          </a:p>
        </p:txBody>
      </p:sp>
      <p:sp>
        <p:nvSpPr>
          <p:cNvPr id="3" name="Прямоугольник 2"/>
          <p:cNvSpPr/>
          <p:nvPr/>
        </p:nvSpPr>
        <p:spPr>
          <a:xfrm>
            <a:off x="142844" y="1857364"/>
            <a:ext cx="8643998" cy="4832092"/>
          </a:xfrm>
          <a:prstGeom prst="rect">
            <a:avLst/>
          </a:prstGeom>
        </p:spPr>
        <p:txBody>
          <a:bodyPr wrap="square">
            <a:spAutoFit/>
          </a:bodyPr>
          <a:lstStyle/>
          <a:p>
            <a:r>
              <a:rPr lang="ru-RU" sz="2800" b="1" i="1" u="sng" dirty="0" smtClean="0">
                <a:solidFill>
                  <a:srgbClr val="FF0000"/>
                </a:solidFill>
              </a:rPr>
              <a:t>Интегрированный урок </a:t>
            </a:r>
            <a:r>
              <a:rPr lang="ru-RU" sz="2800" dirty="0" smtClean="0">
                <a:solidFill>
                  <a:srgbClr val="FFFF00"/>
                </a:solidFill>
              </a:rPr>
              <a:t>-- </a:t>
            </a:r>
            <a:r>
              <a:rPr lang="ru-RU" sz="2800" b="1" i="1" dirty="0" smtClean="0">
                <a:solidFill>
                  <a:srgbClr val="FFFF00"/>
                </a:solidFill>
              </a:rPr>
              <a:t>это специально организованный урок, цель которого может быть достигнута лишь при объединении знаний из разных предметов, направленный на рассмотрение и решение какой-либо пограничной проблемы, позволяющий добиться целостного, синтезированного восприятия учащимися исследуемого вопроса, гармонично сочетающий в себе методы различных наук, имеющий практическую направленность.</a:t>
            </a:r>
            <a:endParaRPr lang="ru-RU" sz="28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5" name="Picture 7"/>
          <p:cNvPicPr>
            <a:picLocks noChangeAspect="1" noChangeArrowheads="1"/>
          </p:cNvPicPr>
          <p:nvPr/>
        </p:nvPicPr>
        <p:blipFill>
          <a:blip r:embed="rId2" cstate="print"/>
          <a:srcRect/>
          <a:stretch>
            <a:fillRect/>
          </a:stretch>
        </p:blipFill>
        <p:spPr bwMode="auto">
          <a:xfrm>
            <a:off x="4500563" y="1844675"/>
            <a:ext cx="3938587" cy="4608513"/>
          </a:xfrm>
          <a:prstGeom prst="rect">
            <a:avLst/>
          </a:prstGeom>
          <a:noFill/>
          <a:ln w="9525">
            <a:noFill/>
            <a:miter lim="800000"/>
            <a:headEnd/>
            <a:tailEnd/>
          </a:ln>
          <a:effectLst/>
        </p:spPr>
      </p:pic>
      <p:sp>
        <p:nvSpPr>
          <p:cNvPr id="32770" name="Rectangle 2"/>
          <p:cNvSpPr>
            <a:spLocks noGrp="1" noChangeArrowheads="1"/>
          </p:cNvSpPr>
          <p:nvPr>
            <p:ph type="title"/>
          </p:nvPr>
        </p:nvSpPr>
        <p:spPr/>
        <p:txBody>
          <a:bodyPr/>
          <a:lstStyle/>
          <a:p>
            <a:r>
              <a:rPr lang="ru-RU"/>
              <a:t>Созвездие « Кассиопеи»</a:t>
            </a:r>
          </a:p>
        </p:txBody>
      </p:sp>
      <p:sp>
        <p:nvSpPr>
          <p:cNvPr id="32771" name="Rectangle 3"/>
          <p:cNvSpPr>
            <a:spLocks noGrp="1" noChangeArrowheads="1"/>
          </p:cNvSpPr>
          <p:nvPr>
            <p:ph type="body" idx="1"/>
          </p:nvPr>
        </p:nvSpPr>
        <p:spPr>
          <a:xfrm>
            <a:off x="685800" y="1981200"/>
            <a:ext cx="2446338" cy="4114800"/>
          </a:xfrm>
        </p:spPr>
        <p:txBody>
          <a:bodyPr/>
          <a:lstStyle/>
          <a:p>
            <a:r>
              <a:rPr lang="ru-RU"/>
              <a:t>   (-5;0)</a:t>
            </a:r>
          </a:p>
          <a:p>
            <a:r>
              <a:rPr lang="ru-RU"/>
              <a:t>    (-3;2)</a:t>
            </a:r>
          </a:p>
          <a:p>
            <a:r>
              <a:rPr lang="ru-RU"/>
              <a:t>    (-1;0)</a:t>
            </a:r>
          </a:p>
          <a:p>
            <a:r>
              <a:rPr lang="ru-RU"/>
              <a:t>    (1;0)</a:t>
            </a:r>
          </a:p>
          <a:p>
            <a:r>
              <a:rPr lang="ru-RU"/>
              <a:t>    (3;-2)</a:t>
            </a:r>
          </a:p>
        </p:txBody>
      </p:sp>
      <p:pic>
        <p:nvPicPr>
          <p:cNvPr id="32773" name="Picture 5" descr="кассиопея"/>
          <p:cNvPicPr>
            <a:picLocks noChangeAspect="1" noChangeArrowheads="1"/>
          </p:cNvPicPr>
          <p:nvPr/>
        </p:nvPicPr>
        <p:blipFill>
          <a:blip r:embed="rId3" cstate="print"/>
          <a:srcRect/>
          <a:stretch>
            <a:fillRect/>
          </a:stretch>
        </p:blipFill>
        <p:spPr bwMode="auto">
          <a:xfrm>
            <a:off x="4716463" y="1989138"/>
            <a:ext cx="3810000" cy="3810000"/>
          </a:xfrm>
          <a:prstGeom prst="rect">
            <a:avLst/>
          </a:prstGeom>
          <a:noFill/>
        </p:spPr>
      </p:pic>
      <p:pic>
        <p:nvPicPr>
          <p:cNvPr id="32774" name="Picture 6" descr="Рисунок1р"/>
          <p:cNvPicPr>
            <a:picLocks noChangeAspect="1" noChangeArrowheads="1"/>
          </p:cNvPicPr>
          <p:nvPr/>
        </p:nvPicPr>
        <p:blipFill>
          <a:blip r:embed="rId4" cstate="print"/>
          <a:srcRect/>
          <a:stretch>
            <a:fillRect/>
          </a:stretch>
        </p:blipFill>
        <p:spPr bwMode="auto">
          <a:xfrm>
            <a:off x="4211638" y="1989138"/>
            <a:ext cx="4537075" cy="389413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0"/>
                                        </p:tgtEl>
                                        <p:attrNameLst>
                                          <p:attrName>ppt_y</p:attrName>
                                        </p:attrNameLst>
                                      </p:cBhvr>
                                      <p:tavLst>
                                        <p:tav tm="0">
                                          <p:val>
                                            <p:strVal val="#ppt_y"/>
                                          </p:val>
                                        </p:tav>
                                        <p:tav tm="100000">
                                          <p:val>
                                            <p:strVal val="#ppt_y"/>
                                          </p:val>
                                        </p:tav>
                                      </p:tavLst>
                                    </p:anim>
                                    <p:anim calcmode="lin" valueType="num">
                                      <p:cBhvr>
                                        <p:cTn id="9" dur="5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770"/>
                                        </p:tgtEl>
                                      </p:cBhvr>
                                    </p:animEffect>
                                  </p:childTnLst>
                                </p:cTn>
                              </p:par>
                            </p:childTnLst>
                          </p:cTn>
                        </p:par>
                        <p:par>
                          <p:cTn id="12" fill="hold">
                            <p:stCondLst>
                              <p:cond delay="145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32771">
                                            <p:txEl>
                                              <p:pRg st="0" end="0"/>
                                            </p:txEl>
                                          </p:spTgt>
                                        </p:tgtEl>
                                        <p:attrNameLst>
                                          <p:attrName>style.visibility</p:attrName>
                                        </p:attrNameLst>
                                      </p:cBhvr>
                                      <p:to>
                                        <p:strVal val="visible"/>
                                      </p:to>
                                    </p:set>
                                    <p:anim calcmode="discrete" valueType="clr">
                                      <p:cBhvr override="childStyle">
                                        <p:cTn id="15" dur="80"/>
                                        <p:tgtEl>
                                          <p:spTgt spid="3277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2771">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32771">
                                            <p:txEl>
                                              <p:pRg st="0" end="0"/>
                                            </p:txEl>
                                          </p:spTgt>
                                        </p:tgtEl>
                                        <p:attrNameLst>
                                          <p:attrName>fill.type</p:attrName>
                                        </p:attrNameLst>
                                      </p:cBhvr>
                                      <p:to>
                                        <p:strVal val="solid"/>
                                      </p:to>
                                    </p:set>
                                  </p:childTnLst>
                                </p:cTn>
                              </p:par>
                            </p:childTnLst>
                          </p:cTn>
                        </p:par>
                        <p:par>
                          <p:cTn id="18" fill="hold">
                            <p:stCondLst>
                              <p:cond delay="173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32771">
                                            <p:txEl>
                                              <p:pRg st="1" end="1"/>
                                            </p:txEl>
                                          </p:spTgt>
                                        </p:tgtEl>
                                        <p:attrNameLst>
                                          <p:attrName>style.visibility</p:attrName>
                                        </p:attrNameLst>
                                      </p:cBhvr>
                                      <p:to>
                                        <p:strVal val="visible"/>
                                      </p:to>
                                    </p:set>
                                    <p:anim calcmode="discrete" valueType="clr">
                                      <p:cBhvr override="childStyle">
                                        <p:cTn id="21" dur="80"/>
                                        <p:tgtEl>
                                          <p:spTgt spid="3277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2771">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2771">
                                            <p:txEl>
                                              <p:pRg st="1" end="1"/>
                                            </p:txEl>
                                          </p:spTgt>
                                        </p:tgtEl>
                                        <p:attrNameLst>
                                          <p:attrName>fill.type</p:attrName>
                                        </p:attrNameLst>
                                      </p:cBhvr>
                                      <p:to>
                                        <p:strVal val="solid"/>
                                      </p:to>
                                    </p:set>
                                  </p:childTnLst>
                                </p:cTn>
                              </p:par>
                            </p:childTnLst>
                          </p:cTn>
                        </p:par>
                        <p:par>
                          <p:cTn id="24" fill="hold">
                            <p:stCondLst>
                              <p:cond delay="201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32771">
                                            <p:txEl>
                                              <p:pRg st="2" end="2"/>
                                            </p:txEl>
                                          </p:spTgt>
                                        </p:tgtEl>
                                        <p:attrNameLst>
                                          <p:attrName>style.visibility</p:attrName>
                                        </p:attrNameLst>
                                      </p:cBhvr>
                                      <p:to>
                                        <p:strVal val="visible"/>
                                      </p:to>
                                    </p:set>
                                    <p:anim calcmode="discrete" valueType="clr">
                                      <p:cBhvr override="childStyle">
                                        <p:cTn id="27" dur="80"/>
                                        <p:tgtEl>
                                          <p:spTgt spid="3277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2771">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32771">
                                            <p:txEl>
                                              <p:pRg st="2" end="2"/>
                                            </p:txEl>
                                          </p:spTgt>
                                        </p:tgtEl>
                                        <p:attrNameLst>
                                          <p:attrName>fill.type</p:attrName>
                                        </p:attrNameLst>
                                      </p:cBhvr>
                                      <p:to>
                                        <p:strVal val="solid"/>
                                      </p:to>
                                    </p:set>
                                  </p:childTnLst>
                                </p:cTn>
                              </p:par>
                            </p:childTnLst>
                          </p:cTn>
                        </p:par>
                        <p:par>
                          <p:cTn id="30" fill="hold">
                            <p:stCondLst>
                              <p:cond delay="229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32771">
                                            <p:txEl>
                                              <p:pRg st="3" end="3"/>
                                            </p:txEl>
                                          </p:spTgt>
                                        </p:tgtEl>
                                        <p:attrNameLst>
                                          <p:attrName>style.visibility</p:attrName>
                                        </p:attrNameLst>
                                      </p:cBhvr>
                                      <p:to>
                                        <p:strVal val="visible"/>
                                      </p:to>
                                    </p:set>
                                    <p:anim calcmode="discrete" valueType="clr">
                                      <p:cBhvr override="childStyle">
                                        <p:cTn id="33" dur="80"/>
                                        <p:tgtEl>
                                          <p:spTgt spid="32771">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2771">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32771">
                                            <p:txEl>
                                              <p:pRg st="3" end="3"/>
                                            </p:txEl>
                                          </p:spTgt>
                                        </p:tgtEl>
                                        <p:attrNameLst>
                                          <p:attrName>fill.type</p:attrName>
                                        </p:attrNameLst>
                                      </p:cBhvr>
                                      <p:to>
                                        <p:strVal val="solid"/>
                                      </p:to>
                                    </p:set>
                                  </p:childTnLst>
                                </p:cTn>
                              </p:par>
                            </p:childTnLst>
                          </p:cTn>
                        </p:par>
                        <p:par>
                          <p:cTn id="36" fill="hold">
                            <p:stCondLst>
                              <p:cond delay="253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32771">
                                            <p:txEl>
                                              <p:pRg st="4" end="4"/>
                                            </p:txEl>
                                          </p:spTgt>
                                        </p:tgtEl>
                                        <p:attrNameLst>
                                          <p:attrName>style.visibility</p:attrName>
                                        </p:attrNameLst>
                                      </p:cBhvr>
                                      <p:to>
                                        <p:strVal val="visible"/>
                                      </p:to>
                                    </p:set>
                                    <p:anim calcmode="discrete" valueType="clr">
                                      <p:cBhvr override="childStyle">
                                        <p:cTn id="39" dur="80"/>
                                        <p:tgtEl>
                                          <p:spTgt spid="32771">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2771">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32771">
                                            <p:txEl>
                                              <p:pRg st="4" end="4"/>
                                            </p:txEl>
                                          </p:spTgt>
                                        </p:tgtEl>
                                        <p:attrNameLst>
                                          <p:attrName>fill.type</p:attrName>
                                        </p:attrNameLst>
                                      </p:cBhvr>
                                      <p:to>
                                        <p:strVal val="solid"/>
                                      </p:to>
                                    </p:set>
                                  </p:childTnLst>
                                </p:cTn>
                              </p:par>
                            </p:childTnLst>
                          </p:cTn>
                        </p:par>
                        <p:par>
                          <p:cTn id="42" fill="hold">
                            <p:stCondLst>
                              <p:cond delay="2810"/>
                            </p:stCondLst>
                            <p:childTnLst>
                              <p:par>
                                <p:cTn id="43" presetID="21" presetClass="entr" presetSubtype="8" fill="hold" nodeType="afterEffect">
                                  <p:stCondLst>
                                    <p:cond delay="0"/>
                                  </p:stCondLst>
                                  <p:childTnLst>
                                    <p:set>
                                      <p:cBhvr>
                                        <p:cTn id="44" dur="1" fill="hold">
                                          <p:stCondLst>
                                            <p:cond delay="0"/>
                                          </p:stCondLst>
                                        </p:cTn>
                                        <p:tgtEl>
                                          <p:spTgt spid="32774"/>
                                        </p:tgtEl>
                                        <p:attrNameLst>
                                          <p:attrName>style.visibility</p:attrName>
                                        </p:attrNameLst>
                                      </p:cBhvr>
                                      <p:to>
                                        <p:strVal val="visible"/>
                                      </p:to>
                                    </p:set>
                                    <p:animEffect transition="in" filter="wheel(8)">
                                      <p:cBhvr>
                                        <p:cTn id="45" dur="500"/>
                                        <p:tgtEl>
                                          <p:spTgt spid="32774"/>
                                        </p:tgtEl>
                                      </p:cBhvr>
                                    </p:animEffect>
                                  </p:childTnLst>
                                </p:cTn>
                              </p:par>
                            </p:childTnLst>
                          </p:cTn>
                        </p:par>
                        <p:par>
                          <p:cTn id="46" fill="hold">
                            <p:stCondLst>
                              <p:cond delay="3310"/>
                            </p:stCondLst>
                            <p:childTnLst>
                              <p:par>
                                <p:cTn id="47" presetID="21" presetClass="exit" presetSubtype="8" fill="hold" nodeType="afterEffect">
                                  <p:stCondLst>
                                    <p:cond delay="2000"/>
                                  </p:stCondLst>
                                  <p:childTnLst>
                                    <p:animEffect transition="out" filter="wheel(8)">
                                      <p:cBhvr>
                                        <p:cTn id="48" dur="500"/>
                                        <p:tgtEl>
                                          <p:spTgt spid="32774"/>
                                        </p:tgtEl>
                                      </p:cBhvr>
                                    </p:animEffect>
                                    <p:set>
                                      <p:cBhvr>
                                        <p:cTn id="49" dur="1" fill="hold">
                                          <p:stCondLst>
                                            <p:cond delay="499"/>
                                          </p:stCondLst>
                                        </p:cTn>
                                        <p:tgtEl>
                                          <p:spTgt spid="32774"/>
                                        </p:tgtEl>
                                        <p:attrNameLst>
                                          <p:attrName>style.visibility</p:attrName>
                                        </p:attrNameLst>
                                      </p:cBhvr>
                                      <p:to>
                                        <p:strVal val="hidden"/>
                                      </p:to>
                                    </p:set>
                                  </p:childTnLst>
                                </p:cTn>
                              </p:par>
                            </p:childTnLst>
                          </p:cTn>
                        </p:par>
                        <p:par>
                          <p:cTn id="50" fill="hold">
                            <p:stCondLst>
                              <p:cond delay="5810"/>
                            </p:stCondLst>
                            <p:childTnLst>
                              <p:par>
                                <p:cTn id="51" presetID="21" presetClass="entr" presetSubtype="8" fill="hold" nodeType="afterEffect">
                                  <p:stCondLst>
                                    <p:cond delay="0"/>
                                  </p:stCondLst>
                                  <p:childTnLst>
                                    <p:set>
                                      <p:cBhvr>
                                        <p:cTn id="52" dur="1" fill="hold">
                                          <p:stCondLst>
                                            <p:cond delay="0"/>
                                          </p:stCondLst>
                                        </p:cTn>
                                        <p:tgtEl>
                                          <p:spTgt spid="32773"/>
                                        </p:tgtEl>
                                        <p:attrNameLst>
                                          <p:attrName>style.visibility</p:attrName>
                                        </p:attrNameLst>
                                      </p:cBhvr>
                                      <p:to>
                                        <p:strVal val="visible"/>
                                      </p:to>
                                    </p:set>
                                    <p:animEffect transition="in" filter="wheel(8)">
                                      <p:cBhvr>
                                        <p:cTn id="53" dur="1000"/>
                                        <p:tgtEl>
                                          <p:spTgt spid="32773"/>
                                        </p:tgtEl>
                                      </p:cBhvr>
                                    </p:animEffect>
                                  </p:childTnLst>
                                </p:cTn>
                              </p:par>
                            </p:childTnLst>
                          </p:cTn>
                        </p:par>
                        <p:par>
                          <p:cTn id="54" fill="hold">
                            <p:stCondLst>
                              <p:cond delay="6810"/>
                            </p:stCondLst>
                            <p:childTnLst>
                              <p:par>
                                <p:cTn id="55" presetID="21" presetClass="exit" presetSubtype="8" fill="hold" nodeType="afterEffect">
                                  <p:stCondLst>
                                    <p:cond delay="2000"/>
                                  </p:stCondLst>
                                  <p:childTnLst>
                                    <p:animEffect transition="out" filter="wheel(8)">
                                      <p:cBhvr>
                                        <p:cTn id="56" dur="500"/>
                                        <p:tgtEl>
                                          <p:spTgt spid="32773"/>
                                        </p:tgtEl>
                                      </p:cBhvr>
                                    </p:animEffect>
                                    <p:set>
                                      <p:cBhvr>
                                        <p:cTn id="57" dur="1" fill="hold">
                                          <p:stCondLst>
                                            <p:cond delay="499"/>
                                          </p:stCondLst>
                                        </p:cTn>
                                        <p:tgtEl>
                                          <p:spTgt spid="32773"/>
                                        </p:tgtEl>
                                        <p:attrNameLst>
                                          <p:attrName>style.visibility</p:attrName>
                                        </p:attrNameLst>
                                      </p:cBhvr>
                                      <p:to>
                                        <p:strVal val="hidden"/>
                                      </p:to>
                                    </p:set>
                                  </p:childTnLst>
                                </p:cTn>
                              </p:par>
                            </p:childTnLst>
                          </p:cTn>
                        </p:par>
                        <p:par>
                          <p:cTn id="58" fill="hold">
                            <p:stCondLst>
                              <p:cond delay="9310"/>
                            </p:stCondLst>
                            <p:childTnLst>
                              <p:par>
                                <p:cTn id="59" presetID="21" presetClass="entr" presetSubtype="8" fill="hold" nodeType="afterEffect">
                                  <p:stCondLst>
                                    <p:cond delay="0"/>
                                  </p:stCondLst>
                                  <p:childTnLst>
                                    <p:set>
                                      <p:cBhvr>
                                        <p:cTn id="60" dur="1" fill="hold">
                                          <p:stCondLst>
                                            <p:cond delay="0"/>
                                          </p:stCondLst>
                                        </p:cTn>
                                        <p:tgtEl>
                                          <p:spTgt spid="32775"/>
                                        </p:tgtEl>
                                        <p:attrNameLst>
                                          <p:attrName>style.visibility</p:attrName>
                                        </p:attrNameLst>
                                      </p:cBhvr>
                                      <p:to>
                                        <p:strVal val="visible"/>
                                      </p:to>
                                    </p:set>
                                    <p:animEffect transition="in" filter="wheel(8)">
                                      <p:cBhvr>
                                        <p:cTn id="61" dur="500"/>
                                        <p:tgtEl>
                                          <p:spTgt spid="327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ru-RU"/>
              <a:t>Созвездие « Андромеды»</a:t>
            </a:r>
          </a:p>
        </p:txBody>
      </p:sp>
      <p:sp>
        <p:nvSpPr>
          <p:cNvPr id="33795" name="Rectangle 3"/>
          <p:cNvSpPr>
            <a:spLocks noGrp="1" noChangeArrowheads="1"/>
          </p:cNvSpPr>
          <p:nvPr>
            <p:ph type="body" idx="1"/>
          </p:nvPr>
        </p:nvSpPr>
        <p:spPr>
          <a:xfrm>
            <a:off x="684213" y="1989138"/>
            <a:ext cx="2373312" cy="4114800"/>
          </a:xfrm>
        </p:spPr>
        <p:txBody>
          <a:bodyPr/>
          <a:lstStyle/>
          <a:p>
            <a:r>
              <a:rPr lang="ru-RU"/>
              <a:t>    (-2;9)</a:t>
            </a:r>
          </a:p>
          <a:p>
            <a:r>
              <a:rPr lang="ru-RU"/>
              <a:t>    (0;7)</a:t>
            </a:r>
          </a:p>
          <a:p>
            <a:r>
              <a:rPr lang="ru-RU"/>
              <a:t>    (1;4)</a:t>
            </a:r>
          </a:p>
          <a:p>
            <a:r>
              <a:rPr lang="ru-RU"/>
              <a:t>    (2;-2)</a:t>
            </a:r>
          </a:p>
          <a:p>
            <a:r>
              <a:rPr lang="ru-RU"/>
              <a:t>    (-2;-1)</a:t>
            </a:r>
          </a:p>
          <a:p>
            <a:r>
              <a:rPr lang="ru-RU"/>
              <a:t>    (-2;5)</a:t>
            </a:r>
          </a:p>
          <a:p>
            <a:r>
              <a:rPr lang="ru-RU"/>
              <a:t>    (-4;4)</a:t>
            </a:r>
          </a:p>
        </p:txBody>
      </p:sp>
      <p:pic>
        <p:nvPicPr>
          <p:cNvPr id="33797" name="Picture 5"/>
          <p:cNvPicPr>
            <a:picLocks noChangeAspect="1" noChangeArrowheads="1"/>
          </p:cNvPicPr>
          <p:nvPr/>
        </p:nvPicPr>
        <p:blipFill>
          <a:blip r:embed="rId2" cstate="print"/>
          <a:srcRect/>
          <a:stretch>
            <a:fillRect/>
          </a:stretch>
        </p:blipFill>
        <p:spPr bwMode="auto">
          <a:xfrm>
            <a:off x="5076825" y="1989138"/>
            <a:ext cx="3084513" cy="4176712"/>
          </a:xfrm>
          <a:prstGeom prst="rect">
            <a:avLst/>
          </a:prstGeom>
          <a:noFill/>
          <a:ln w="9525">
            <a:noFill/>
            <a:miter lim="800000"/>
            <a:headEnd/>
            <a:tailEnd/>
          </a:ln>
          <a:effectLst/>
        </p:spPr>
      </p:pic>
      <p:pic>
        <p:nvPicPr>
          <p:cNvPr id="33798" name="Picture 6"/>
          <p:cNvPicPr>
            <a:picLocks noChangeAspect="1" noChangeArrowheads="1"/>
          </p:cNvPicPr>
          <p:nvPr/>
        </p:nvPicPr>
        <p:blipFill>
          <a:blip r:embed="rId3" cstate="print"/>
          <a:srcRect/>
          <a:stretch>
            <a:fillRect/>
          </a:stretch>
        </p:blipFill>
        <p:spPr bwMode="auto">
          <a:xfrm>
            <a:off x="5076825" y="1989138"/>
            <a:ext cx="3106738" cy="403225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p:stCondLst>
                              <p:cond delay="145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33795">
                                            <p:txEl>
                                              <p:pRg st="0" end="0"/>
                                            </p:txEl>
                                          </p:spTgt>
                                        </p:tgtEl>
                                        <p:attrNameLst>
                                          <p:attrName>style.visibility</p:attrName>
                                        </p:attrNameLst>
                                      </p:cBhvr>
                                      <p:to>
                                        <p:strVal val="visible"/>
                                      </p:to>
                                    </p:set>
                                    <p:anim calcmode="discrete" valueType="clr">
                                      <p:cBhvr override="childStyle">
                                        <p:cTn id="15" dur="80"/>
                                        <p:tgtEl>
                                          <p:spTgt spid="3379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3795">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33795">
                                            <p:txEl>
                                              <p:pRg st="0" end="0"/>
                                            </p:txEl>
                                          </p:spTgt>
                                        </p:tgtEl>
                                        <p:attrNameLst>
                                          <p:attrName>fill.type</p:attrName>
                                        </p:attrNameLst>
                                      </p:cBhvr>
                                      <p:to>
                                        <p:strVal val="solid"/>
                                      </p:to>
                                    </p:set>
                                  </p:childTnLst>
                                </p:cTn>
                              </p:par>
                            </p:childTnLst>
                          </p:cTn>
                        </p:par>
                        <p:par>
                          <p:cTn id="18" fill="hold">
                            <p:stCondLst>
                              <p:cond delay="173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33795">
                                            <p:txEl>
                                              <p:pRg st="1" end="1"/>
                                            </p:txEl>
                                          </p:spTgt>
                                        </p:tgtEl>
                                        <p:attrNameLst>
                                          <p:attrName>style.visibility</p:attrName>
                                        </p:attrNameLst>
                                      </p:cBhvr>
                                      <p:to>
                                        <p:strVal val="visible"/>
                                      </p:to>
                                    </p:set>
                                    <p:anim calcmode="discrete" valueType="clr">
                                      <p:cBhvr override="childStyle">
                                        <p:cTn id="21" dur="80"/>
                                        <p:tgtEl>
                                          <p:spTgt spid="3379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3795">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3795">
                                            <p:txEl>
                                              <p:pRg st="1" end="1"/>
                                            </p:txEl>
                                          </p:spTgt>
                                        </p:tgtEl>
                                        <p:attrNameLst>
                                          <p:attrName>fill.type</p:attrName>
                                        </p:attrNameLst>
                                      </p:cBhvr>
                                      <p:to>
                                        <p:strVal val="solid"/>
                                      </p:to>
                                    </p:set>
                                  </p:childTnLst>
                                </p:cTn>
                              </p:par>
                            </p:childTnLst>
                          </p:cTn>
                        </p:par>
                        <p:par>
                          <p:cTn id="24" fill="hold">
                            <p:stCondLst>
                              <p:cond delay="197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33795">
                                            <p:txEl>
                                              <p:pRg st="2" end="2"/>
                                            </p:txEl>
                                          </p:spTgt>
                                        </p:tgtEl>
                                        <p:attrNameLst>
                                          <p:attrName>style.visibility</p:attrName>
                                        </p:attrNameLst>
                                      </p:cBhvr>
                                      <p:to>
                                        <p:strVal val="visible"/>
                                      </p:to>
                                    </p:set>
                                    <p:anim calcmode="discrete" valueType="clr">
                                      <p:cBhvr override="childStyle">
                                        <p:cTn id="27" dur="80"/>
                                        <p:tgtEl>
                                          <p:spTgt spid="3379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3795">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33795">
                                            <p:txEl>
                                              <p:pRg st="2" end="2"/>
                                            </p:txEl>
                                          </p:spTgt>
                                        </p:tgtEl>
                                        <p:attrNameLst>
                                          <p:attrName>fill.type</p:attrName>
                                        </p:attrNameLst>
                                      </p:cBhvr>
                                      <p:to>
                                        <p:strVal val="solid"/>
                                      </p:to>
                                    </p:set>
                                  </p:childTnLst>
                                </p:cTn>
                              </p:par>
                            </p:childTnLst>
                          </p:cTn>
                        </p:par>
                        <p:par>
                          <p:cTn id="30" fill="hold">
                            <p:stCondLst>
                              <p:cond delay="221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33795">
                                            <p:txEl>
                                              <p:pRg st="3" end="3"/>
                                            </p:txEl>
                                          </p:spTgt>
                                        </p:tgtEl>
                                        <p:attrNameLst>
                                          <p:attrName>style.visibility</p:attrName>
                                        </p:attrNameLst>
                                      </p:cBhvr>
                                      <p:to>
                                        <p:strVal val="visible"/>
                                      </p:to>
                                    </p:set>
                                    <p:anim calcmode="discrete" valueType="clr">
                                      <p:cBhvr override="childStyle">
                                        <p:cTn id="33" dur="80"/>
                                        <p:tgtEl>
                                          <p:spTgt spid="3379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3795">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33795">
                                            <p:txEl>
                                              <p:pRg st="3" end="3"/>
                                            </p:txEl>
                                          </p:spTgt>
                                        </p:tgtEl>
                                        <p:attrNameLst>
                                          <p:attrName>fill.type</p:attrName>
                                        </p:attrNameLst>
                                      </p:cBhvr>
                                      <p:to>
                                        <p:strVal val="solid"/>
                                      </p:to>
                                    </p:set>
                                  </p:childTnLst>
                                </p:cTn>
                              </p:par>
                            </p:childTnLst>
                          </p:cTn>
                        </p:par>
                        <p:par>
                          <p:cTn id="36" fill="hold">
                            <p:stCondLst>
                              <p:cond delay="249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33795">
                                            <p:txEl>
                                              <p:pRg st="4" end="4"/>
                                            </p:txEl>
                                          </p:spTgt>
                                        </p:tgtEl>
                                        <p:attrNameLst>
                                          <p:attrName>style.visibility</p:attrName>
                                        </p:attrNameLst>
                                      </p:cBhvr>
                                      <p:to>
                                        <p:strVal val="visible"/>
                                      </p:to>
                                    </p:set>
                                    <p:anim calcmode="discrete" valueType="clr">
                                      <p:cBhvr override="childStyle">
                                        <p:cTn id="39" dur="80"/>
                                        <p:tgtEl>
                                          <p:spTgt spid="3379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3795">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33795">
                                            <p:txEl>
                                              <p:pRg st="4" end="4"/>
                                            </p:txEl>
                                          </p:spTgt>
                                        </p:tgtEl>
                                        <p:attrNameLst>
                                          <p:attrName>fill.type</p:attrName>
                                        </p:attrNameLst>
                                      </p:cBhvr>
                                      <p:to>
                                        <p:strVal val="solid"/>
                                      </p:to>
                                    </p:set>
                                  </p:childTnLst>
                                </p:cTn>
                              </p:par>
                            </p:childTnLst>
                          </p:cTn>
                        </p:par>
                        <p:par>
                          <p:cTn id="42" fill="hold">
                            <p:stCondLst>
                              <p:cond delay="2810"/>
                            </p:stCondLst>
                            <p:childTnLst>
                              <p:par>
                                <p:cTn id="43" presetID="27" presetClass="entr" presetSubtype="0" fill="hold" grpId="0" nodeType="afterEffect">
                                  <p:stCondLst>
                                    <p:cond delay="0"/>
                                  </p:stCondLst>
                                  <p:iterate type="lt">
                                    <p:tmPct val="50000"/>
                                  </p:iterate>
                                  <p:childTnLst>
                                    <p:set>
                                      <p:cBhvr>
                                        <p:cTn id="44" dur="1" fill="hold">
                                          <p:stCondLst>
                                            <p:cond delay="0"/>
                                          </p:stCondLst>
                                        </p:cTn>
                                        <p:tgtEl>
                                          <p:spTgt spid="33795">
                                            <p:txEl>
                                              <p:pRg st="5" end="5"/>
                                            </p:txEl>
                                          </p:spTgt>
                                        </p:tgtEl>
                                        <p:attrNameLst>
                                          <p:attrName>style.visibility</p:attrName>
                                        </p:attrNameLst>
                                      </p:cBhvr>
                                      <p:to>
                                        <p:strVal val="visible"/>
                                      </p:to>
                                    </p:set>
                                    <p:anim calcmode="discrete" valueType="clr">
                                      <p:cBhvr override="childStyle">
                                        <p:cTn id="45" dur="80"/>
                                        <p:tgtEl>
                                          <p:spTgt spid="33795">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3795">
                                            <p:txEl>
                                              <p:pRg st="5" end="5"/>
                                            </p:txEl>
                                          </p:spTgt>
                                        </p:tgtEl>
                                        <p:attrNameLst>
                                          <p:attrName>fillcolor</p:attrName>
                                        </p:attrNameLst>
                                      </p:cBhvr>
                                      <p:tavLst>
                                        <p:tav tm="0">
                                          <p:val>
                                            <p:clrVal>
                                              <a:schemeClr val="accent2"/>
                                            </p:clrVal>
                                          </p:val>
                                        </p:tav>
                                        <p:tav tm="50000">
                                          <p:val>
                                            <p:clrVal>
                                              <a:schemeClr val="hlink"/>
                                            </p:clrVal>
                                          </p:val>
                                        </p:tav>
                                      </p:tavLst>
                                    </p:anim>
                                    <p:set>
                                      <p:cBhvr>
                                        <p:cTn id="47" dur="80"/>
                                        <p:tgtEl>
                                          <p:spTgt spid="33795">
                                            <p:txEl>
                                              <p:pRg st="5" end="5"/>
                                            </p:txEl>
                                          </p:spTgt>
                                        </p:tgtEl>
                                        <p:attrNameLst>
                                          <p:attrName>fill.type</p:attrName>
                                        </p:attrNameLst>
                                      </p:cBhvr>
                                      <p:to>
                                        <p:strVal val="solid"/>
                                      </p:to>
                                    </p:set>
                                  </p:childTnLst>
                                </p:cTn>
                              </p:par>
                            </p:childTnLst>
                          </p:cTn>
                        </p:par>
                        <p:par>
                          <p:cTn id="48" fill="hold">
                            <p:stCondLst>
                              <p:cond delay="3090"/>
                            </p:stCondLst>
                            <p:childTnLst>
                              <p:par>
                                <p:cTn id="49" presetID="27" presetClass="entr" presetSubtype="0" fill="hold" grpId="0" nodeType="afterEffect">
                                  <p:stCondLst>
                                    <p:cond delay="0"/>
                                  </p:stCondLst>
                                  <p:iterate type="lt">
                                    <p:tmPct val="50000"/>
                                  </p:iterate>
                                  <p:childTnLst>
                                    <p:set>
                                      <p:cBhvr>
                                        <p:cTn id="50" dur="1" fill="hold">
                                          <p:stCondLst>
                                            <p:cond delay="0"/>
                                          </p:stCondLst>
                                        </p:cTn>
                                        <p:tgtEl>
                                          <p:spTgt spid="33795">
                                            <p:txEl>
                                              <p:pRg st="6" end="6"/>
                                            </p:txEl>
                                          </p:spTgt>
                                        </p:tgtEl>
                                        <p:attrNameLst>
                                          <p:attrName>style.visibility</p:attrName>
                                        </p:attrNameLst>
                                      </p:cBhvr>
                                      <p:to>
                                        <p:strVal val="visible"/>
                                      </p:to>
                                    </p:set>
                                    <p:anim calcmode="discrete" valueType="clr">
                                      <p:cBhvr override="childStyle">
                                        <p:cTn id="51" dur="80"/>
                                        <p:tgtEl>
                                          <p:spTgt spid="33795">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33795">
                                            <p:txEl>
                                              <p:pRg st="6" end="6"/>
                                            </p:txEl>
                                          </p:spTgt>
                                        </p:tgtEl>
                                        <p:attrNameLst>
                                          <p:attrName>fillcolor</p:attrName>
                                        </p:attrNameLst>
                                      </p:cBhvr>
                                      <p:tavLst>
                                        <p:tav tm="0">
                                          <p:val>
                                            <p:clrVal>
                                              <a:schemeClr val="accent2"/>
                                            </p:clrVal>
                                          </p:val>
                                        </p:tav>
                                        <p:tav tm="50000">
                                          <p:val>
                                            <p:clrVal>
                                              <a:schemeClr val="hlink"/>
                                            </p:clrVal>
                                          </p:val>
                                        </p:tav>
                                      </p:tavLst>
                                    </p:anim>
                                    <p:set>
                                      <p:cBhvr>
                                        <p:cTn id="53" dur="80"/>
                                        <p:tgtEl>
                                          <p:spTgt spid="33795">
                                            <p:txEl>
                                              <p:pRg st="6" end="6"/>
                                            </p:txEl>
                                          </p:spTgt>
                                        </p:tgtEl>
                                        <p:attrNameLst>
                                          <p:attrName>fill.type</p:attrName>
                                        </p:attrNameLst>
                                      </p:cBhvr>
                                      <p:to>
                                        <p:strVal val="solid"/>
                                      </p:to>
                                    </p:set>
                                  </p:childTnLst>
                                </p:cTn>
                              </p:par>
                            </p:childTnLst>
                          </p:cTn>
                        </p:par>
                        <p:par>
                          <p:cTn id="54" fill="hold">
                            <p:stCondLst>
                              <p:cond delay="3370"/>
                            </p:stCondLst>
                            <p:childTnLst>
                              <p:par>
                                <p:cTn id="55" presetID="21" presetClass="entr" presetSubtype="8" fill="hold" nodeType="afterEffect">
                                  <p:stCondLst>
                                    <p:cond delay="0"/>
                                  </p:stCondLst>
                                  <p:childTnLst>
                                    <p:set>
                                      <p:cBhvr>
                                        <p:cTn id="56" dur="1" fill="hold">
                                          <p:stCondLst>
                                            <p:cond delay="0"/>
                                          </p:stCondLst>
                                        </p:cTn>
                                        <p:tgtEl>
                                          <p:spTgt spid="33798"/>
                                        </p:tgtEl>
                                        <p:attrNameLst>
                                          <p:attrName>style.visibility</p:attrName>
                                        </p:attrNameLst>
                                      </p:cBhvr>
                                      <p:to>
                                        <p:strVal val="visible"/>
                                      </p:to>
                                    </p:set>
                                    <p:animEffect transition="in" filter="wheel(8)">
                                      <p:cBhvr>
                                        <p:cTn id="57" dur="500"/>
                                        <p:tgtEl>
                                          <p:spTgt spid="33798"/>
                                        </p:tgtEl>
                                      </p:cBhvr>
                                    </p:animEffect>
                                  </p:childTnLst>
                                </p:cTn>
                              </p:par>
                            </p:childTnLst>
                          </p:cTn>
                        </p:par>
                        <p:par>
                          <p:cTn id="58" fill="hold">
                            <p:stCondLst>
                              <p:cond delay="3870"/>
                            </p:stCondLst>
                            <p:childTnLst>
                              <p:par>
                                <p:cTn id="59" presetID="21" presetClass="exit" presetSubtype="8" fill="hold" nodeType="afterEffect">
                                  <p:stCondLst>
                                    <p:cond delay="2000"/>
                                  </p:stCondLst>
                                  <p:childTnLst>
                                    <p:animEffect transition="out" filter="wheel(8)">
                                      <p:cBhvr>
                                        <p:cTn id="60" dur="500"/>
                                        <p:tgtEl>
                                          <p:spTgt spid="33798"/>
                                        </p:tgtEl>
                                      </p:cBhvr>
                                    </p:animEffect>
                                    <p:set>
                                      <p:cBhvr>
                                        <p:cTn id="61" dur="1" fill="hold">
                                          <p:stCondLst>
                                            <p:cond delay="499"/>
                                          </p:stCondLst>
                                        </p:cTn>
                                        <p:tgtEl>
                                          <p:spTgt spid="33798"/>
                                        </p:tgtEl>
                                        <p:attrNameLst>
                                          <p:attrName>style.visibility</p:attrName>
                                        </p:attrNameLst>
                                      </p:cBhvr>
                                      <p:to>
                                        <p:strVal val="hidden"/>
                                      </p:to>
                                    </p:set>
                                  </p:childTnLst>
                                </p:cTn>
                              </p:par>
                            </p:childTnLst>
                          </p:cTn>
                        </p:par>
                        <p:par>
                          <p:cTn id="62" fill="hold">
                            <p:stCondLst>
                              <p:cond delay="6370"/>
                            </p:stCondLst>
                            <p:childTnLst>
                              <p:par>
                                <p:cTn id="63" presetID="21" presetClass="entr" presetSubtype="8" fill="hold" nodeType="afterEffect">
                                  <p:stCondLst>
                                    <p:cond delay="0"/>
                                  </p:stCondLst>
                                  <p:childTnLst>
                                    <p:set>
                                      <p:cBhvr>
                                        <p:cTn id="64" dur="1" fill="hold">
                                          <p:stCondLst>
                                            <p:cond delay="0"/>
                                          </p:stCondLst>
                                        </p:cTn>
                                        <p:tgtEl>
                                          <p:spTgt spid="33797"/>
                                        </p:tgtEl>
                                        <p:attrNameLst>
                                          <p:attrName>style.visibility</p:attrName>
                                        </p:attrNameLst>
                                      </p:cBhvr>
                                      <p:to>
                                        <p:strVal val="visible"/>
                                      </p:to>
                                    </p:set>
                                    <p:animEffect transition="in" filter="wheel(8)">
                                      <p:cBhvr>
                                        <p:cTn id="65" dur="500"/>
                                        <p:tgtEl>
                                          <p:spTgt spid="33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ru-RU"/>
              <a:t>Созвездие « Персея»</a:t>
            </a:r>
          </a:p>
        </p:txBody>
      </p:sp>
      <p:sp>
        <p:nvSpPr>
          <p:cNvPr id="34819" name="Rectangle 3"/>
          <p:cNvSpPr>
            <a:spLocks noGrp="1" noChangeArrowheads="1"/>
          </p:cNvSpPr>
          <p:nvPr>
            <p:ph type="body" idx="1"/>
          </p:nvPr>
        </p:nvSpPr>
        <p:spPr>
          <a:xfrm>
            <a:off x="685800" y="1981200"/>
            <a:ext cx="2230438" cy="4114800"/>
          </a:xfrm>
        </p:spPr>
        <p:txBody>
          <a:bodyPr/>
          <a:lstStyle/>
          <a:p>
            <a:pPr>
              <a:lnSpc>
                <a:spcPct val="80000"/>
              </a:lnSpc>
            </a:pPr>
            <a:r>
              <a:rPr lang="ru-RU" sz="2800"/>
              <a:t>    (-5;-3)</a:t>
            </a:r>
          </a:p>
          <a:p>
            <a:pPr>
              <a:lnSpc>
                <a:spcPct val="80000"/>
              </a:lnSpc>
            </a:pPr>
            <a:r>
              <a:rPr lang="ru-RU" sz="2800"/>
              <a:t>    (-2;-2)</a:t>
            </a:r>
          </a:p>
          <a:p>
            <a:pPr>
              <a:lnSpc>
                <a:spcPct val="80000"/>
              </a:lnSpc>
            </a:pPr>
            <a:r>
              <a:rPr lang="ru-RU" sz="2800"/>
              <a:t>    (0;-1)</a:t>
            </a:r>
          </a:p>
          <a:p>
            <a:pPr>
              <a:lnSpc>
                <a:spcPct val="80000"/>
              </a:lnSpc>
            </a:pPr>
            <a:r>
              <a:rPr lang="ru-RU" sz="2800"/>
              <a:t>    (2;-2)</a:t>
            </a:r>
          </a:p>
          <a:p>
            <a:pPr>
              <a:lnSpc>
                <a:spcPct val="80000"/>
              </a:lnSpc>
            </a:pPr>
            <a:r>
              <a:rPr lang="ru-RU" sz="2800"/>
              <a:t>    (4;-1)</a:t>
            </a:r>
          </a:p>
          <a:p>
            <a:pPr>
              <a:lnSpc>
                <a:spcPct val="80000"/>
              </a:lnSpc>
            </a:pPr>
            <a:r>
              <a:rPr lang="ru-RU" sz="2800"/>
              <a:t>    (5;0)</a:t>
            </a:r>
          </a:p>
          <a:p>
            <a:pPr>
              <a:lnSpc>
                <a:spcPct val="80000"/>
              </a:lnSpc>
            </a:pPr>
            <a:r>
              <a:rPr lang="ru-RU" sz="2800"/>
              <a:t>    (6;2)</a:t>
            </a:r>
          </a:p>
          <a:p>
            <a:pPr>
              <a:lnSpc>
                <a:spcPct val="80000"/>
              </a:lnSpc>
            </a:pPr>
            <a:r>
              <a:rPr lang="ru-RU" sz="2800"/>
              <a:t>    (0,5;1)</a:t>
            </a:r>
          </a:p>
          <a:p>
            <a:pPr>
              <a:lnSpc>
                <a:spcPct val="80000"/>
              </a:lnSpc>
            </a:pPr>
            <a:r>
              <a:rPr lang="ru-RU" sz="2800"/>
              <a:t>    (1;3)</a:t>
            </a:r>
          </a:p>
        </p:txBody>
      </p:sp>
      <p:pic>
        <p:nvPicPr>
          <p:cNvPr id="34821" name="Picture 5"/>
          <p:cNvPicPr>
            <a:picLocks noChangeAspect="1" noChangeArrowheads="1"/>
          </p:cNvPicPr>
          <p:nvPr/>
        </p:nvPicPr>
        <p:blipFill>
          <a:blip r:embed="rId2" cstate="print"/>
          <a:srcRect/>
          <a:stretch>
            <a:fillRect/>
          </a:stretch>
        </p:blipFill>
        <p:spPr bwMode="auto">
          <a:xfrm>
            <a:off x="4572000" y="1989138"/>
            <a:ext cx="3608388" cy="4405312"/>
          </a:xfrm>
          <a:prstGeom prst="rect">
            <a:avLst/>
          </a:prstGeom>
          <a:noFill/>
          <a:ln w="9525">
            <a:noFill/>
            <a:miter lim="800000"/>
            <a:headEnd/>
            <a:tailEnd/>
          </a:ln>
          <a:effectLst/>
        </p:spPr>
      </p:pic>
      <p:pic>
        <p:nvPicPr>
          <p:cNvPr id="34822" name="Picture 6"/>
          <p:cNvPicPr>
            <a:picLocks noChangeAspect="1" noChangeArrowheads="1"/>
          </p:cNvPicPr>
          <p:nvPr/>
        </p:nvPicPr>
        <p:blipFill>
          <a:blip r:embed="rId3" cstate="print"/>
          <a:srcRect/>
          <a:stretch>
            <a:fillRect/>
          </a:stretch>
        </p:blipFill>
        <p:spPr bwMode="auto">
          <a:xfrm>
            <a:off x="4211638" y="2636838"/>
            <a:ext cx="4392612" cy="324167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818"/>
                                        </p:tgtEl>
                                        <p:attrNameLst>
                                          <p:attrName>ppt_y</p:attrName>
                                        </p:attrNameLst>
                                      </p:cBhvr>
                                      <p:tavLst>
                                        <p:tav tm="0">
                                          <p:val>
                                            <p:strVal val="#ppt_y"/>
                                          </p:val>
                                        </p:tav>
                                        <p:tav tm="100000">
                                          <p:val>
                                            <p:strVal val="#ppt_y"/>
                                          </p:val>
                                        </p:tav>
                                      </p:tavLst>
                                    </p:anim>
                                    <p:anim calcmode="lin" valueType="num">
                                      <p:cBhvr>
                                        <p:cTn id="9"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818"/>
                                        </p:tgtEl>
                                      </p:cBhvr>
                                    </p:animEffect>
                                  </p:childTnLst>
                                </p:cTn>
                              </p:par>
                            </p:childTnLst>
                          </p:cTn>
                        </p:par>
                        <p:par>
                          <p:cTn id="12" fill="hold">
                            <p:stCondLst>
                              <p:cond delay="130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34819">
                                            <p:txEl>
                                              <p:pRg st="0" end="0"/>
                                            </p:txEl>
                                          </p:spTgt>
                                        </p:tgtEl>
                                        <p:attrNameLst>
                                          <p:attrName>style.visibility</p:attrName>
                                        </p:attrNameLst>
                                      </p:cBhvr>
                                      <p:to>
                                        <p:strVal val="visible"/>
                                      </p:to>
                                    </p:set>
                                    <p:anim calcmode="discrete" valueType="clr">
                                      <p:cBhvr override="childStyle">
                                        <p:cTn id="15" dur="80"/>
                                        <p:tgtEl>
                                          <p:spTgt spid="3481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4819">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34819">
                                            <p:txEl>
                                              <p:pRg st="0" end="0"/>
                                            </p:txEl>
                                          </p:spTgt>
                                        </p:tgtEl>
                                        <p:attrNameLst>
                                          <p:attrName>fill.type</p:attrName>
                                        </p:attrNameLst>
                                      </p:cBhvr>
                                      <p:to>
                                        <p:strVal val="solid"/>
                                      </p:to>
                                    </p:set>
                                  </p:childTnLst>
                                </p:cTn>
                              </p:par>
                            </p:childTnLst>
                          </p:cTn>
                        </p:par>
                        <p:par>
                          <p:cTn id="18" fill="hold">
                            <p:stCondLst>
                              <p:cond delay="162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34819">
                                            <p:txEl>
                                              <p:pRg st="1" end="1"/>
                                            </p:txEl>
                                          </p:spTgt>
                                        </p:tgtEl>
                                        <p:attrNameLst>
                                          <p:attrName>style.visibility</p:attrName>
                                        </p:attrNameLst>
                                      </p:cBhvr>
                                      <p:to>
                                        <p:strVal val="visible"/>
                                      </p:to>
                                    </p:set>
                                    <p:anim calcmode="discrete" valueType="clr">
                                      <p:cBhvr override="childStyle">
                                        <p:cTn id="21" dur="80"/>
                                        <p:tgtEl>
                                          <p:spTgt spid="3481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4819">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4819">
                                            <p:txEl>
                                              <p:pRg st="1" end="1"/>
                                            </p:txEl>
                                          </p:spTgt>
                                        </p:tgtEl>
                                        <p:attrNameLst>
                                          <p:attrName>fill.type</p:attrName>
                                        </p:attrNameLst>
                                      </p:cBhvr>
                                      <p:to>
                                        <p:strVal val="solid"/>
                                      </p:to>
                                    </p:set>
                                  </p:childTnLst>
                                </p:cTn>
                              </p:par>
                            </p:childTnLst>
                          </p:cTn>
                        </p:par>
                        <p:par>
                          <p:cTn id="24" fill="hold">
                            <p:stCondLst>
                              <p:cond delay="194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34819">
                                            <p:txEl>
                                              <p:pRg st="2" end="2"/>
                                            </p:txEl>
                                          </p:spTgt>
                                        </p:tgtEl>
                                        <p:attrNameLst>
                                          <p:attrName>style.visibility</p:attrName>
                                        </p:attrNameLst>
                                      </p:cBhvr>
                                      <p:to>
                                        <p:strVal val="visible"/>
                                      </p:to>
                                    </p:set>
                                    <p:anim calcmode="discrete" valueType="clr">
                                      <p:cBhvr override="childStyle">
                                        <p:cTn id="27" dur="80"/>
                                        <p:tgtEl>
                                          <p:spTgt spid="3481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34819">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34819">
                                            <p:txEl>
                                              <p:pRg st="2" end="2"/>
                                            </p:txEl>
                                          </p:spTgt>
                                        </p:tgtEl>
                                        <p:attrNameLst>
                                          <p:attrName>fill.type</p:attrName>
                                        </p:attrNameLst>
                                      </p:cBhvr>
                                      <p:to>
                                        <p:strVal val="solid"/>
                                      </p:to>
                                    </p:set>
                                  </p:childTnLst>
                                </p:cTn>
                              </p:par>
                            </p:childTnLst>
                          </p:cTn>
                        </p:par>
                        <p:par>
                          <p:cTn id="30" fill="hold">
                            <p:stCondLst>
                              <p:cond delay="222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34819">
                                            <p:txEl>
                                              <p:pRg st="3" end="3"/>
                                            </p:txEl>
                                          </p:spTgt>
                                        </p:tgtEl>
                                        <p:attrNameLst>
                                          <p:attrName>style.visibility</p:attrName>
                                        </p:attrNameLst>
                                      </p:cBhvr>
                                      <p:to>
                                        <p:strVal val="visible"/>
                                      </p:to>
                                    </p:set>
                                    <p:anim calcmode="discrete" valueType="clr">
                                      <p:cBhvr override="childStyle">
                                        <p:cTn id="33" dur="80"/>
                                        <p:tgtEl>
                                          <p:spTgt spid="3481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4819">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34819">
                                            <p:txEl>
                                              <p:pRg st="3" end="3"/>
                                            </p:txEl>
                                          </p:spTgt>
                                        </p:tgtEl>
                                        <p:attrNameLst>
                                          <p:attrName>fill.type</p:attrName>
                                        </p:attrNameLst>
                                      </p:cBhvr>
                                      <p:to>
                                        <p:strVal val="solid"/>
                                      </p:to>
                                    </p:set>
                                  </p:childTnLst>
                                </p:cTn>
                              </p:par>
                            </p:childTnLst>
                          </p:cTn>
                        </p:par>
                        <p:par>
                          <p:cTn id="36" fill="hold">
                            <p:stCondLst>
                              <p:cond delay="250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34819">
                                            <p:txEl>
                                              <p:pRg st="4" end="4"/>
                                            </p:txEl>
                                          </p:spTgt>
                                        </p:tgtEl>
                                        <p:attrNameLst>
                                          <p:attrName>style.visibility</p:attrName>
                                        </p:attrNameLst>
                                      </p:cBhvr>
                                      <p:to>
                                        <p:strVal val="visible"/>
                                      </p:to>
                                    </p:set>
                                    <p:anim calcmode="discrete" valueType="clr">
                                      <p:cBhvr override="childStyle">
                                        <p:cTn id="39" dur="80"/>
                                        <p:tgtEl>
                                          <p:spTgt spid="34819">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34819">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34819">
                                            <p:txEl>
                                              <p:pRg st="4" end="4"/>
                                            </p:txEl>
                                          </p:spTgt>
                                        </p:tgtEl>
                                        <p:attrNameLst>
                                          <p:attrName>fill.type</p:attrName>
                                        </p:attrNameLst>
                                      </p:cBhvr>
                                      <p:to>
                                        <p:strVal val="solid"/>
                                      </p:to>
                                    </p:set>
                                  </p:childTnLst>
                                </p:cTn>
                              </p:par>
                            </p:childTnLst>
                          </p:cTn>
                        </p:par>
                        <p:par>
                          <p:cTn id="42" fill="hold">
                            <p:stCondLst>
                              <p:cond delay="2780"/>
                            </p:stCondLst>
                            <p:childTnLst>
                              <p:par>
                                <p:cTn id="43" presetID="27" presetClass="entr" presetSubtype="0" fill="hold" grpId="0" nodeType="afterEffect">
                                  <p:stCondLst>
                                    <p:cond delay="0"/>
                                  </p:stCondLst>
                                  <p:iterate type="lt">
                                    <p:tmPct val="50000"/>
                                  </p:iterate>
                                  <p:childTnLst>
                                    <p:set>
                                      <p:cBhvr>
                                        <p:cTn id="44" dur="1" fill="hold">
                                          <p:stCondLst>
                                            <p:cond delay="0"/>
                                          </p:stCondLst>
                                        </p:cTn>
                                        <p:tgtEl>
                                          <p:spTgt spid="34819">
                                            <p:txEl>
                                              <p:pRg st="5" end="5"/>
                                            </p:txEl>
                                          </p:spTgt>
                                        </p:tgtEl>
                                        <p:attrNameLst>
                                          <p:attrName>style.visibility</p:attrName>
                                        </p:attrNameLst>
                                      </p:cBhvr>
                                      <p:to>
                                        <p:strVal val="visible"/>
                                      </p:to>
                                    </p:set>
                                    <p:anim calcmode="discrete" valueType="clr">
                                      <p:cBhvr override="childStyle">
                                        <p:cTn id="45" dur="80"/>
                                        <p:tgtEl>
                                          <p:spTgt spid="34819">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4819">
                                            <p:txEl>
                                              <p:pRg st="5" end="5"/>
                                            </p:txEl>
                                          </p:spTgt>
                                        </p:tgtEl>
                                        <p:attrNameLst>
                                          <p:attrName>fillcolor</p:attrName>
                                        </p:attrNameLst>
                                      </p:cBhvr>
                                      <p:tavLst>
                                        <p:tav tm="0">
                                          <p:val>
                                            <p:clrVal>
                                              <a:schemeClr val="accent2"/>
                                            </p:clrVal>
                                          </p:val>
                                        </p:tav>
                                        <p:tav tm="50000">
                                          <p:val>
                                            <p:clrVal>
                                              <a:schemeClr val="hlink"/>
                                            </p:clrVal>
                                          </p:val>
                                        </p:tav>
                                      </p:tavLst>
                                    </p:anim>
                                    <p:set>
                                      <p:cBhvr>
                                        <p:cTn id="47" dur="80"/>
                                        <p:tgtEl>
                                          <p:spTgt spid="34819">
                                            <p:txEl>
                                              <p:pRg st="5" end="5"/>
                                            </p:txEl>
                                          </p:spTgt>
                                        </p:tgtEl>
                                        <p:attrNameLst>
                                          <p:attrName>fill.type</p:attrName>
                                        </p:attrNameLst>
                                      </p:cBhvr>
                                      <p:to>
                                        <p:strVal val="solid"/>
                                      </p:to>
                                    </p:set>
                                  </p:childTnLst>
                                </p:cTn>
                              </p:par>
                            </p:childTnLst>
                          </p:cTn>
                        </p:par>
                        <p:par>
                          <p:cTn id="48" fill="hold">
                            <p:stCondLst>
                              <p:cond delay="3020"/>
                            </p:stCondLst>
                            <p:childTnLst>
                              <p:par>
                                <p:cTn id="49" presetID="27" presetClass="entr" presetSubtype="0" fill="hold" grpId="0" nodeType="afterEffect">
                                  <p:stCondLst>
                                    <p:cond delay="0"/>
                                  </p:stCondLst>
                                  <p:iterate type="lt">
                                    <p:tmPct val="50000"/>
                                  </p:iterate>
                                  <p:childTnLst>
                                    <p:set>
                                      <p:cBhvr>
                                        <p:cTn id="50" dur="1" fill="hold">
                                          <p:stCondLst>
                                            <p:cond delay="0"/>
                                          </p:stCondLst>
                                        </p:cTn>
                                        <p:tgtEl>
                                          <p:spTgt spid="34819">
                                            <p:txEl>
                                              <p:pRg st="6" end="6"/>
                                            </p:txEl>
                                          </p:spTgt>
                                        </p:tgtEl>
                                        <p:attrNameLst>
                                          <p:attrName>style.visibility</p:attrName>
                                        </p:attrNameLst>
                                      </p:cBhvr>
                                      <p:to>
                                        <p:strVal val="visible"/>
                                      </p:to>
                                    </p:set>
                                    <p:anim calcmode="discrete" valueType="clr">
                                      <p:cBhvr override="childStyle">
                                        <p:cTn id="51" dur="80"/>
                                        <p:tgtEl>
                                          <p:spTgt spid="34819">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34819">
                                            <p:txEl>
                                              <p:pRg st="6" end="6"/>
                                            </p:txEl>
                                          </p:spTgt>
                                        </p:tgtEl>
                                        <p:attrNameLst>
                                          <p:attrName>fillcolor</p:attrName>
                                        </p:attrNameLst>
                                      </p:cBhvr>
                                      <p:tavLst>
                                        <p:tav tm="0">
                                          <p:val>
                                            <p:clrVal>
                                              <a:schemeClr val="accent2"/>
                                            </p:clrVal>
                                          </p:val>
                                        </p:tav>
                                        <p:tav tm="50000">
                                          <p:val>
                                            <p:clrVal>
                                              <a:schemeClr val="hlink"/>
                                            </p:clrVal>
                                          </p:val>
                                        </p:tav>
                                      </p:tavLst>
                                    </p:anim>
                                    <p:set>
                                      <p:cBhvr>
                                        <p:cTn id="53" dur="80"/>
                                        <p:tgtEl>
                                          <p:spTgt spid="34819">
                                            <p:txEl>
                                              <p:pRg st="6" end="6"/>
                                            </p:txEl>
                                          </p:spTgt>
                                        </p:tgtEl>
                                        <p:attrNameLst>
                                          <p:attrName>fill.type</p:attrName>
                                        </p:attrNameLst>
                                      </p:cBhvr>
                                      <p:to>
                                        <p:strVal val="solid"/>
                                      </p:to>
                                    </p:set>
                                  </p:childTnLst>
                                </p:cTn>
                              </p:par>
                            </p:childTnLst>
                          </p:cTn>
                        </p:par>
                        <p:par>
                          <p:cTn id="54" fill="hold">
                            <p:stCondLst>
                              <p:cond delay="3260"/>
                            </p:stCondLst>
                            <p:childTnLst>
                              <p:par>
                                <p:cTn id="55" presetID="27" presetClass="entr" presetSubtype="0" fill="hold" grpId="0" nodeType="afterEffect">
                                  <p:stCondLst>
                                    <p:cond delay="0"/>
                                  </p:stCondLst>
                                  <p:iterate type="lt">
                                    <p:tmPct val="50000"/>
                                  </p:iterate>
                                  <p:childTnLst>
                                    <p:set>
                                      <p:cBhvr>
                                        <p:cTn id="56" dur="1" fill="hold">
                                          <p:stCondLst>
                                            <p:cond delay="0"/>
                                          </p:stCondLst>
                                        </p:cTn>
                                        <p:tgtEl>
                                          <p:spTgt spid="34819">
                                            <p:txEl>
                                              <p:pRg st="7" end="7"/>
                                            </p:txEl>
                                          </p:spTgt>
                                        </p:tgtEl>
                                        <p:attrNameLst>
                                          <p:attrName>style.visibility</p:attrName>
                                        </p:attrNameLst>
                                      </p:cBhvr>
                                      <p:to>
                                        <p:strVal val="visible"/>
                                      </p:to>
                                    </p:set>
                                    <p:anim calcmode="discrete" valueType="clr">
                                      <p:cBhvr override="childStyle">
                                        <p:cTn id="57" dur="80"/>
                                        <p:tgtEl>
                                          <p:spTgt spid="34819">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8" dur="80"/>
                                        <p:tgtEl>
                                          <p:spTgt spid="34819">
                                            <p:txEl>
                                              <p:pRg st="7" end="7"/>
                                            </p:txEl>
                                          </p:spTgt>
                                        </p:tgtEl>
                                        <p:attrNameLst>
                                          <p:attrName>fillcolor</p:attrName>
                                        </p:attrNameLst>
                                      </p:cBhvr>
                                      <p:tavLst>
                                        <p:tav tm="0">
                                          <p:val>
                                            <p:clrVal>
                                              <a:schemeClr val="accent2"/>
                                            </p:clrVal>
                                          </p:val>
                                        </p:tav>
                                        <p:tav tm="50000">
                                          <p:val>
                                            <p:clrVal>
                                              <a:schemeClr val="hlink"/>
                                            </p:clrVal>
                                          </p:val>
                                        </p:tav>
                                      </p:tavLst>
                                    </p:anim>
                                    <p:set>
                                      <p:cBhvr>
                                        <p:cTn id="59" dur="80"/>
                                        <p:tgtEl>
                                          <p:spTgt spid="34819">
                                            <p:txEl>
                                              <p:pRg st="7" end="7"/>
                                            </p:txEl>
                                          </p:spTgt>
                                        </p:tgtEl>
                                        <p:attrNameLst>
                                          <p:attrName>fill.type</p:attrName>
                                        </p:attrNameLst>
                                      </p:cBhvr>
                                      <p:to>
                                        <p:strVal val="solid"/>
                                      </p:to>
                                    </p:set>
                                  </p:childTnLst>
                                </p:cTn>
                              </p:par>
                            </p:childTnLst>
                          </p:cTn>
                        </p:par>
                        <p:par>
                          <p:cTn id="60" fill="hold">
                            <p:stCondLst>
                              <p:cond delay="3580"/>
                            </p:stCondLst>
                            <p:childTnLst>
                              <p:par>
                                <p:cTn id="61" presetID="27" presetClass="entr" presetSubtype="0" fill="hold" grpId="0" nodeType="afterEffect">
                                  <p:stCondLst>
                                    <p:cond delay="0"/>
                                  </p:stCondLst>
                                  <p:iterate type="lt">
                                    <p:tmPct val="50000"/>
                                  </p:iterate>
                                  <p:childTnLst>
                                    <p:set>
                                      <p:cBhvr>
                                        <p:cTn id="62" dur="1" fill="hold">
                                          <p:stCondLst>
                                            <p:cond delay="0"/>
                                          </p:stCondLst>
                                        </p:cTn>
                                        <p:tgtEl>
                                          <p:spTgt spid="34819">
                                            <p:txEl>
                                              <p:pRg st="8" end="8"/>
                                            </p:txEl>
                                          </p:spTgt>
                                        </p:tgtEl>
                                        <p:attrNameLst>
                                          <p:attrName>style.visibility</p:attrName>
                                        </p:attrNameLst>
                                      </p:cBhvr>
                                      <p:to>
                                        <p:strVal val="visible"/>
                                      </p:to>
                                    </p:set>
                                    <p:anim calcmode="discrete" valueType="clr">
                                      <p:cBhvr override="childStyle">
                                        <p:cTn id="63" dur="80"/>
                                        <p:tgtEl>
                                          <p:spTgt spid="34819">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34819">
                                            <p:txEl>
                                              <p:pRg st="8" end="8"/>
                                            </p:txEl>
                                          </p:spTgt>
                                        </p:tgtEl>
                                        <p:attrNameLst>
                                          <p:attrName>fillcolor</p:attrName>
                                        </p:attrNameLst>
                                      </p:cBhvr>
                                      <p:tavLst>
                                        <p:tav tm="0">
                                          <p:val>
                                            <p:clrVal>
                                              <a:schemeClr val="accent2"/>
                                            </p:clrVal>
                                          </p:val>
                                        </p:tav>
                                        <p:tav tm="50000">
                                          <p:val>
                                            <p:clrVal>
                                              <a:schemeClr val="hlink"/>
                                            </p:clrVal>
                                          </p:val>
                                        </p:tav>
                                      </p:tavLst>
                                    </p:anim>
                                    <p:set>
                                      <p:cBhvr>
                                        <p:cTn id="65" dur="80"/>
                                        <p:tgtEl>
                                          <p:spTgt spid="34819">
                                            <p:txEl>
                                              <p:pRg st="8" end="8"/>
                                            </p:txEl>
                                          </p:spTgt>
                                        </p:tgtEl>
                                        <p:attrNameLst>
                                          <p:attrName>fill.type</p:attrName>
                                        </p:attrNameLst>
                                      </p:cBhvr>
                                      <p:to>
                                        <p:strVal val="solid"/>
                                      </p:to>
                                    </p:set>
                                  </p:childTnLst>
                                </p:cTn>
                              </p:par>
                            </p:childTnLst>
                          </p:cTn>
                        </p:par>
                        <p:par>
                          <p:cTn id="66" fill="hold">
                            <p:stCondLst>
                              <p:cond delay="3820"/>
                            </p:stCondLst>
                            <p:childTnLst>
                              <p:par>
                                <p:cTn id="67" presetID="21" presetClass="entr" presetSubtype="8" fill="hold" nodeType="afterEffect">
                                  <p:stCondLst>
                                    <p:cond delay="0"/>
                                  </p:stCondLst>
                                  <p:childTnLst>
                                    <p:set>
                                      <p:cBhvr>
                                        <p:cTn id="68" dur="1" fill="hold">
                                          <p:stCondLst>
                                            <p:cond delay="0"/>
                                          </p:stCondLst>
                                        </p:cTn>
                                        <p:tgtEl>
                                          <p:spTgt spid="34822"/>
                                        </p:tgtEl>
                                        <p:attrNameLst>
                                          <p:attrName>style.visibility</p:attrName>
                                        </p:attrNameLst>
                                      </p:cBhvr>
                                      <p:to>
                                        <p:strVal val="visible"/>
                                      </p:to>
                                    </p:set>
                                    <p:animEffect transition="in" filter="wheel(8)">
                                      <p:cBhvr>
                                        <p:cTn id="69" dur="500"/>
                                        <p:tgtEl>
                                          <p:spTgt spid="34822"/>
                                        </p:tgtEl>
                                      </p:cBhvr>
                                    </p:animEffect>
                                  </p:childTnLst>
                                </p:cTn>
                              </p:par>
                            </p:childTnLst>
                          </p:cTn>
                        </p:par>
                        <p:par>
                          <p:cTn id="70" fill="hold">
                            <p:stCondLst>
                              <p:cond delay="4320"/>
                            </p:stCondLst>
                            <p:childTnLst>
                              <p:par>
                                <p:cTn id="71" presetID="21" presetClass="exit" presetSubtype="8" fill="hold" nodeType="afterEffect">
                                  <p:stCondLst>
                                    <p:cond delay="2000"/>
                                  </p:stCondLst>
                                  <p:childTnLst>
                                    <p:animEffect transition="out" filter="wheel(8)">
                                      <p:cBhvr>
                                        <p:cTn id="72" dur="500"/>
                                        <p:tgtEl>
                                          <p:spTgt spid="34822"/>
                                        </p:tgtEl>
                                      </p:cBhvr>
                                    </p:animEffect>
                                    <p:set>
                                      <p:cBhvr>
                                        <p:cTn id="73" dur="1" fill="hold">
                                          <p:stCondLst>
                                            <p:cond delay="499"/>
                                          </p:stCondLst>
                                        </p:cTn>
                                        <p:tgtEl>
                                          <p:spTgt spid="34822"/>
                                        </p:tgtEl>
                                        <p:attrNameLst>
                                          <p:attrName>style.visibility</p:attrName>
                                        </p:attrNameLst>
                                      </p:cBhvr>
                                      <p:to>
                                        <p:strVal val="hidden"/>
                                      </p:to>
                                    </p:set>
                                  </p:childTnLst>
                                </p:cTn>
                              </p:par>
                            </p:childTnLst>
                          </p:cTn>
                        </p:par>
                        <p:par>
                          <p:cTn id="74" fill="hold">
                            <p:stCondLst>
                              <p:cond delay="6820"/>
                            </p:stCondLst>
                            <p:childTnLst>
                              <p:par>
                                <p:cTn id="75" presetID="21" presetClass="entr" presetSubtype="8" fill="hold" nodeType="afterEffect">
                                  <p:stCondLst>
                                    <p:cond delay="0"/>
                                  </p:stCondLst>
                                  <p:childTnLst>
                                    <p:set>
                                      <p:cBhvr>
                                        <p:cTn id="76" dur="1" fill="hold">
                                          <p:stCondLst>
                                            <p:cond delay="0"/>
                                          </p:stCondLst>
                                        </p:cTn>
                                        <p:tgtEl>
                                          <p:spTgt spid="34821"/>
                                        </p:tgtEl>
                                        <p:attrNameLst>
                                          <p:attrName>style.visibility</p:attrName>
                                        </p:attrNameLst>
                                      </p:cBhvr>
                                      <p:to>
                                        <p:strVal val="visible"/>
                                      </p:to>
                                    </p:set>
                                    <p:animEffect transition="in" filter="wheel(8)">
                                      <p:cBhvr>
                                        <p:cTn id="77" dur="5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6" name="Picture 16" descr="3"/>
          <p:cNvPicPr>
            <a:picLocks noChangeAspect="1" noChangeArrowheads="1"/>
          </p:cNvPicPr>
          <p:nvPr/>
        </p:nvPicPr>
        <p:blipFill>
          <a:blip r:embed="rId2" cstate="print"/>
          <a:srcRect/>
          <a:stretch>
            <a:fillRect/>
          </a:stretch>
        </p:blipFill>
        <p:spPr bwMode="auto">
          <a:xfrm>
            <a:off x="3924300" y="1989138"/>
            <a:ext cx="5014913" cy="4103687"/>
          </a:xfrm>
          <a:prstGeom prst="rect">
            <a:avLst/>
          </a:prstGeom>
          <a:noFill/>
        </p:spPr>
      </p:pic>
      <p:sp>
        <p:nvSpPr>
          <p:cNvPr id="40962" name="Rectangle 2"/>
          <p:cNvSpPr>
            <a:spLocks noGrp="1" noChangeArrowheads="1"/>
          </p:cNvSpPr>
          <p:nvPr>
            <p:ph type="title"/>
          </p:nvPr>
        </p:nvSpPr>
        <p:spPr/>
        <p:txBody>
          <a:bodyPr/>
          <a:lstStyle/>
          <a:p>
            <a:r>
              <a:rPr lang="ru-RU"/>
              <a:t>Созвездие « Весы»</a:t>
            </a:r>
          </a:p>
        </p:txBody>
      </p:sp>
      <p:sp>
        <p:nvSpPr>
          <p:cNvPr id="40963" name="Rectangle 3"/>
          <p:cNvSpPr>
            <a:spLocks noGrp="1" noChangeArrowheads="1"/>
          </p:cNvSpPr>
          <p:nvPr>
            <p:ph type="body" idx="1"/>
          </p:nvPr>
        </p:nvSpPr>
        <p:spPr>
          <a:xfrm>
            <a:off x="685800" y="1981200"/>
            <a:ext cx="2590800" cy="4114800"/>
          </a:xfrm>
        </p:spPr>
        <p:txBody>
          <a:bodyPr/>
          <a:lstStyle/>
          <a:p>
            <a:r>
              <a:rPr lang="ru-RU"/>
              <a:t>    (1; 5)</a:t>
            </a:r>
          </a:p>
          <a:p>
            <a:r>
              <a:rPr lang="ru-RU"/>
              <a:t>    (-2;4)</a:t>
            </a:r>
          </a:p>
          <a:p>
            <a:r>
              <a:rPr lang="ru-RU"/>
              <a:t>    (-5;5)</a:t>
            </a:r>
          </a:p>
          <a:p>
            <a:r>
              <a:rPr lang="ru-RU"/>
              <a:t>    (-5;-1)</a:t>
            </a:r>
          </a:p>
          <a:p>
            <a:r>
              <a:rPr lang="ru-RU"/>
              <a:t>    (-1;-2)</a:t>
            </a:r>
          </a:p>
          <a:p>
            <a:r>
              <a:rPr lang="ru-RU"/>
              <a:t>    (3; 1)</a:t>
            </a:r>
          </a:p>
        </p:txBody>
      </p:sp>
      <p:grpSp>
        <p:nvGrpSpPr>
          <p:cNvPr id="2" name="Group 15"/>
          <p:cNvGrpSpPr>
            <a:grpSpLocks/>
          </p:cNvGrpSpPr>
          <p:nvPr/>
        </p:nvGrpSpPr>
        <p:grpSpPr bwMode="auto">
          <a:xfrm>
            <a:off x="3924300" y="1989138"/>
            <a:ext cx="4995863" cy="4103687"/>
            <a:chOff x="2517" y="1253"/>
            <a:chExt cx="3102" cy="2540"/>
          </a:xfrm>
        </p:grpSpPr>
        <p:pic>
          <p:nvPicPr>
            <p:cNvPr id="40966" name="Picture 6" descr="Рисунок1чб"/>
            <p:cNvPicPr>
              <a:picLocks noChangeAspect="1" noChangeArrowheads="1"/>
            </p:cNvPicPr>
            <p:nvPr/>
          </p:nvPicPr>
          <p:blipFill>
            <a:blip r:embed="rId3" cstate="print"/>
            <a:srcRect/>
            <a:stretch>
              <a:fillRect/>
            </a:stretch>
          </p:blipFill>
          <p:spPr bwMode="auto">
            <a:xfrm>
              <a:off x="2517" y="1253"/>
              <a:ext cx="3102" cy="2533"/>
            </a:xfrm>
            <a:prstGeom prst="rect">
              <a:avLst/>
            </a:prstGeom>
            <a:noFill/>
          </p:spPr>
        </p:pic>
        <p:sp>
          <p:nvSpPr>
            <p:cNvPr id="40967" name="Line 7"/>
            <p:cNvSpPr>
              <a:spLocks noChangeShapeType="1"/>
            </p:cNvSpPr>
            <p:nvPr/>
          </p:nvSpPr>
          <p:spPr bwMode="auto">
            <a:xfrm>
              <a:off x="3334" y="1298"/>
              <a:ext cx="0" cy="2495"/>
            </a:xfrm>
            <a:prstGeom prst="line">
              <a:avLst/>
            </a:prstGeom>
            <a:noFill/>
            <a:ln w="9525">
              <a:solidFill>
                <a:srgbClr val="000000"/>
              </a:solidFill>
              <a:prstDash val="dash"/>
              <a:round/>
              <a:headEnd/>
              <a:tailEnd/>
            </a:ln>
            <a:effectLst/>
          </p:spPr>
          <p:txBody>
            <a:bodyPr/>
            <a:lstStyle/>
            <a:p>
              <a:endParaRPr lang="ru-RU"/>
            </a:p>
          </p:txBody>
        </p:sp>
        <p:sp>
          <p:nvSpPr>
            <p:cNvPr id="40968" name="Line 8"/>
            <p:cNvSpPr>
              <a:spLocks noChangeShapeType="1"/>
            </p:cNvSpPr>
            <p:nvPr/>
          </p:nvSpPr>
          <p:spPr bwMode="auto">
            <a:xfrm>
              <a:off x="2880" y="1298"/>
              <a:ext cx="0" cy="2450"/>
            </a:xfrm>
            <a:prstGeom prst="line">
              <a:avLst/>
            </a:prstGeom>
            <a:noFill/>
            <a:ln w="9525">
              <a:solidFill>
                <a:srgbClr val="000000"/>
              </a:solidFill>
              <a:prstDash val="dash"/>
              <a:round/>
              <a:headEnd/>
              <a:tailEnd/>
            </a:ln>
            <a:effectLst/>
          </p:spPr>
          <p:txBody>
            <a:bodyPr/>
            <a:lstStyle/>
            <a:p>
              <a:endParaRPr lang="ru-RU"/>
            </a:p>
          </p:txBody>
        </p:sp>
        <p:sp>
          <p:nvSpPr>
            <p:cNvPr id="40969" name="Line 9"/>
            <p:cNvSpPr>
              <a:spLocks noChangeShapeType="1"/>
            </p:cNvSpPr>
            <p:nvPr/>
          </p:nvSpPr>
          <p:spPr bwMode="auto">
            <a:xfrm>
              <a:off x="3787" y="1298"/>
              <a:ext cx="0" cy="2450"/>
            </a:xfrm>
            <a:prstGeom prst="line">
              <a:avLst/>
            </a:prstGeom>
            <a:noFill/>
            <a:ln w="9525">
              <a:solidFill>
                <a:srgbClr val="000000"/>
              </a:solidFill>
              <a:prstDash val="dash"/>
              <a:round/>
              <a:headEnd/>
              <a:tailEnd/>
            </a:ln>
            <a:effectLst/>
          </p:spPr>
          <p:txBody>
            <a:bodyPr/>
            <a:lstStyle/>
            <a:p>
              <a:endParaRPr lang="ru-RU"/>
            </a:p>
          </p:txBody>
        </p:sp>
        <p:sp>
          <p:nvSpPr>
            <p:cNvPr id="40970" name="Line 10"/>
            <p:cNvSpPr>
              <a:spLocks noChangeShapeType="1"/>
            </p:cNvSpPr>
            <p:nvPr/>
          </p:nvSpPr>
          <p:spPr bwMode="auto">
            <a:xfrm>
              <a:off x="2517" y="1661"/>
              <a:ext cx="3039" cy="0"/>
            </a:xfrm>
            <a:prstGeom prst="line">
              <a:avLst/>
            </a:prstGeom>
            <a:noFill/>
            <a:ln w="9525">
              <a:solidFill>
                <a:srgbClr val="000000"/>
              </a:solidFill>
              <a:prstDash val="dash"/>
              <a:round/>
              <a:headEnd/>
              <a:tailEnd/>
            </a:ln>
            <a:effectLst/>
          </p:spPr>
          <p:txBody>
            <a:bodyPr/>
            <a:lstStyle/>
            <a:p>
              <a:endParaRPr lang="ru-RU"/>
            </a:p>
          </p:txBody>
        </p:sp>
        <p:sp>
          <p:nvSpPr>
            <p:cNvPr id="40971" name="Line 11"/>
            <p:cNvSpPr>
              <a:spLocks noChangeShapeType="1"/>
            </p:cNvSpPr>
            <p:nvPr/>
          </p:nvSpPr>
          <p:spPr bwMode="auto">
            <a:xfrm>
              <a:off x="2517" y="2160"/>
              <a:ext cx="3039" cy="0"/>
            </a:xfrm>
            <a:prstGeom prst="line">
              <a:avLst/>
            </a:prstGeom>
            <a:noFill/>
            <a:ln w="9525">
              <a:solidFill>
                <a:srgbClr val="000000"/>
              </a:solidFill>
              <a:prstDash val="dash"/>
              <a:round/>
              <a:headEnd/>
              <a:tailEnd/>
            </a:ln>
            <a:effectLst/>
          </p:spPr>
          <p:txBody>
            <a:bodyPr/>
            <a:lstStyle/>
            <a:p>
              <a:endParaRPr lang="ru-RU"/>
            </a:p>
          </p:txBody>
        </p:sp>
        <p:sp>
          <p:nvSpPr>
            <p:cNvPr id="40972" name="Line 12"/>
            <p:cNvSpPr>
              <a:spLocks noChangeShapeType="1"/>
            </p:cNvSpPr>
            <p:nvPr/>
          </p:nvSpPr>
          <p:spPr bwMode="auto">
            <a:xfrm>
              <a:off x="2517" y="2614"/>
              <a:ext cx="2994" cy="0"/>
            </a:xfrm>
            <a:prstGeom prst="line">
              <a:avLst/>
            </a:prstGeom>
            <a:noFill/>
            <a:ln w="9525">
              <a:solidFill>
                <a:srgbClr val="000000"/>
              </a:solidFill>
              <a:prstDash val="dash"/>
              <a:round/>
              <a:headEnd/>
              <a:tailEnd/>
            </a:ln>
            <a:effectLst/>
          </p:spPr>
          <p:txBody>
            <a:bodyPr/>
            <a:lstStyle/>
            <a:p>
              <a:endParaRPr lang="ru-RU"/>
            </a:p>
          </p:txBody>
        </p:sp>
        <p:sp>
          <p:nvSpPr>
            <p:cNvPr id="40973" name="Line 13"/>
            <p:cNvSpPr>
              <a:spLocks noChangeShapeType="1"/>
            </p:cNvSpPr>
            <p:nvPr/>
          </p:nvSpPr>
          <p:spPr bwMode="auto">
            <a:xfrm>
              <a:off x="2517" y="3385"/>
              <a:ext cx="3039" cy="0"/>
            </a:xfrm>
            <a:prstGeom prst="line">
              <a:avLst/>
            </a:prstGeom>
            <a:noFill/>
            <a:ln w="9525">
              <a:solidFill>
                <a:srgbClr val="000000"/>
              </a:solidFill>
              <a:prstDash val="dash"/>
              <a:round/>
              <a:headEnd/>
              <a:tailEnd/>
            </a:ln>
            <a:effectLst/>
          </p:spPr>
          <p:txBody>
            <a:bodyPr/>
            <a:lstStyle/>
            <a:p>
              <a:endParaRPr lang="ru-RU"/>
            </a:p>
          </p:txBody>
        </p:sp>
        <p:sp>
          <p:nvSpPr>
            <p:cNvPr id="40974" name="Line 14"/>
            <p:cNvSpPr>
              <a:spLocks noChangeShapeType="1"/>
            </p:cNvSpPr>
            <p:nvPr/>
          </p:nvSpPr>
          <p:spPr bwMode="auto">
            <a:xfrm>
              <a:off x="4649" y="1298"/>
              <a:ext cx="0" cy="2450"/>
            </a:xfrm>
            <a:prstGeom prst="line">
              <a:avLst/>
            </a:prstGeom>
            <a:noFill/>
            <a:ln w="9525">
              <a:solidFill>
                <a:srgbClr val="000000"/>
              </a:solidFill>
              <a:prstDash val="dash"/>
              <a:round/>
              <a:headEnd/>
              <a:tailEnd/>
            </a:ln>
            <a:effectLst/>
          </p:spPr>
          <p:txBody>
            <a:bodyPr/>
            <a:lstStyle/>
            <a:p>
              <a:endParaRPr lang="ru-RU"/>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0962"/>
                                        </p:tgtEl>
                                        <p:attrNameLst>
                                          <p:attrName>style.visibility</p:attrName>
                                        </p:attrNameLst>
                                      </p:cBhvr>
                                      <p:to>
                                        <p:strVal val="visible"/>
                                      </p:to>
                                    </p:set>
                                    <p:anim calcmode="lin" valueType="num">
                                      <p:cBhvr>
                                        <p:cTn id="7" dur="5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62"/>
                                        </p:tgtEl>
                                        <p:attrNameLst>
                                          <p:attrName>ppt_y</p:attrName>
                                        </p:attrNameLst>
                                      </p:cBhvr>
                                      <p:tavLst>
                                        <p:tav tm="0">
                                          <p:val>
                                            <p:strVal val="#ppt_y"/>
                                          </p:val>
                                        </p:tav>
                                        <p:tav tm="100000">
                                          <p:val>
                                            <p:strVal val="#ppt_y"/>
                                          </p:val>
                                        </p:tav>
                                      </p:tavLst>
                                    </p:anim>
                                    <p:anim calcmode="lin" valueType="num">
                                      <p:cBhvr>
                                        <p:cTn id="9" dur="5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962"/>
                                        </p:tgtEl>
                                      </p:cBhvr>
                                    </p:animEffect>
                                  </p:childTnLst>
                                </p:cTn>
                              </p:par>
                            </p:childTnLst>
                          </p:cTn>
                        </p:par>
                        <p:par>
                          <p:cTn id="12" fill="hold">
                            <p:stCondLst>
                              <p:cond delay="1200"/>
                            </p:stCondLst>
                            <p:childTnLst>
                              <p:par>
                                <p:cTn id="13" presetID="27" presetClass="entr" presetSubtype="0" fill="hold" grpId="0" nodeType="afterEffect">
                                  <p:stCondLst>
                                    <p:cond delay="0"/>
                                  </p:stCondLst>
                                  <p:iterate type="lt">
                                    <p:tmPct val="50000"/>
                                  </p:iterate>
                                  <p:childTnLst>
                                    <p:set>
                                      <p:cBhvr>
                                        <p:cTn id="14" dur="1" fill="hold">
                                          <p:stCondLst>
                                            <p:cond delay="0"/>
                                          </p:stCondLst>
                                        </p:cTn>
                                        <p:tgtEl>
                                          <p:spTgt spid="40963">
                                            <p:txEl>
                                              <p:pRg st="0" end="0"/>
                                            </p:txEl>
                                          </p:spTgt>
                                        </p:tgtEl>
                                        <p:attrNameLst>
                                          <p:attrName>style.visibility</p:attrName>
                                        </p:attrNameLst>
                                      </p:cBhvr>
                                      <p:to>
                                        <p:strVal val="visible"/>
                                      </p:to>
                                    </p:set>
                                    <p:anim calcmode="discrete" valueType="clr">
                                      <p:cBhvr override="childStyle">
                                        <p:cTn id="15" dur="80"/>
                                        <p:tgtEl>
                                          <p:spTgt spid="4096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40963">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40963">
                                            <p:txEl>
                                              <p:pRg st="0" end="0"/>
                                            </p:txEl>
                                          </p:spTgt>
                                        </p:tgtEl>
                                        <p:attrNameLst>
                                          <p:attrName>fill.type</p:attrName>
                                        </p:attrNameLst>
                                      </p:cBhvr>
                                      <p:to>
                                        <p:strVal val="solid"/>
                                      </p:to>
                                    </p:set>
                                  </p:childTnLst>
                                </p:cTn>
                              </p:par>
                            </p:childTnLst>
                          </p:cTn>
                        </p:par>
                        <p:par>
                          <p:cTn id="18" fill="hold">
                            <p:stCondLst>
                              <p:cond delay="144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40963">
                                            <p:txEl>
                                              <p:pRg st="1" end="1"/>
                                            </p:txEl>
                                          </p:spTgt>
                                        </p:tgtEl>
                                        <p:attrNameLst>
                                          <p:attrName>style.visibility</p:attrName>
                                        </p:attrNameLst>
                                      </p:cBhvr>
                                      <p:to>
                                        <p:strVal val="visible"/>
                                      </p:to>
                                    </p:set>
                                    <p:anim calcmode="discrete" valueType="clr">
                                      <p:cBhvr override="childStyle">
                                        <p:cTn id="21" dur="80"/>
                                        <p:tgtEl>
                                          <p:spTgt spid="4096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0963">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40963">
                                            <p:txEl>
                                              <p:pRg st="1" end="1"/>
                                            </p:txEl>
                                          </p:spTgt>
                                        </p:tgtEl>
                                        <p:attrNameLst>
                                          <p:attrName>fill.type</p:attrName>
                                        </p:attrNameLst>
                                      </p:cBhvr>
                                      <p:to>
                                        <p:strVal val="solid"/>
                                      </p:to>
                                    </p:set>
                                  </p:childTnLst>
                                </p:cTn>
                              </p:par>
                            </p:childTnLst>
                          </p:cTn>
                        </p:par>
                        <p:par>
                          <p:cTn id="24" fill="hold">
                            <p:stCondLst>
                              <p:cond delay="1720"/>
                            </p:stCondLst>
                            <p:childTnLst>
                              <p:par>
                                <p:cTn id="25" presetID="27" presetClass="entr" presetSubtype="0" fill="hold" grpId="0" nodeType="afterEffect">
                                  <p:stCondLst>
                                    <p:cond delay="0"/>
                                  </p:stCondLst>
                                  <p:iterate type="lt">
                                    <p:tmPct val="50000"/>
                                  </p:iterate>
                                  <p:childTnLst>
                                    <p:set>
                                      <p:cBhvr>
                                        <p:cTn id="26" dur="1" fill="hold">
                                          <p:stCondLst>
                                            <p:cond delay="0"/>
                                          </p:stCondLst>
                                        </p:cTn>
                                        <p:tgtEl>
                                          <p:spTgt spid="40963">
                                            <p:txEl>
                                              <p:pRg st="2" end="2"/>
                                            </p:txEl>
                                          </p:spTgt>
                                        </p:tgtEl>
                                        <p:attrNameLst>
                                          <p:attrName>style.visibility</p:attrName>
                                        </p:attrNameLst>
                                      </p:cBhvr>
                                      <p:to>
                                        <p:strVal val="visible"/>
                                      </p:to>
                                    </p:set>
                                    <p:anim calcmode="discrete" valueType="clr">
                                      <p:cBhvr override="childStyle">
                                        <p:cTn id="27" dur="80"/>
                                        <p:tgtEl>
                                          <p:spTgt spid="4096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40963">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40963">
                                            <p:txEl>
                                              <p:pRg st="2" end="2"/>
                                            </p:txEl>
                                          </p:spTgt>
                                        </p:tgtEl>
                                        <p:attrNameLst>
                                          <p:attrName>fill.type</p:attrName>
                                        </p:attrNameLst>
                                      </p:cBhvr>
                                      <p:to>
                                        <p:strVal val="solid"/>
                                      </p:to>
                                    </p:set>
                                  </p:childTnLst>
                                </p:cTn>
                              </p:par>
                            </p:childTnLst>
                          </p:cTn>
                        </p:par>
                        <p:par>
                          <p:cTn id="30" fill="hold">
                            <p:stCondLst>
                              <p:cond delay="200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40963">
                                            <p:txEl>
                                              <p:pRg st="3" end="3"/>
                                            </p:txEl>
                                          </p:spTgt>
                                        </p:tgtEl>
                                        <p:attrNameLst>
                                          <p:attrName>style.visibility</p:attrName>
                                        </p:attrNameLst>
                                      </p:cBhvr>
                                      <p:to>
                                        <p:strVal val="visible"/>
                                      </p:to>
                                    </p:set>
                                    <p:anim calcmode="discrete" valueType="clr">
                                      <p:cBhvr override="childStyle">
                                        <p:cTn id="33" dur="80"/>
                                        <p:tgtEl>
                                          <p:spTgt spid="4096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40963">
                                            <p:txEl>
                                              <p:pRg st="3" end="3"/>
                                            </p:txEl>
                                          </p:spTgt>
                                        </p:tgtEl>
                                        <p:attrNameLst>
                                          <p:attrName>fillcolor</p:attrName>
                                        </p:attrNameLst>
                                      </p:cBhvr>
                                      <p:tavLst>
                                        <p:tav tm="0">
                                          <p:val>
                                            <p:clrVal>
                                              <a:schemeClr val="accent2"/>
                                            </p:clrVal>
                                          </p:val>
                                        </p:tav>
                                        <p:tav tm="50000">
                                          <p:val>
                                            <p:clrVal>
                                              <a:schemeClr val="hlink"/>
                                            </p:clrVal>
                                          </p:val>
                                        </p:tav>
                                      </p:tavLst>
                                    </p:anim>
                                    <p:set>
                                      <p:cBhvr>
                                        <p:cTn id="35" dur="80"/>
                                        <p:tgtEl>
                                          <p:spTgt spid="40963">
                                            <p:txEl>
                                              <p:pRg st="3" end="3"/>
                                            </p:txEl>
                                          </p:spTgt>
                                        </p:tgtEl>
                                        <p:attrNameLst>
                                          <p:attrName>fill.type</p:attrName>
                                        </p:attrNameLst>
                                      </p:cBhvr>
                                      <p:to>
                                        <p:strVal val="solid"/>
                                      </p:to>
                                    </p:set>
                                  </p:childTnLst>
                                </p:cTn>
                              </p:par>
                            </p:childTnLst>
                          </p:cTn>
                        </p:par>
                        <p:par>
                          <p:cTn id="36" fill="hold">
                            <p:stCondLst>
                              <p:cond delay="2320"/>
                            </p:stCondLst>
                            <p:childTnLst>
                              <p:par>
                                <p:cTn id="37" presetID="27" presetClass="entr" presetSubtype="0" fill="hold" grpId="0" nodeType="afterEffect">
                                  <p:stCondLst>
                                    <p:cond delay="0"/>
                                  </p:stCondLst>
                                  <p:iterate type="lt">
                                    <p:tmPct val="50000"/>
                                  </p:iterate>
                                  <p:childTnLst>
                                    <p:set>
                                      <p:cBhvr>
                                        <p:cTn id="38" dur="1" fill="hold">
                                          <p:stCondLst>
                                            <p:cond delay="0"/>
                                          </p:stCondLst>
                                        </p:cTn>
                                        <p:tgtEl>
                                          <p:spTgt spid="40963">
                                            <p:txEl>
                                              <p:pRg st="4" end="4"/>
                                            </p:txEl>
                                          </p:spTgt>
                                        </p:tgtEl>
                                        <p:attrNameLst>
                                          <p:attrName>style.visibility</p:attrName>
                                        </p:attrNameLst>
                                      </p:cBhvr>
                                      <p:to>
                                        <p:strVal val="visible"/>
                                      </p:to>
                                    </p:set>
                                    <p:anim calcmode="discrete" valueType="clr">
                                      <p:cBhvr override="childStyle">
                                        <p:cTn id="39" dur="80"/>
                                        <p:tgtEl>
                                          <p:spTgt spid="4096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0963">
                                            <p:txEl>
                                              <p:pRg st="4" end="4"/>
                                            </p:txEl>
                                          </p:spTgt>
                                        </p:tgtEl>
                                        <p:attrNameLst>
                                          <p:attrName>fillcolor</p:attrName>
                                        </p:attrNameLst>
                                      </p:cBhvr>
                                      <p:tavLst>
                                        <p:tav tm="0">
                                          <p:val>
                                            <p:clrVal>
                                              <a:schemeClr val="accent2"/>
                                            </p:clrVal>
                                          </p:val>
                                        </p:tav>
                                        <p:tav tm="50000">
                                          <p:val>
                                            <p:clrVal>
                                              <a:schemeClr val="hlink"/>
                                            </p:clrVal>
                                          </p:val>
                                        </p:tav>
                                      </p:tavLst>
                                    </p:anim>
                                    <p:set>
                                      <p:cBhvr>
                                        <p:cTn id="41" dur="80"/>
                                        <p:tgtEl>
                                          <p:spTgt spid="40963">
                                            <p:txEl>
                                              <p:pRg st="4" end="4"/>
                                            </p:txEl>
                                          </p:spTgt>
                                        </p:tgtEl>
                                        <p:attrNameLst>
                                          <p:attrName>fill.type</p:attrName>
                                        </p:attrNameLst>
                                      </p:cBhvr>
                                      <p:to>
                                        <p:strVal val="solid"/>
                                      </p:to>
                                    </p:set>
                                  </p:childTnLst>
                                </p:cTn>
                              </p:par>
                            </p:childTnLst>
                          </p:cTn>
                        </p:par>
                        <p:par>
                          <p:cTn id="42" fill="hold">
                            <p:stCondLst>
                              <p:cond delay="2640"/>
                            </p:stCondLst>
                            <p:childTnLst>
                              <p:par>
                                <p:cTn id="43" presetID="27" presetClass="entr" presetSubtype="0" fill="hold" grpId="0" nodeType="afterEffect">
                                  <p:stCondLst>
                                    <p:cond delay="0"/>
                                  </p:stCondLst>
                                  <p:iterate type="lt">
                                    <p:tmPct val="50000"/>
                                  </p:iterate>
                                  <p:childTnLst>
                                    <p:set>
                                      <p:cBhvr>
                                        <p:cTn id="44" dur="1" fill="hold">
                                          <p:stCondLst>
                                            <p:cond delay="0"/>
                                          </p:stCondLst>
                                        </p:cTn>
                                        <p:tgtEl>
                                          <p:spTgt spid="40963">
                                            <p:txEl>
                                              <p:pRg st="5" end="5"/>
                                            </p:txEl>
                                          </p:spTgt>
                                        </p:tgtEl>
                                        <p:attrNameLst>
                                          <p:attrName>style.visibility</p:attrName>
                                        </p:attrNameLst>
                                      </p:cBhvr>
                                      <p:to>
                                        <p:strVal val="visible"/>
                                      </p:to>
                                    </p:set>
                                    <p:anim calcmode="discrete" valueType="clr">
                                      <p:cBhvr override="childStyle">
                                        <p:cTn id="45" dur="80"/>
                                        <p:tgtEl>
                                          <p:spTgt spid="4096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40963">
                                            <p:txEl>
                                              <p:pRg st="5" end="5"/>
                                            </p:txEl>
                                          </p:spTgt>
                                        </p:tgtEl>
                                        <p:attrNameLst>
                                          <p:attrName>fillcolor</p:attrName>
                                        </p:attrNameLst>
                                      </p:cBhvr>
                                      <p:tavLst>
                                        <p:tav tm="0">
                                          <p:val>
                                            <p:clrVal>
                                              <a:schemeClr val="accent2"/>
                                            </p:clrVal>
                                          </p:val>
                                        </p:tav>
                                        <p:tav tm="50000">
                                          <p:val>
                                            <p:clrVal>
                                              <a:schemeClr val="hlink"/>
                                            </p:clrVal>
                                          </p:val>
                                        </p:tav>
                                      </p:tavLst>
                                    </p:anim>
                                    <p:set>
                                      <p:cBhvr>
                                        <p:cTn id="47" dur="80"/>
                                        <p:tgtEl>
                                          <p:spTgt spid="40963">
                                            <p:txEl>
                                              <p:pRg st="5" end="5"/>
                                            </p:txEl>
                                          </p:spTgt>
                                        </p:tgtEl>
                                        <p:attrNameLst>
                                          <p:attrName>fill.type</p:attrName>
                                        </p:attrNameLst>
                                      </p:cBhvr>
                                      <p:to>
                                        <p:strVal val="solid"/>
                                      </p:to>
                                    </p:set>
                                  </p:childTnLst>
                                </p:cTn>
                              </p:par>
                            </p:childTnLst>
                          </p:cTn>
                        </p:par>
                        <p:par>
                          <p:cTn id="48" fill="hold">
                            <p:stCondLst>
                              <p:cond delay="2880"/>
                            </p:stCondLst>
                            <p:childTnLst>
                              <p:par>
                                <p:cTn id="49" presetID="21" presetClass="entr" presetSubtype="8"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heel(8)">
                                      <p:cBhvr>
                                        <p:cTn id="51" dur="500"/>
                                        <p:tgtEl>
                                          <p:spTgt spid="2"/>
                                        </p:tgtEl>
                                      </p:cBhvr>
                                    </p:animEffect>
                                  </p:childTnLst>
                                </p:cTn>
                              </p:par>
                            </p:childTnLst>
                          </p:cTn>
                        </p:par>
                        <p:par>
                          <p:cTn id="52" fill="hold">
                            <p:stCondLst>
                              <p:cond delay="3380"/>
                            </p:stCondLst>
                            <p:childTnLst>
                              <p:par>
                                <p:cTn id="53" presetID="21" presetClass="exit" presetSubtype="8" fill="hold" nodeType="afterEffect">
                                  <p:stCondLst>
                                    <p:cond delay="2000"/>
                                  </p:stCondLst>
                                  <p:childTnLst>
                                    <p:animEffect transition="out" filter="wheel(8)">
                                      <p:cBhvr>
                                        <p:cTn id="54" dur="500"/>
                                        <p:tgtEl>
                                          <p:spTgt spid="2"/>
                                        </p:tgtEl>
                                      </p:cBhvr>
                                    </p:animEffect>
                                    <p:set>
                                      <p:cBhvr>
                                        <p:cTn id="55" dur="1" fill="hold">
                                          <p:stCondLst>
                                            <p:cond delay="499"/>
                                          </p:stCondLst>
                                        </p:cTn>
                                        <p:tgtEl>
                                          <p:spTgt spid="2"/>
                                        </p:tgtEl>
                                        <p:attrNameLst>
                                          <p:attrName>style.visibility</p:attrName>
                                        </p:attrNameLst>
                                      </p:cBhvr>
                                      <p:to>
                                        <p:strVal val="hidden"/>
                                      </p:to>
                                    </p:set>
                                  </p:childTnLst>
                                </p:cTn>
                              </p:par>
                            </p:childTnLst>
                          </p:cTn>
                        </p:par>
                        <p:par>
                          <p:cTn id="56" fill="hold">
                            <p:stCondLst>
                              <p:cond delay="5880"/>
                            </p:stCondLst>
                            <p:childTnLst>
                              <p:par>
                                <p:cTn id="57" presetID="21" presetClass="entr" presetSubtype="8" fill="hold" nodeType="afterEffect">
                                  <p:stCondLst>
                                    <p:cond delay="0"/>
                                  </p:stCondLst>
                                  <p:childTnLst>
                                    <p:set>
                                      <p:cBhvr>
                                        <p:cTn id="58" dur="1" fill="hold">
                                          <p:stCondLst>
                                            <p:cond delay="0"/>
                                          </p:stCondLst>
                                        </p:cTn>
                                        <p:tgtEl>
                                          <p:spTgt spid="40976"/>
                                        </p:tgtEl>
                                        <p:attrNameLst>
                                          <p:attrName>style.visibility</p:attrName>
                                        </p:attrNameLst>
                                      </p:cBhvr>
                                      <p:to>
                                        <p:strVal val="visible"/>
                                      </p:to>
                                    </p:set>
                                    <p:animEffect transition="in" filter="wheel(8)">
                                      <p:cBhvr>
                                        <p:cTn id="59" dur="500"/>
                                        <p:tgtEl>
                                          <p:spTgt spid="40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28596" y="2714620"/>
            <a:ext cx="7786106" cy="769441"/>
          </a:xfrm>
          <a:prstGeom prst="rect">
            <a:avLst/>
          </a:prstGeom>
          <a:noFill/>
        </p:spPr>
        <p:txBody>
          <a:bodyPr wrap="none" rtlCol="0">
            <a:spAutoFit/>
          </a:bodyPr>
          <a:lstStyle/>
          <a:p>
            <a:r>
              <a:rPr lang="ru-RU" sz="4400" b="1" i="1" dirty="0" smtClean="0">
                <a:solidFill>
                  <a:srgbClr val="FFFF00"/>
                </a:solidFill>
                <a:latin typeface="Arial Black" pitchFamily="34" charset="0"/>
              </a:rPr>
              <a:t>Спасибо за внимание!!!</a:t>
            </a:r>
            <a:endParaRPr lang="ru-RU" sz="4400" b="1" i="1" dirty="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2214554"/>
            <a:ext cx="8358246" cy="4462760"/>
          </a:xfrm>
          <a:prstGeom prst="rect">
            <a:avLst/>
          </a:prstGeom>
        </p:spPr>
        <p:txBody>
          <a:bodyPr wrap="square">
            <a:spAutoFit/>
          </a:bodyPr>
          <a:lstStyle/>
          <a:p>
            <a:r>
              <a:rPr lang="ru-RU" sz="2800" b="1" i="1" u="sng" dirty="0" smtClean="0">
                <a:solidFill>
                  <a:srgbClr val="FF0000"/>
                </a:solidFill>
              </a:rPr>
              <a:t>Задачи:</a:t>
            </a:r>
          </a:p>
          <a:p>
            <a:r>
              <a:rPr lang="ru-RU" sz="3200" b="1" i="1" dirty="0" smtClean="0">
                <a:solidFill>
                  <a:srgbClr val="002060"/>
                </a:solidFill>
              </a:rPr>
              <a:t>1. Рассмотреть причины потребности интегрированных уроков.</a:t>
            </a:r>
          </a:p>
          <a:p>
            <a:r>
              <a:rPr lang="ru-RU" sz="3200" b="1" i="1" dirty="0" smtClean="0">
                <a:solidFill>
                  <a:srgbClr val="002060"/>
                </a:solidFill>
              </a:rPr>
              <a:t>2. Найти преимущества и проблемы интеграции.</a:t>
            </a:r>
          </a:p>
          <a:p>
            <a:r>
              <a:rPr lang="ru-RU" sz="3200" b="1" i="1" dirty="0" smtClean="0">
                <a:solidFill>
                  <a:srgbClr val="002060"/>
                </a:solidFill>
              </a:rPr>
              <a:t>3. Выявить результаты интегрированного обучения и его значение.</a:t>
            </a:r>
            <a:endParaRPr lang="ru-RU" sz="3200" b="1" i="1" dirty="0">
              <a:solidFill>
                <a:srgbClr val="002060"/>
              </a:solidFill>
            </a:endParaRPr>
          </a:p>
        </p:txBody>
      </p:sp>
      <p:sp>
        <p:nvSpPr>
          <p:cNvPr id="3" name="Прямоугольник 2"/>
          <p:cNvSpPr/>
          <p:nvPr/>
        </p:nvSpPr>
        <p:spPr>
          <a:xfrm>
            <a:off x="285720" y="357166"/>
            <a:ext cx="8429684" cy="1077218"/>
          </a:xfrm>
          <a:prstGeom prst="rect">
            <a:avLst/>
          </a:prstGeom>
        </p:spPr>
        <p:txBody>
          <a:bodyPr wrap="square">
            <a:spAutoFit/>
          </a:bodyPr>
          <a:lstStyle/>
          <a:p>
            <a:r>
              <a:rPr lang="ru-RU" sz="2800" b="1" i="1" u="sng" dirty="0" smtClean="0">
                <a:solidFill>
                  <a:srgbClr val="FF0000"/>
                </a:solidFill>
              </a:rPr>
              <a:t>Цель</a:t>
            </a:r>
            <a:r>
              <a:rPr lang="ru-RU" sz="2800" b="1" i="1" dirty="0" smtClean="0"/>
              <a:t>: </a:t>
            </a:r>
            <a:r>
              <a:rPr lang="ru-RU" sz="3200" b="1" i="1" dirty="0" smtClean="0">
                <a:solidFill>
                  <a:srgbClr val="002060"/>
                </a:solidFill>
              </a:rPr>
              <a:t>раскрыть сущность интеграции как инновационной формы работы в обучении. </a:t>
            </a:r>
            <a:endParaRPr lang="ru-RU" sz="32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0"/>
            <a:ext cx="9071266" cy="461665"/>
          </a:xfrm>
          <a:prstGeom prst="rect">
            <a:avLst/>
          </a:prstGeom>
          <a:noFill/>
        </p:spPr>
        <p:txBody>
          <a:bodyPr wrap="square" rtlCol="0">
            <a:spAutoFit/>
          </a:bodyPr>
          <a:lstStyle/>
          <a:p>
            <a:r>
              <a:rPr lang="ru-RU" sz="2400" b="1" u="sng" dirty="0" smtClean="0">
                <a:solidFill>
                  <a:srgbClr val="FF0000"/>
                </a:solidFill>
              </a:rPr>
              <a:t>Потребность в возникновении интегрированных уроков </a:t>
            </a:r>
            <a:endParaRPr lang="ru-RU" sz="2400" dirty="0">
              <a:solidFill>
                <a:srgbClr val="FF0000"/>
              </a:solidFill>
            </a:endParaRPr>
          </a:p>
        </p:txBody>
      </p:sp>
      <p:sp>
        <p:nvSpPr>
          <p:cNvPr id="3" name="TextBox 2"/>
          <p:cNvSpPr txBox="1"/>
          <p:nvPr/>
        </p:nvSpPr>
        <p:spPr>
          <a:xfrm>
            <a:off x="214282" y="714356"/>
            <a:ext cx="8929718" cy="954107"/>
          </a:xfrm>
          <a:prstGeom prst="rect">
            <a:avLst/>
          </a:prstGeom>
          <a:noFill/>
        </p:spPr>
        <p:txBody>
          <a:bodyPr wrap="square" rtlCol="0">
            <a:spAutoFit/>
          </a:bodyPr>
          <a:lstStyle/>
          <a:p>
            <a:r>
              <a:rPr lang="ru-RU" sz="2800" b="1" u="sng" dirty="0" smtClean="0">
                <a:solidFill>
                  <a:srgbClr val="FF0000"/>
                </a:solidFill>
              </a:rPr>
              <a:t>Во-первых</a:t>
            </a:r>
            <a:r>
              <a:rPr lang="ru-RU" sz="2800" b="1" dirty="0" smtClean="0">
                <a:solidFill>
                  <a:srgbClr val="7030A0"/>
                </a:solidFill>
              </a:rPr>
              <a:t>, мир  познается детьми в своем многообразии и единстве…</a:t>
            </a:r>
            <a:endParaRPr lang="ru-RU" sz="2800" b="1" dirty="0">
              <a:solidFill>
                <a:srgbClr val="7030A0"/>
              </a:solidFill>
            </a:endParaRPr>
          </a:p>
        </p:txBody>
      </p:sp>
      <p:sp>
        <p:nvSpPr>
          <p:cNvPr id="4" name="TextBox 3"/>
          <p:cNvSpPr txBox="1"/>
          <p:nvPr/>
        </p:nvSpPr>
        <p:spPr>
          <a:xfrm>
            <a:off x="214282" y="1643050"/>
            <a:ext cx="8256573" cy="954107"/>
          </a:xfrm>
          <a:prstGeom prst="rect">
            <a:avLst/>
          </a:prstGeom>
          <a:noFill/>
        </p:spPr>
        <p:txBody>
          <a:bodyPr wrap="square" rtlCol="0">
            <a:spAutoFit/>
          </a:bodyPr>
          <a:lstStyle/>
          <a:p>
            <a:r>
              <a:rPr lang="ru-RU" sz="2800" b="1" u="sng" dirty="0" smtClean="0">
                <a:solidFill>
                  <a:srgbClr val="FF0000"/>
                </a:solidFill>
              </a:rPr>
              <a:t>Во-вторых</a:t>
            </a:r>
            <a:r>
              <a:rPr lang="ru-RU" sz="2800" b="1" dirty="0" smtClean="0">
                <a:solidFill>
                  <a:srgbClr val="7030A0"/>
                </a:solidFill>
              </a:rPr>
              <a:t>, интегрированные уроки развивают потенциал самих учащихся…</a:t>
            </a:r>
            <a:endParaRPr lang="ru-RU" sz="2800" b="1" dirty="0">
              <a:solidFill>
                <a:srgbClr val="7030A0"/>
              </a:solidFill>
            </a:endParaRPr>
          </a:p>
        </p:txBody>
      </p:sp>
      <p:sp>
        <p:nvSpPr>
          <p:cNvPr id="5" name="TextBox 4"/>
          <p:cNvSpPr txBox="1"/>
          <p:nvPr/>
        </p:nvSpPr>
        <p:spPr>
          <a:xfrm>
            <a:off x="214282" y="2571744"/>
            <a:ext cx="8929718" cy="954107"/>
          </a:xfrm>
          <a:prstGeom prst="rect">
            <a:avLst/>
          </a:prstGeom>
          <a:noFill/>
        </p:spPr>
        <p:txBody>
          <a:bodyPr wrap="square" rtlCol="0">
            <a:spAutoFit/>
          </a:bodyPr>
          <a:lstStyle/>
          <a:p>
            <a:r>
              <a:rPr lang="ru-RU" sz="2800" b="1" u="sng" dirty="0" smtClean="0">
                <a:solidFill>
                  <a:srgbClr val="FF0000"/>
                </a:solidFill>
              </a:rPr>
              <a:t>В-третьих</a:t>
            </a:r>
            <a:r>
              <a:rPr lang="ru-RU" sz="2800" b="1" dirty="0" smtClean="0">
                <a:solidFill>
                  <a:srgbClr val="7030A0"/>
                </a:solidFill>
              </a:rPr>
              <a:t>, форма проведения интегрированных уроков нестандартна, интересна. </a:t>
            </a:r>
            <a:endParaRPr lang="ru-RU" sz="2800" b="1" dirty="0">
              <a:solidFill>
                <a:srgbClr val="7030A0"/>
              </a:solidFill>
            </a:endParaRPr>
          </a:p>
        </p:txBody>
      </p:sp>
      <p:sp>
        <p:nvSpPr>
          <p:cNvPr id="6" name="TextBox 5"/>
          <p:cNvSpPr txBox="1"/>
          <p:nvPr/>
        </p:nvSpPr>
        <p:spPr>
          <a:xfrm>
            <a:off x="214282" y="3500438"/>
            <a:ext cx="8929718" cy="954107"/>
          </a:xfrm>
          <a:prstGeom prst="rect">
            <a:avLst/>
          </a:prstGeom>
          <a:noFill/>
        </p:spPr>
        <p:txBody>
          <a:bodyPr wrap="square" rtlCol="0">
            <a:spAutoFit/>
          </a:bodyPr>
          <a:lstStyle/>
          <a:p>
            <a:r>
              <a:rPr lang="ru-RU" sz="2800" b="1" u="sng" dirty="0" smtClean="0">
                <a:solidFill>
                  <a:srgbClr val="FF0000"/>
                </a:solidFill>
              </a:rPr>
              <a:t>В-четвертых</a:t>
            </a:r>
            <a:r>
              <a:rPr lang="ru-RU" sz="2800" b="1" dirty="0" smtClean="0">
                <a:solidFill>
                  <a:srgbClr val="7030A0"/>
                </a:solidFill>
              </a:rPr>
              <a:t>, интеграция в современном обществе объясняет необходимость интеграции в образовании. </a:t>
            </a:r>
            <a:endParaRPr lang="ru-RU" sz="2800" b="1" dirty="0">
              <a:solidFill>
                <a:srgbClr val="7030A0"/>
              </a:solidFill>
            </a:endParaRPr>
          </a:p>
        </p:txBody>
      </p:sp>
      <p:sp>
        <p:nvSpPr>
          <p:cNvPr id="7" name="Прямоугольник 6"/>
          <p:cNvSpPr/>
          <p:nvPr/>
        </p:nvSpPr>
        <p:spPr>
          <a:xfrm>
            <a:off x="214282" y="4786322"/>
            <a:ext cx="8286808" cy="954107"/>
          </a:xfrm>
          <a:prstGeom prst="rect">
            <a:avLst/>
          </a:prstGeom>
        </p:spPr>
        <p:txBody>
          <a:bodyPr wrap="square">
            <a:spAutoFit/>
          </a:bodyPr>
          <a:lstStyle/>
          <a:p>
            <a:r>
              <a:rPr lang="ru-RU" sz="2800" b="1" u="sng" dirty="0" smtClean="0">
                <a:solidFill>
                  <a:srgbClr val="FF0000"/>
                </a:solidFill>
              </a:rPr>
              <a:t>В-пятых</a:t>
            </a:r>
            <a:r>
              <a:rPr lang="ru-RU" sz="2800" b="1" dirty="0" smtClean="0">
                <a:solidFill>
                  <a:srgbClr val="7030A0"/>
                </a:solidFill>
              </a:rPr>
              <a:t>, за счет усиления </a:t>
            </a:r>
            <a:r>
              <a:rPr lang="ru-RU" sz="2800" b="1" dirty="0" err="1" smtClean="0">
                <a:solidFill>
                  <a:srgbClr val="7030A0"/>
                </a:solidFill>
              </a:rPr>
              <a:t>межпредметных</a:t>
            </a:r>
            <a:r>
              <a:rPr lang="ru-RU" sz="2800" b="1" dirty="0" smtClean="0">
                <a:solidFill>
                  <a:srgbClr val="7030A0"/>
                </a:solidFill>
              </a:rPr>
              <a:t> связей высвобождаются учебные часы</a:t>
            </a:r>
            <a:endParaRPr lang="ru-RU" sz="2800" b="1" dirty="0">
              <a:solidFill>
                <a:srgbClr val="7030A0"/>
              </a:solidFill>
            </a:endParaRPr>
          </a:p>
        </p:txBody>
      </p:sp>
      <p:sp>
        <p:nvSpPr>
          <p:cNvPr id="9" name="TextBox 8"/>
          <p:cNvSpPr txBox="1"/>
          <p:nvPr/>
        </p:nvSpPr>
        <p:spPr>
          <a:xfrm>
            <a:off x="214282" y="5903893"/>
            <a:ext cx="8358246" cy="954107"/>
          </a:xfrm>
          <a:prstGeom prst="rect">
            <a:avLst/>
          </a:prstGeom>
          <a:noFill/>
        </p:spPr>
        <p:txBody>
          <a:bodyPr wrap="square" rtlCol="0">
            <a:spAutoFit/>
          </a:bodyPr>
          <a:lstStyle/>
          <a:p>
            <a:r>
              <a:rPr lang="ru-RU" sz="2800" b="1" u="sng" dirty="0" smtClean="0">
                <a:solidFill>
                  <a:srgbClr val="FF0000"/>
                </a:solidFill>
              </a:rPr>
              <a:t>В-шестых</a:t>
            </a:r>
            <a:r>
              <a:rPr lang="ru-RU" sz="2800" b="1" dirty="0" smtClean="0">
                <a:solidFill>
                  <a:srgbClr val="7030A0"/>
                </a:solidFill>
              </a:rPr>
              <a:t>, интеграция дает возможность для </a:t>
            </a:r>
          </a:p>
          <a:p>
            <a:r>
              <a:rPr lang="ru-RU" sz="2800" b="1" dirty="0" smtClean="0">
                <a:solidFill>
                  <a:srgbClr val="7030A0"/>
                </a:solidFill>
              </a:rPr>
              <a:t>самореализации…</a:t>
            </a:r>
            <a:endParaRPr lang="ru-RU" sz="2800"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linds(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linds(horizont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214282" y="214290"/>
            <a:ext cx="8643456" cy="584775"/>
          </a:xfrm>
          <a:prstGeom prst="rect">
            <a:avLst/>
          </a:prstGeom>
          <a:noFill/>
        </p:spPr>
        <p:txBody>
          <a:bodyPr wrap="none" rtlCol="0">
            <a:spAutoFit/>
          </a:bodyPr>
          <a:lstStyle/>
          <a:p>
            <a:r>
              <a:rPr lang="ru-RU" sz="3200" b="1" dirty="0" smtClean="0">
                <a:solidFill>
                  <a:srgbClr val="FFFF00"/>
                </a:solidFill>
              </a:rPr>
              <a:t>Преимущества интегрированных уроков:</a:t>
            </a:r>
            <a:endParaRPr lang="ru-RU" sz="3200" b="1" dirty="0">
              <a:solidFill>
                <a:srgbClr val="FFFF00"/>
              </a:solidFill>
            </a:endParaRPr>
          </a:p>
        </p:txBody>
      </p:sp>
      <p:sp>
        <p:nvSpPr>
          <p:cNvPr id="3" name="TextBox 2"/>
          <p:cNvSpPr txBox="1"/>
          <p:nvPr/>
        </p:nvSpPr>
        <p:spPr>
          <a:xfrm>
            <a:off x="1000100" y="2214554"/>
            <a:ext cx="184731" cy="369332"/>
          </a:xfrm>
          <a:prstGeom prst="rect">
            <a:avLst/>
          </a:prstGeom>
          <a:noFill/>
        </p:spPr>
        <p:txBody>
          <a:bodyPr wrap="none" rtlCol="0">
            <a:spAutoFit/>
          </a:bodyPr>
          <a:lstStyle/>
          <a:p>
            <a:endParaRPr lang="ru-RU"/>
          </a:p>
        </p:txBody>
      </p:sp>
      <p:sp>
        <p:nvSpPr>
          <p:cNvPr id="5" name="Прямоугольник 4"/>
          <p:cNvSpPr/>
          <p:nvPr/>
        </p:nvSpPr>
        <p:spPr>
          <a:xfrm>
            <a:off x="214282" y="1142984"/>
            <a:ext cx="8929718" cy="523220"/>
          </a:xfrm>
          <a:prstGeom prst="rect">
            <a:avLst/>
          </a:prstGeom>
        </p:spPr>
        <p:txBody>
          <a:bodyPr wrap="square">
            <a:spAutoFit/>
          </a:bodyPr>
          <a:lstStyle/>
          <a:p>
            <a:pPr lvl="0" fontAlgn="base">
              <a:spcBef>
                <a:spcPct val="0"/>
              </a:spcBef>
              <a:spcAft>
                <a:spcPct val="0"/>
              </a:spcAft>
              <a:buFont typeface="Arial" pitchFamily="34" charset="0"/>
              <a:buChar char="•"/>
            </a:pPr>
            <a:r>
              <a:rPr lang="ru-RU" sz="2800" b="1" dirty="0" smtClean="0">
                <a:solidFill>
                  <a:srgbClr val="FF0000"/>
                </a:solidFill>
                <a:latin typeface="Calibri" pitchFamily="34" charset="0"/>
                <a:ea typeface="Calibri" pitchFamily="34" charset="0"/>
                <a:cs typeface="Times New Roman" pitchFamily="18" charset="0"/>
              </a:rPr>
              <a:t> способствуют повышению мотивации учения, …</a:t>
            </a:r>
            <a:endParaRPr lang="ru-RU" sz="2800" b="1" dirty="0" smtClean="0">
              <a:solidFill>
                <a:srgbClr val="FF0000"/>
              </a:solidFill>
              <a:latin typeface="Arial" pitchFamily="34" charset="0"/>
              <a:cs typeface="Arial" pitchFamily="34" charset="0"/>
            </a:endParaRPr>
          </a:p>
        </p:txBody>
      </p:sp>
      <p:sp>
        <p:nvSpPr>
          <p:cNvPr id="6" name="Прямоугольник 5"/>
          <p:cNvSpPr/>
          <p:nvPr/>
        </p:nvSpPr>
        <p:spPr>
          <a:xfrm>
            <a:off x="214282" y="1928802"/>
            <a:ext cx="7786742" cy="954107"/>
          </a:xfrm>
          <a:prstGeom prst="rect">
            <a:avLst/>
          </a:prstGeom>
        </p:spPr>
        <p:txBody>
          <a:bodyPr wrap="square">
            <a:spAutoFit/>
          </a:bodyPr>
          <a:lstStyle/>
          <a:p>
            <a:pPr lvl="0" eaLnBrk="0" fontAlgn="base" hangingPunct="0">
              <a:spcBef>
                <a:spcPct val="0"/>
              </a:spcBef>
              <a:spcAft>
                <a:spcPct val="0"/>
              </a:spcAft>
              <a:buFont typeface="Arial" pitchFamily="34" charset="0"/>
              <a:buChar char="•"/>
            </a:pPr>
            <a:r>
              <a:rPr lang="ru-RU" sz="2800" b="1" dirty="0" smtClean="0">
                <a:solidFill>
                  <a:srgbClr val="FFFF00"/>
                </a:solidFill>
                <a:latin typeface="Calibri" pitchFamily="34" charset="0"/>
                <a:ea typeface="Calibri" pitchFamily="34" charset="0"/>
                <a:cs typeface="Times New Roman" pitchFamily="18" charset="0"/>
              </a:rPr>
              <a:t> в большей степени, чем обычные уроки, способствуют развитию речи, …</a:t>
            </a:r>
            <a:endParaRPr lang="ru-RU" sz="2800" b="1" dirty="0" smtClean="0">
              <a:solidFill>
                <a:srgbClr val="FFFF00"/>
              </a:solidFill>
              <a:latin typeface="Arial" pitchFamily="34" charset="0"/>
              <a:cs typeface="Arial" pitchFamily="34" charset="0"/>
            </a:endParaRPr>
          </a:p>
        </p:txBody>
      </p:sp>
      <p:sp>
        <p:nvSpPr>
          <p:cNvPr id="7" name="Прямоугольник 6"/>
          <p:cNvSpPr/>
          <p:nvPr/>
        </p:nvSpPr>
        <p:spPr>
          <a:xfrm>
            <a:off x="142844" y="3071810"/>
            <a:ext cx="9144000" cy="954107"/>
          </a:xfrm>
          <a:prstGeom prst="rect">
            <a:avLst/>
          </a:prstGeom>
        </p:spPr>
        <p:txBody>
          <a:bodyPr wrap="square">
            <a:spAutoFit/>
          </a:bodyPr>
          <a:lstStyle/>
          <a:p>
            <a:pPr>
              <a:buFont typeface="Arial" pitchFamily="34" charset="0"/>
              <a:buChar char="•"/>
            </a:pPr>
            <a:r>
              <a:rPr lang="ru-RU" sz="2800" b="1" dirty="0" smtClean="0">
                <a:solidFill>
                  <a:srgbClr val="FF0000"/>
                </a:solidFill>
                <a:latin typeface="Calibri" pitchFamily="34" charset="0"/>
                <a:ea typeface="Calibri" pitchFamily="34" charset="0"/>
                <a:cs typeface="Times New Roman" pitchFamily="18" charset="0"/>
              </a:rPr>
              <a:t>не только углубляют представление о предмете, расширяют кругозор, но...</a:t>
            </a:r>
            <a:endParaRPr lang="ru-RU" sz="2800" b="1" dirty="0">
              <a:solidFill>
                <a:srgbClr val="FF0000"/>
              </a:solidFill>
            </a:endParaRPr>
          </a:p>
        </p:txBody>
      </p:sp>
      <p:sp>
        <p:nvSpPr>
          <p:cNvPr id="8" name="Прямоугольник 7"/>
          <p:cNvSpPr/>
          <p:nvPr/>
        </p:nvSpPr>
        <p:spPr>
          <a:xfrm>
            <a:off x="214282" y="4286256"/>
            <a:ext cx="8715436" cy="1815882"/>
          </a:xfrm>
          <a:prstGeom prst="rect">
            <a:avLst/>
          </a:prstGeom>
        </p:spPr>
        <p:txBody>
          <a:bodyPr wrap="square">
            <a:spAutoFit/>
          </a:bodyPr>
          <a:lstStyle/>
          <a:p>
            <a:pPr lvl="0" eaLnBrk="0" fontAlgn="base" hangingPunct="0">
              <a:spcBef>
                <a:spcPct val="0"/>
              </a:spcBef>
              <a:spcAft>
                <a:spcPct val="0"/>
              </a:spcAft>
              <a:buFont typeface="Arial" pitchFamily="34" charset="0"/>
              <a:buChar char="•"/>
            </a:pPr>
            <a:r>
              <a:rPr lang="ru-RU" sz="2800" b="1" dirty="0" smtClean="0">
                <a:solidFill>
                  <a:srgbClr val="FFFF00"/>
                </a:solidFill>
                <a:latin typeface="Calibri" pitchFamily="34" charset="0"/>
                <a:ea typeface="Calibri" pitchFamily="34" charset="0"/>
                <a:cs typeface="Times New Roman" pitchFamily="18" charset="0"/>
              </a:rPr>
              <a:t>интеграция является источником нахождения новых связей между фактами, которые подтверждают или углубляют определенные выводы, наблюдения учащихся в различных предметах</a:t>
            </a:r>
            <a:endParaRPr lang="ru-RU" sz="2800" b="1" dirty="0" smtClean="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57158" y="642918"/>
            <a:ext cx="81439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sng" strike="noStrike" cap="none" normalizeH="0" baseline="0" dirty="0" smtClean="0">
                <a:ln>
                  <a:noFill/>
                </a:ln>
                <a:solidFill>
                  <a:srgbClr val="FFC000"/>
                </a:solidFill>
                <a:effectLst/>
                <a:latin typeface="Calibri" pitchFamily="34" charset="0"/>
                <a:ea typeface="Calibri" pitchFamily="34" charset="0"/>
                <a:cs typeface="Times New Roman" pitchFamily="18" charset="0"/>
              </a:rPr>
              <a:t>Проблемы интеграции в процессе обучения</a:t>
            </a:r>
            <a:endParaRPr kumimoji="0" lang="ru-RU" sz="3200" b="0" i="0" u="none" strike="noStrike" cap="none" normalizeH="0" baseline="0" dirty="0" smtClean="0">
              <a:ln>
                <a:noFill/>
              </a:ln>
              <a:solidFill>
                <a:srgbClr val="FFC000"/>
              </a:solidFill>
              <a:effectLst/>
              <a:latin typeface="Arial" pitchFamily="34" charset="0"/>
              <a:cs typeface="Arial" pitchFamily="34" charset="0"/>
            </a:endParaRPr>
          </a:p>
        </p:txBody>
      </p:sp>
      <p:sp>
        <p:nvSpPr>
          <p:cNvPr id="3" name="TextBox 2"/>
          <p:cNvSpPr txBox="1"/>
          <p:nvPr/>
        </p:nvSpPr>
        <p:spPr>
          <a:xfrm>
            <a:off x="142844" y="1857364"/>
            <a:ext cx="5767284" cy="646331"/>
          </a:xfrm>
          <a:prstGeom prst="rect">
            <a:avLst/>
          </a:prstGeom>
          <a:noFill/>
        </p:spPr>
        <p:txBody>
          <a:bodyPr wrap="none" rtlCol="0">
            <a:spAutoFit/>
          </a:bodyPr>
          <a:lstStyle/>
          <a:p>
            <a:pPr>
              <a:buFont typeface="Wingdings" pitchFamily="2" charset="2"/>
              <a:buChar char="v"/>
            </a:pPr>
            <a:r>
              <a:rPr lang="ru-RU" sz="3200" b="1" dirty="0" smtClean="0">
                <a:solidFill>
                  <a:srgbClr val="FFFF00"/>
                </a:solidFill>
              </a:rPr>
              <a:t>Предметная разобщё</a:t>
            </a:r>
            <a:r>
              <a:rPr lang="ru-RU" sz="3600" b="1" dirty="0" smtClean="0">
                <a:solidFill>
                  <a:srgbClr val="FFFF00"/>
                </a:solidFill>
              </a:rPr>
              <a:t>нность</a:t>
            </a:r>
            <a:endParaRPr lang="ru-RU" sz="3600" b="1" dirty="0">
              <a:solidFill>
                <a:srgbClr val="FFFF00"/>
              </a:solidFill>
            </a:endParaRPr>
          </a:p>
        </p:txBody>
      </p:sp>
      <p:sp>
        <p:nvSpPr>
          <p:cNvPr id="4" name="TextBox 3"/>
          <p:cNvSpPr txBox="1"/>
          <p:nvPr/>
        </p:nvSpPr>
        <p:spPr>
          <a:xfrm>
            <a:off x="71406" y="3214686"/>
            <a:ext cx="8850500" cy="1077218"/>
          </a:xfrm>
          <a:prstGeom prst="rect">
            <a:avLst/>
          </a:prstGeom>
          <a:noFill/>
        </p:spPr>
        <p:txBody>
          <a:bodyPr wrap="none" rtlCol="0">
            <a:spAutoFit/>
          </a:bodyPr>
          <a:lstStyle/>
          <a:p>
            <a:pPr>
              <a:buFont typeface="Wingdings" pitchFamily="2" charset="2"/>
              <a:buChar char="v"/>
            </a:pPr>
            <a:r>
              <a:rPr lang="ru-RU" sz="3200" b="1" dirty="0" smtClean="0">
                <a:solidFill>
                  <a:srgbClr val="FFFF00"/>
                </a:solidFill>
              </a:rPr>
              <a:t>Трудность изложения интегрированного</a:t>
            </a:r>
          </a:p>
          <a:p>
            <a:r>
              <a:rPr lang="ru-RU" sz="3200" b="1" dirty="0" smtClean="0">
                <a:solidFill>
                  <a:srgbClr val="FFFF00"/>
                </a:solidFill>
              </a:rPr>
              <a:t>      урока</a:t>
            </a:r>
            <a:endParaRPr lang="ru-RU" sz="3200" b="1" dirty="0">
              <a:solidFill>
                <a:srgbClr val="FFFF00"/>
              </a:solidFill>
            </a:endParaRPr>
          </a:p>
        </p:txBody>
      </p:sp>
      <p:sp>
        <p:nvSpPr>
          <p:cNvPr id="5" name="TextBox 4"/>
          <p:cNvSpPr txBox="1"/>
          <p:nvPr/>
        </p:nvSpPr>
        <p:spPr>
          <a:xfrm>
            <a:off x="71406" y="5000636"/>
            <a:ext cx="3093924" cy="584775"/>
          </a:xfrm>
          <a:prstGeom prst="rect">
            <a:avLst/>
          </a:prstGeom>
          <a:noFill/>
        </p:spPr>
        <p:txBody>
          <a:bodyPr wrap="none" rtlCol="0">
            <a:spAutoFit/>
          </a:bodyPr>
          <a:lstStyle/>
          <a:p>
            <a:pPr>
              <a:buFont typeface="Wingdings" pitchFamily="2" charset="2"/>
              <a:buChar char="v"/>
            </a:pPr>
            <a:r>
              <a:rPr lang="ru-RU" sz="3200" b="1" dirty="0" smtClean="0">
                <a:solidFill>
                  <a:srgbClr val="FFFF00"/>
                </a:solidFill>
              </a:rPr>
              <a:t>Учебный план</a:t>
            </a:r>
            <a:endParaRPr lang="ru-RU" sz="3200" b="1" dirty="0">
              <a:solidFill>
                <a:srgbClr val="FFFF00"/>
              </a:solidFill>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 calcmode="lin" valueType="num">
                                      <p:cBhvr>
                                        <p:cTn id="7" dur="500" decel="50000" fill="hold">
                                          <p:stCondLst>
                                            <p:cond delay="0"/>
                                          </p:stCondLst>
                                        </p:cTn>
                                        <p:tgtEl>
                                          <p:spTgt spid="307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07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0721"/>
                                        </p:tgtEl>
                                        <p:attrNameLst>
                                          <p:attrName>ppt_w</p:attrName>
                                        </p:attrNameLst>
                                      </p:cBhvr>
                                      <p:tavLst>
                                        <p:tav tm="0">
                                          <p:val>
                                            <p:strVal val="#ppt_w*.05"/>
                                          </p:val>
                                        </p:tav>
                                        <p:tav tm="100000">
                                          <p:val>
                                            <p:strVal val="#ppt_w"/>
                                          </p:val>
                                        </p:tav>
                                      </p:tavLst>
                                    </p:anim>
                                    <p:anim calcmode="lin" valueType="num">
                                      <p:cBhvr>
                                        <p:cTn id="10" dur="1000" fill="hold"/>
                                        <p:tgtEl>
                                          <p:spTgt spid="307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07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07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07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0721"/>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4" dur="1000" fill="hold"/>
                                        <p:tgtEl>
                                          <p:spTgt spid="4"/>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Прямоугольник 1"/>
          <p:cNvSpPr/>
          <p:nvPr/>
        </p:nvSpPr>
        <p:spPr>
          <a:xfrm>
            <a:off x="71406" y="0"/>
            <a:ext cx="9072594" cy="2677656"/>
          </a:xfrm>
          <a:prstGeom prst="rect">
            <a:avLst/>
          </a:prstGeom>
        </p:spPr>
        <p:txBody>
          <a:bodyPr wrap="square">
            <a:spAutoFit/>
          </a:bodyPr>
          <a:lstStyle/>
          <a:p>
            <a:r>
              <a:rPr lang="ru-RU" sz="2400" b="1" dirty="0">
                <a:solidFill>
                  <a:srgbClr val="FF0000"/>
                </a:solidFill>
              </a:rPr>
              <a:t>Учебный план </a:t>
            </a:r>
            <a:r>
              <a:rPr lang="ru-RU" dirty="0"/>
              <a:t>- </a:t>
            </a:r>
            <a:r>
              <a:rPr lang="ru-RU" sz="2400" dirty="0">
                <a:solidFill>
                  <a:srgbClr val="FFFF00"/>
                </a:solidFill>
              </a:rPr>
              <a:t>важнейший показатель достоинств или недостатков учебного процесса. Учебные планы общеобразовательной школы страдают недостатками. Главный из них - </a:t>
            </a:r>
            <a:r>
              <a:rPr lang="ru-RU" sz="2400" dirty="0" err="1">
                <a:solidFill>
                  <a:srgbClr val="FFFF00"/>
                </a:solidFill>
              </a:rPr>
              <a:t>многопредметность</a:t>
            </a:r>
            <a:r>
              <a:rPr lang="ru-RU" sz="2400" dirty="0">
                <a:solidFill>
                  <a:srgbClr val="FFFF00"/>
                </a:solidFill>
              </a:rPr>
              <a:t>, т.е. в школе существуют предметы, на которые отводится малое количество часов. Возникают трудности в организации учебного процесса. Результатом чего является недостаточное качество обучения</a:t>
            </a:r>
            <a:r>
              <a:rPr lang="ru-RU" sz="2400" dirty="0">
                <a:solidFill>
                  <a:srgbClr val="7030A0"/>
                </a:solidFill>
              </a:rPr>
              <a:t>.</a:t>
            </a:r>
          </a:p>
        </p:txBody>
      </p:sp>
      <p:sp>
        <p:nvSpPr>
          <p:cNvPr id="3" name="Прямоугольник 2"/>
          <p:cNvSpPr/>
          <p:nvPr/>
        </p:nvSpPr>
        <p:spPr>
          <a:xfrm>
            <a:off x="0" y="2786058"/>
            <a:ext cx="9144000" cy="3786214"/>
          </a:xfrm>
          <a:prstGeom prst="rect">
            <a:avLst/>
          </a:prstGeom>
        </p:spPr>
        <p:txBody>
          <a:bodyPr wrap="square">
            <a:spAutoFit/>
          </a:bodyPr>
          <a:lstStyle/>
          <a:p>
            <a:r>
              <a:rPr lang="ru-RU" sz="2000" b="1" i="1" dirty="0" smtClean="0">
                <a:solidFill>
                  <a:srgbClr val="00B0F0"/>
                </a:solidFill>
              </a:rPr>
              <a:t>Ликвидировать </a:t>
            </a:r>
            <a:r>
              <a:rPr lang="ru-RU" sz="2000" b="1" i="1" dirty="0" err="1" smtClean="0">
                <a:solidFill>
                  <a:srgbClr val="00B0F0"/>
                </a:solidFill>
              </a:rPr>
              <a:t>многопредметность</a:t>
            </a:r>
            <a:r>
              <a:rPr lang="ru-RU" sz="2000" b="1" i="1" dirty="0" smtClean="0">
                <a:solidFill>
                  <a:srgbClr val="00B0F0"/>
                </a:solidFill>
              </a:rPr>
              <a:t> можно за счёт интеграции учебных дисциплин. Создаются крупные учебные предметы или курсы с большим числом часов, что решает проблему нагрузки учителей, а также проблему учебного времени. Интегрирование даст экономию времени и рациональное его распределение.</a:t>
            </a:r>
          </a:p>
          <a:p>
            <a:r>
              <a:rPr lang="ru-RU" sz="2000" b="1" i="1" dirty="0" smtClean="0">
                <a:solidFill>
                  <a:srgbClr val="00B0F0"/>
                </a:solidFill>
              </a:rPr>
              <a:t>При интеграции возрастает темп изложения учебного материала, что концентрирует внимание учащихся и стимулирует их познавательную деятельность. Снимается проблема отношения учащихся ко "второстепенному" предмету, облегчает контроль, способствует формированию научной картины мира.</a:t>
            </a:r>
          </a:p>
          <a:p>
            <a:r>
              <a:rPr lang="ru-RU" sz="2000" b="1" i="1" dirty="0" smtClean="0">
                <a:solidFill>
                  <a:srgbClr val="00B0F0"/>
                </a:solidFill>
              </a:rPr>
              <a:t>Интеграция учебных предметов перспективное средство совершенствования учебного плана и всей системы образования.</a:t>
            </a:r>
            <a:endParaRPr lang="ru-RU" sz="2000" b="1" i="1" dirty="0">
              <a:solidFill>
                <a:srgbClr val="00B0F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graphicFrame>
        <p:nvGraphicFramePr>
          <p:cNvPr id="21509" name="Organization Chart 5"/>
          <p:cNvGraphicFramePr>
            <a:graphicFrameLocks/>
          </p:cNvGraphicFramePr>
          <p:nvPr/>
        </p:nvGraphicFramePr>
        <p:xfrm>
          <a:off x="357158" y="1214422"/>
          <a:ext cx="8496300" cy="4032250"/>
        </p:xfrm>
        <a:graphic>
          <a:graphicData uri="http://schemas.openxmlformats.org/drawingml/2006/compatibility">
            <com:legacyDrawing xmlns:com="http://schemas.openxmlformats.org/drawingml/2006/compatibility" spid="_x0000_s102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ru-RU" dirty="0" smtClean="0"/>
              <a:t>Этапы подготовки:</a:t>
            </a:r>
            <a:endParaRPr lang="ru-RU" dirty="0"/>
          </a:p>
        </p:txBody>
      </p:sp>
      <p:sp>
        <p:nvSpPr>
          <p:cNvPr id="32771" name="Rectangle 3"/>
          <p:cNvSpPr>
            <a:spLocks noGrp="1" noChangeArrowheads="1"/>
          </p:cNvSpPr>
          <p:nvPr>
            <p:ph idx="1"/>
          </p:nvPr>
        </p:nvSpPr>
        <p:spPr>
          <a:xfrm>
            <a:off x="357158" y="1497012"/>
            <a:ext cx="8229600" cy="5360988"/>
          </a:xfrm>
        </p:spPr>
        <p:txBody>
          <a:bodyPr/>
          <a:lstStyle/>
          <a:p>
            <a:pPr>
              <a:buFont typeface="Wingdings" pitchFamily="2" charset="2"/>
              <a:buChar char="q"/>
            </a:pPr>
            <a:r>
              <a:rPr lang="ru-RU" sz="4000" b="1" dirty="0" smtClean="0">
                <a:latin typeface="Algerian" pitchFamily="82" charset="0"/>
              </a:rPr>
              <a:t>Продумать </a:t>
            </a:r>
            <a:r>
              <a:rPr lang="ru-RU" sz="4000" b="1" dirty="0">
                <a:latin typeface="Algerian" pitchFamily="82" charset="0"/>
              </a:rPr>
              <a:t>расположение оборудования</a:t>
            </a:r>
            <a:r>
              <a:rPr lang="ru-RU" sz="4000" dirty="0">
                <a:solidFill>
                  <a:srgbClr val="003300"/>
                </a:solidFill>
                <a:latin typeface="Algerian" pitchFamily="82" charset="0"/>
              </a:rPr>
              <a:t>.</a:t>
            </a:r>
          </a:p>
          <a:p>
            <a:pPr>
              <a:buFont typeface="Wingdings" pitchFamily="2" charset="2"/>
              <a:buChar char="q"/>
            </a:pPr>
            <a:r>
              <a:rPr lang="ru-RU" sz="4000" b="1" dirty="0">
                <a:latin typeface="Algerian" pitchFamily="82" charset="0"/>
              </a:rPr>
              <a:t>Тщательно продумать урок.</a:t>
            </a:r>
          </a:p>
          <a:p>
            <a:pPr>
              <a:buFont typeface="Wingdings" pitchFamily="2" charset="2"/>
              <a:buChar char="q"/>
            </a:pPr>
            <a:r>
              <a:rPr lang="ru-RU" sz="4000" b="1" dirty="0" smtClean="0">
                <a:latin typeface="Algerian" pitchFamily="82" charset="0"/>
              </a:rPr>
              <a:t>Выявить похожие по тематике темы</a:t>
            </a:r>
            <a:r>
              <a:rPr lang="ru-RU" sz="4000" dirty="0" smtClean="0">
                <a:latin typeface="Algerian" pitchFamily="82" charset="0"/>
              </a:rPr>
              <a:t>.</a:t>
            </a:r>
          </a:p>
          <a:p>
            <a:pPr>
              <a:buFont typeface="Wingdings" pitchFamily="2" charset="2"/>
              <a:buChar char="q"/>
            </a:pPr>
            <a:r>
              <a:rPr lang="ru-RU" sz="4000" b="1" dirty="0" smtClean="0">
                <a:latin typeface="Algerian" pitchFamily="82" charset="0"/>
              </a:rPr>
              <a:t>Распределить время для каждого педагога.</a:t>
            </a:r>
            <a:endParaRPr lang="ru-RU" sz="4000" b="1" dirty="0">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p:cTn id="7" dur="500" fill="hold"/>
                                        <p:tgtEl>
                                          <p:spTgt spid="3277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277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277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2771">
                                            <p:txEl>
                                              <p:pRg st="1" end="1"/>
                                            </p:txEl>
                                          </p:spTgt>
                                        </p:tgtEl>
                                        <p:attrNameLst>
                                          <p:attrName>style.visibility</p:attrName>
                                        </p:attrNameLst>
                                      </p:cBhvr>
                                      <p:to>
                                        <p:strVal val="visible"/>
                                      </p:to>
                                    </p:set>
                                    <p:anim calcmode="lin" valueType="num">
                                      <p:cBhvr>
                                        <p:cTn id="14" dur="500" fill="hold"/>
                                        <p:tgtEl>
                                          <p:spTgt spid="32771">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2771">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277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32771">
                                            <p:txEl>
                                              <p:pRg st="2" end="2"/>
                                            </p:txEl>
                                          </p:spTgt>
                                        </p:tgtEl>
                                        <p:attrNameLst>
                                          <p:attrName>style.visibility</p:attrName>
                                        </p:attrNameLst>
                                      </p:cBhvr>
                                      <p:to>
                                        <p:strVal val="visible"/>
                                      </p:to>
                                    </p:set>
                                    <p:anim calcmode="lin" valueType="num">
                                      <p:cBhvr>
                                        <p:cTn id="21" dur="500" fill="hold"/>
                                        <p:tgtEl>
                                          <p:spTgt spid="32771">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2771">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277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32771">
                                            <p:txEl>
                                              <p:pRg st="3" end="3"/>
                                            </p:txEl>
                                          </p:spTgt>
                                        </p:tgtEl>
                                        <p:attrNameLst>
                                          <p:attrName>style.visibility</p:attrName>
                                        </p:attrNameLst>
                                      </p:cBhvr>
                                      <p:to>
                                        <p:strVal val="visible"/>
                                      </p:to>
                                    </p:set>
                                    <p:anim calcmode="lin" valueType="num">
                                      <p:cBhvr>
                                        <p:cTn id="28" dur="500" fill="hold"/>
                                        <p:tgtEl>
                                          <p:spTgt spid="32771">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2771">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618</TotalTime>
  <Words>1379</Words>
  <Application>Microsoft Office PowerPoint</Application>
  <PresentationFormat>Экран (4:3)</PresentationFormat>
  <Paragraphs>154</Paragraphs>
  <Slides>24</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Техническая</vt:lpstr>
      <vt:lpstr>Слайд 1</vt:lpstr>
      <vt:lpstr>Слайд 2</vt:lpstr>
      <vt:lpstr>Слайд 3</vt:lpstr>
      <vt:lpstr>Слайд 4</vt:lpstr>
      <vt:lpstr>Слайд 5</vt:lpstr>
      <vt:lpstr>Слайд 6</vt:lpstr>
      <vt:lpstr>Слайд 7</vt:lpstr>
      <vt:lpstr>Слайд 8</vt:lpstr>
      <vt:lpstr>Этапы подготовки:</vt:lpstr>
      <vt:lpstr>Слайд 10</vt:lpstr>
      <vt:lpstr>Слайд 11</vt:lpstr>
      <vt:lpstr>Слайд 12</vt:lpstr>
      <vt:lpstr>Слайд 13</vt:lpstr>
      <vt:lpstr>Слайд 14</vt:lpstr>
      <vt:lpstr>Слайд 15</vt:lpstr>
      <vt:lpstr>Слайд 16</vt:lpstr>
      <vt:lpstr>Слайд 17</vt:lpstr>
      <vt:lpstr>Созвездие « Большой Медведицы»</vt:lpstr>
      <vt:lpstr>Созвездие» Цефея»</vt:lpstr>
      <vt:lpstr>Созвездие « Кассиопеи»</vt:lpstr>
      <vt:lpstr>Созвездие « Андромеды»</vt:lpstr>
      <vt:lpstr>Созвездие « Персея»</vt:lpstr>
      <vt:lpstr>Созвездие « Весы»</vt:lpstr>
      <vt:lpstr>Слайд 24</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Руслан</dc:creator>
  <cp:lastModifiedBy>Руслан</cp:lastModifiedBy>
  <cp:revision>40</cp:revision>
  <dcterms:created xsi:type="dcterms:W3CDTF">2010-11-20T11:49:41Z</dcterms:created>
  <dcterms:modified xsi:type="dcterms:W3CDTF">2013-10-19T13:20:13Z</dcterms:modified>
</cp:coreProperties>
</file>