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2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E6070-E5A4-457D-AFFA-AF5C295FDAC3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5FE28-B74F-470E-AA56-803A388A1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E6070-E5A4-457D-AFFA-AF5C295FDAC3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5FE28-B74F-470E-AA56-803A388A1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E6070-E5A4-457D-AFFA-AF5C295FDAC3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5FE28-B74F-470E-AA56-803A388A1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E6070-E5A4-457D-AFFA-AF5C295FDAC3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5FE28-B74F-470E-AA56-803A388A1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E6070-E5A4-457D-AFFA-AF5C295FDAC3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5FE28-B74F-470E-AA56-803A388A1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E6070-E5A4-457D-AFFA-AF5C295FDAC3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5FE28-B74F-470E-AA56-803A388A1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E6070-E5A4-457D-AFFA-AF5C295FDAC3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5FE28-B74F-470E-AA56-803A388A1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E6070-E5A4-457D-AFFA-AF5C295FDAC3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5FE28-B74F-470E-AA56-803A388A1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E6070-E5A4-457D-AFFA-AF5C295FDAC3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5FE28-B74F-470E-AA56-803A388A1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E6070-E5A4-457D-AFFA-AF5C295FDAC3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5FE28-B74F-470E-AA56-803A388A1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E6070-E5A4-457D-AFFA-AF5C295FDAC3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5FE28-B74F-470E-AA56-803A388A1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E6070-E5A4-457D-AFFA-AF5C295FDAC3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65FE28-B74F-470E-AA56-803A388A1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 smtClean="0"/>
              <a:t>Из истории</a:t>
            </a:r>
            <a:br>
              <a:rPr lang="ru-RU" sz="6600" dirty="0" smtClean="0"/>
            </a:br>
            <a:r>
              <a:rPr lang="ru-RU" sz="6600" dirty="0" smtClean="0"/>
              <a:t>противодействия</a:t>
            </a:r>
            <a:endParaRPr lang="ru-RU" sz="6600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6600" dirty="0" smtClean="0"/>
              <a:t>коррупции</a:t>
            </a:r>
          </a:p>
          <a:p>
            <a:r>
              <a:rPr lang="ru-RU" sz="6600" dirty="0" smtClean="0"/>
              <a:t>в России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3008313" cy="80488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Петр Первый</a:t>
            </a:r>
            <a:endParaRPr lang="ru-RU" sz="3200" dirty="0"/>
          </a:p>
        </p:txBody>
      </p:sp>
      <p:pic>
        <p:nvPicPr>
          <p:cNvPr id="5" name="Содержимое 4" descr="Никитин портрет Петра 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00496" y="602837"/>
            <a:ext cx="4500594" cy="489786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034" y="1357298"/>
            <a:ext cx="3008313" cy="4691063"/>
          </a:xfrm>
        </p:spPr>
        <p:txBody>
          <a:bodyPr>
            <a:normAutofit fontScale="92500" lnSpcReduction="20000"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200" dirty="0" smtClean="0"/>
              <a:t>1722г.создана прокуратура как орган для присмотра за выполнением законов «уничтожить или ослабить зло, проистекающее из беспорядков в делах, неправосудия, </a:t>
            </a:r>
            <a:r>
              <a:rPr lang="ru-RU" sz="2200" dirty="0" err="1" smtClean="0"/>
              <a:t>взятничества</a:t>
            </a:r>
            <a:r>
              <a:rPr lang="ru-RU" sz="2200" dirty="0" smtClean="0"/>
              <a:t> и беззакония»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200" dirty="0" smtClean="0"/>
              <a:t>учреждена должность генерал-прокурора Сената, который должен был доносить государю о злоупотреблениях высокопоставленных лиц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Анна Иоанновна     и    Елизавета Петровна </a:t>
            </a:r>
            <a:endParaRPr lang="ru-RU" sz="28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71472" y="1071546"/>
            <a:ext cx="4040188" cy="960453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Указ 1739г. «О взыскании за похищенное из казны и за взятки»</a:t>
            </a:r>
            <a:endParaRPr lang="ru-RU" sz="2000" dirty="0"/>
          </a:p>
        </p:txBody>
      </p:sp>
      <p:pic>
        <p:nvPicPr>
          <p:cNvPr id="11" name="Содержимое 10" descr="АННА ИОАНОВНА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913670" y="2230279"/>
            <a:ext cx="3127248" cy="38404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>Указ от 1761г. «О запрещении взяток и задержки при осмотре  проезжающих на заставах»</a:t>
            </a:r>
            <a:endParaRPr lang="ru-RU" sz="2000" dirty="0"/>
          </a:p>
        </p:txBody>
      </p:sp>
      <p:pic>
        <p:nvPicPr>
          <p:cNvPr id="10" name="Содержимое 9" descr="Елизавета Петровна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150969" y="2174875"/>
            <a:ext cx="3029886" cy="39512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Екатерина Вторая</a:t>
            </a:r>
            <a:br>
              <a:rPr lang="ru-RU" sz="2400" dirty="0" smtClean="0"/>
            </a:br>
            <a:r>
              <a:rPr lang="ru-RU" sz="2400" dirty="0" smtClean="0"/>
              <a:t>1762-1796гг.</a:t>
            </a:r>
            <a:endParaRPr lang="ru-RU" sz="2400" dirty="0"/>
          </a:p>
        </p:txBody>
      </p:sp>
      <p:pic>
        <p:nvPicPr>
          <p:cNvPr id="5" name="Содержимое 4" descr="fекатерина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43372" y="642918"/>
            <a:ext cx="4149728" cy="54141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1762г. Указ «Об держании судей и чиновников от </a:t>
            </a:r>
            <a:r>
              <a:rPr lang="ru-RU" sz="2000" dirty="0" err="1" smtClean="0"/>
              <a:t>лихоимст-ва</a:t>
            </a:r>
            <a:r>
              <a:rPr lang="ru-RU" sz="2000" dirty="0" smtClean="0"/>
              <a:t>», который </a:t>
            </a:r>
            <a:r>
              <a:rPr lang="ru-RU" sz="2000" dirty="0" err="1" smtClean="0"/>
              <a:t>устанавли-вал</a:t>
            </a:r>
            <a:r>
              <a:rPr lang="ru-RU" sz="2000" dirty="0" smtClean="0"/>
              <a:t> жалование чинам и грозил смертной казнью.</a:t>
            </a:r>
          </a:p>
          <a:p>
            <a:r>
              <a:rPr lang="ru-RU" sz="2000" dirty="0" smtClean="0"/>
              <a:t>В целях профилактики</a:t>
            </a:r>
          </a:p>
          <a:p>
            <a:r>
              <a:rPr lang="ru-RU" sz="2000" dirty="0" smtClean="0"/>
              <a:t>к</a:t>
            </a:r>
            <a:r>
              <a:rPr lang="ru-RU" sz="2000" dirty="0" smtClean="0"/>
              <a:t>оррупции </a:t>
            </a:r>
            <a:r>
              <a:rPr lang="ru-RU" sz="2000" dirty="0" smtClean="0"/>
              <a:t>кроме жалования после 35 лет службы назначалась </a:t>
            </a:r>
            <a:r>
              <a:rPr lang="ru-RU" sz="2000" dirty="0" err="1" smtClean="0"/>
              <a:t>пен-сия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Павел 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/>
              <a:t>издал ряд указов о борьбе с хищениями в армии и на флоте</a:t>
            </a:r>
            <a:endParaRPr lang="ru-RU" sz="2700" dirty="0"/>
          </a:p>
        </p:txBody>
      </p:sp>
      <p:pic>
        <p:nvPicPr>
          <p:cNvPr id="7" name="Содержимое 6" descr="1796г.портрет павл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88523" y="1600200"/>
            <a:ext cx="3366954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142852"/>
            <a:ext cx="8229600" cy="500066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Александр </a:t>
            </a:r>
            <a:r>
              <a:rPr lang="en-US" sz="3200" dirty="0" smtClean="0"/>
              <a:t>I</a:t>
            </a:r>
            <a:r>
              <a:rPr lang="ru-RU" sz="3200" dirty="0" smtClean="0"/>
              <a:t> и Николай </a:t>
            </a:r>
            <a:r>
              <a:rPr lang="en-US" sz="3200" dirty="0" smtClean="0"/>
              <a:t>I</a:t>
            </a:r>
            <a:endParaRPr lang="ru-RU" sz="32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28596" y="857232"/>
            <a:ext cx="4040188" cy="960453"/>
          </a:xfrm>
        </p:spPr>
        <p:txBody>
          <a:bodyPr>
            <a:noAutofit/>
          </a:bodyPr>
          <a:lstStyle/>
          <a:p>
            <a:r>
              <a:rPr lang="ru-RU" sz="1800" dirty="0" smtClean="0"/>
              <a:t>1812г.Указ «О запрещении приносить подарки начальникам губерний и другим губернским служащим»</a:t>
            </a:r>
            <a:endParaRPr lang="ru-RU" sz="1800" dirty="0"/>
          </a:p>
        </p:txBody>
      </p:sp>
      <p:pic>
        <p:nvPicPr>
          <p:cNvPr id="9" name="Содержимое 8" descr="александр1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091335" y="2143125"/>
            <a:ext cx="2714767" cy="39512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572000" y="642918"/>
            <a:ext cx="4041775" cy="1531957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!826г. Образование третьего отделения Собственной Его Императорского Величества Канцелярии для борьбы со злоупотреблениями</a:t>
            </a:r>
          </a:p>
          <a:p>
            <a:r>
              <a:rPr lang="ru-RU" dirty="0" smtClean="0"/>
              <a:t>1845г.»Уложение о наказаниях уголовных и исправительных»</a:t>
            </a:r>
            <a:endParaRPr lang="ru-RU" dirty="0"/>
          </a:p>
        </p:txBody>
      </p:sp>
      <p:pic>
        <p:nvPicPr>
          <p:cNvPr id="10" name="Содержимое 9" descr="Николай Первый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143504" y="2357430"/>
            <a:ext cx="2963466" cy="39512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Александр Ⅲ и Николай Ⅱ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14422"/>
            <a:ext cx="4040188" cy="960453"/>
          </a:xfrm>
        </p:spPr>
        <p:txBody>
          <a:bodyPr>
            <a:noAutofit/>
          </a:bodyPr>
          <a:lstStyle/>
          <a:p>
            <a:r>
              <a:rPr lang="ru-RU" sz="2000" dirty="0" smtClean="0"/>
              <a:t>1881г. Учредил Комитет для выработки проекта Уголовного уложения</a:t>
            </a:r>
            <a:endParaRPr lang="ru-RU" sz="2000" dirty="0"/>
          </a:p>
        </p:txBody>
      </p:sp>
      <p:pic>
        <p:nvPicPr>
          <p:cNvPr id="7" name="Содержимое 6" descr="александр3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092034" y="2174875"/>
            <a:ext cx="2770519" cy="39512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3438" y="1285860"/>
            <a:ext cx="4041775" cy="639762"/>
          </a:xfrm>
        </p:spPr>
        <p:txBody>
          <a:bodyPr>
            <a:noAutofit/>
          </a:bodyPr>
          <a:lstStyle/>
          <a:p>
            <a:r>
              <a:rPr lang="ru-RU" sz="2000" dirty="0" smtClean="0"/>
              <a:t>!903г. Утвержден проект Уголовного уложения</a:t>
            </a:r>
            <a:endParaRPr lang="ru-RU" sz="2000" dirty="0"/>
          </a:p>
        </p:txBody>
      </p:sp>
      <p:pic>
        <p:nvPicPr>
          <p:cNvPr id="8" name="Содержимое 7" descr="копия портрета николая2.jpe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229454" y="2174875"/>
            <a:ext cx="2872916" cy="39512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Сформировать убеждение у учащихся, что на всех этапах формирования российского государства власть активно противоборствовала проявлению всех форм коррупции</a:t>
            </a:r>
          </a:p>
          <a:p>
            <a:r>
              <a:rPr lang="ru-RU" dirty="0" smtClean="0"/>
              <a:t>Способствовать формированию у учащихся антикоррупционного мировоззрения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285728"/>
            <a:ext cx="3008313" cy="87632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Иван Ⅲ</a:t>
            </a:r>
            <a:endParaRPr lang="ru-RU" sz="3200" dirty="0"/>
          </a:p>
        </p:txBody>
      </p:sp>
      <p:pic>
        <p:nvPicPr>
          <p:cNvPr id="7" name="Содержимое 6" descr="Иван 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59312" y="785794"/>
            <a:ext cx="3270274" cy="44616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2000" dirty="0" smtClean="0"/>
              <a:t>В Судебнике 1497 </a:t>
            </a:r>
            <a:r>
              <a:rPr lang="ru-RU" sz="2000" dirty="0" smtClean="0"/>
              <a:t>года впервые </a:t>
            </a:r>
            <a:r>
              <a:rPr lang="ru-RU" sz="2000" dirty="0" smtClean="0"/>
              <a:t>в Русском государстве вводился запрет брать посулы (взятки) : «Судите суд </a:t>
            </a:r>
            <a:r>
              <a:rPr lang="ru-RU" sz="2000" dirty="0" err="1" smtClean="0"/>
              <a:t>бояром</a:t>
            </a:r>
            <a:r>
              <a:rPr lang="ru-RU" sz="2000" dirty="0" smtClean="0"/>
              <a:t> и </a:t>
            </a:r>
            <a:r>
              <a:rPr lang="ru-RU" sz="2000" dirty="0" err="1" smtClean="0"/>
              <a:t>околничим</a:t>
            </a:r>
            <a:r>
              <a:rPr lang="ru-RU" sz="2000" dirty="0" smtClean="0"/>
              <a:t>. А на суде </a:t>
            </a:r>
            <a:r>
              <a:rPr lang="ru-RU" sz="2000" dirty="0" err="1" smtClean="0"/>
              <a:t>быти</a:t>
            </a:r>
            <a:r>
              <a:rPr lang="ru-RU" sz="2000" dirty="0" smtClean="0"/>
              <a:t> у бояр и у </a:t>
            </a:r>
            <a:r>
              <a:rPr lang="ru-RU" sz="2000" dirty="0" err="1" smtClean="0"/>
              <a:t>околничих</a:t>
            </a:r>
            <a:r>
              <a:rPr lang="ru-RU" sz="2000" dirty="0" smtClean="0"/>
              <a:t> </a:t>
            </a:r>
            <a:r>
              <a:rPr lang="ru-RU" sz="2000" dirty="0" err="1" smtClean="0"/>
              <a:t>диаком</a:t>
            </a:r>
            <a:r>
              <a:rPr lang="ru-RU" sz="2000" dirty="0" smtClean="0"/>
              <a:t>. А посулов </a:t>
            </a:r>
            <a:r>
              <a:rPr lang="ru-RU" sz="2000" dirty="0" err="1" smtClean="0"/>
              <a:t>бояром</a:t>
            </a:r>
            <a:r>
              <a:rPr lang="ru-RU" sz="2000" dirty="0" smtClean="0"/>
              <a:t>, и </a:t>
            </a:r>
            <a:r>
              <a:rPr lang="ru-RU" sz="2000" dirty="0" err="1" smtClean="0"/>
              <a:t>околничим</a:t>
            </a:r>
            <a:r>
              <a:rPr lang="ru-RU" sz="2000" dirty="0" smtClean="0"/>
              <a:t>, </a:t>
            </a:r>
            <a:r>
              <a:rPr lang="ru-RU" sz="2000" dirty="0" err="1" smtClean="0"/>
              <a:t>и</a:t>
            </a:r>
            <a:r>
              <a:rPr lang="ru-RU" sz="2000" dirty="0" smtClean="0"/>
              <a:t> </a:t>
            </a:r>
            <a:r>
              <a:rPr lang="ru-RU" sz="2000" dirty="0" err="1" smtClean="0"/>
              <a:t>диаком</a:t>
            </a:r>
            <a:r>
              <a:rPr lang="ru-RU" sz="2000" dirty="0" smtClean="0"/>
              <a:t> от суда и от </a:t>
            </a:r>
            <a:r>
              <a:rPr lang="ru-RU" sz="2000" dirty="0" err="1" smtClean="0"/>
              <a:t>печалования</a:t>
            </a:r>
            <a:r>
              <a:rPr lang="ru-RU" sz="2000" dirty="0" smtClean="0"/>
              <a:t> не </a:t>
            </a:r>
            <a:r>
              <a:rPr lang="ru-RU" sz="2000" dirty="0" err="1" smtClean="0"/>
              <a:t>имати</a:t>
            </a:r>
            <a:r>
              <a:rPr lang="ru-RU" sz="2000" dirty="0" smtClean="0"/>
              <a:t>; </a:t>
            </a:r>
            <a:r>
              <a:rPr lang="ru-RU" sz="2000" dirty="0" err="1" smtClean="0"/>
              <a:t>такоживсякому</a:t>
            </a:r>
            <a:r>
              <a:rPr lang="ru-RU" sz="2000" dirty="0" smtClean="0"/>
              <a:t> </a:t>
            </a:r>
            <a:r>
              <a:rPr lang="ru-RU" sz="2000" dirty="0" err="1" smtClean="0"/>
              <a:t>судие</a:t>
            </a:r>
            <a:r>
              <a:rPr lang="ru-RU" sz="2000" dirty="0" smtClean="0"/>
              <a:t> посула от суда не </a:t>
            </a:r>
            <a:r>
              <a:rPr lang="ru-RU" sz="2000" dirty="0" err="1" smtClean="0"/>
              <a:t>имати</a:t>
            </a:r>
            <a:r>
              <a:rPr lang="ru-RU" sz="2000" dirty="0" smtClean="0"/>
              <a:t> </a:t>
            </a:r>
            <a:r>
              <a:rPr lang="ru-RU" sz="2000" dirty="0" err="1" smtClean="0"/>
              <a:t>никому.А</a:t>
            </a:r>
            <a:r>
              <a:rPr lang="ru-RU" sz="2000" dirty="0" smtClean="0"/>
              <a:t> судом не мсти, не </a:t>
            </a:r>
            <a:r>
              <a:rPr lang="ru-RU" sz="2000" dirty="0" err="1" smtClean="0"/>
              <a:t>дружити</a:t>
            </a:r>
            <a:r>
              <a:rPr lang="ru-RU" sz="2000" dirty="0" smtClean="0"/>
              <a:t> никому</a:t>
            </a:r>
            <a:r>
              <a:rPr lang="ru-RU" sz="1800" dirty="0" smtClean="0"/>
              <a:t>».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3008313" cy="590546"/>
          </a:xfrm>
        </p:spPr>
        <p:txBody>
          <a:bodyPr>
            <a:normAutofit/>
          </a:bodyPr>
          <a:lstStyle/>
          <a:p>
            <a:pPr algn="ctr"/>
            <a:r>
              <a:rPr lang="ru-RU" sz="2400" dirty="0"/>
              <a:t>И</a:t>
            </a:r>
            <a:r>
              <a:rPr lang="ru-RU" sz="2400" dirty="0" smtClean="0"/>
              <a:t>ван Грозный</a:t>
            </a:r>
            <a:endParaRPr lang="ru-RU" sz="2400" dirty="0"/>
          </a:p>
        </p:txBody>
      </p:sp>
      <p:pic>
        <p:nvPicPr>
          <p:cNvPr id="6" name="Содержимое 5" descr="парадный портрет Ивана Грозного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71934" y="571480"/>
            <a:ext cx="4352679" cy="55546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034" y="1428736"/>
            <a:ext cx="3008313" cy="4691063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/>
              <a:t>По Судебнику 1550 года </a:t>
            </a:r>
            <a:r>
              <a:rPr lang="ru-RU" sz="2000" dirty="0" err="1" smtClean="0"/>
              <a:t>взятничество</a:t>
            </a:r>
            <a:r>
              <a:rPr lang="ru-RU" sz="2000" dirty="0" smtClean="0"/>
              <a:t> было официально признано тяжким преступлением и устанавливались строгие наказания за нарушение должностными лицами этого запрета: «…дьяка </a:t>
            </a:r>
            <a:r>
              <a:rPr lang="ru-RU" sz="2000" dirty="0" err="1" smtClean="0"/>
              <a:t>взяти</a:t>
            </a:r>
            <a:r>
              <a:rPr lang="ru-RU" sz="2000" dirty="0" smtClean="0"/>
              <a:t> перед боярином </a:t>
            </a:r>
            <a:r>
              <a:rPr lang="ru-RU" sz="2000" dirty="0" err="1" smtClean="0"/>
              <a:t>вполы</a:t>
            </a:r>
            <a:r>
              <a:rPr lang="ru-RU" sz="2000" dirty="0" smtClean="0"/>
              <a:t> да вкинута его в </a:t>
            </a:r>
            <a:r>
              <a:rPr lang="ru-RU" sz="2000" dirty="0" err="1" smtClean="0"/>
              <a:t>тюрму</a:t>
            </a:r>
            <a:r>
              <a:rPr lang="ru-RU" sz="2000" dirty="0" smtClean="0"/>
              <a:t>»</a:t>
            </a:r>
          </a:p>
          <a:p>
            <a:pPr algn="just"/>
            <a:r>
              <a:rPr lang="ru-RU" sz="2000" dirty="0" smtClean="0"/>
              <a:t>«… подьячего </a:t>
            </a:r>
            <a:r>
              <a:rPr lang="ru-RU" sz="2000" dirty="0" err="1" smtClean="0"/>
              <a:t>казнити</a:t>
            </a:r>
            <a:r>
              <a:rPr lang="ru-RU" sz="2000" dirty="0" smtClean="0"/>
              <a:t> торговую казнью, </a:t>
            </a:r>
            <a:r>
              <a:rPr lang="ru-RU" sz="2000" dirty="0" err="1" smtClean="0"/>
              <a:t>бити</a:t>
            </a:r>
            <a:r>
              <a:rPr lang="ru-RU" sz="2000" dirty="0" smtClean="0"/>
              <a:t> </a:t>
            </a:r>
            <a:r>
              <a:rPr lang="ru-RU" sz="2000" dirty="0" err="1" smtClean="0"/>
              <a:t>кнутьем</a:t>
            </a:r>
            <a:r>
              <a:rPr lang="ru-RU" sz="2000" dirty="0" smtClean="0"/>
              <a:t>»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Иван Грозный</a:t>
            </a:r>
            <a:br>
              <a:rPr lang="ru-RU" sz="2800" dirty="0" smtClean="0"/>
            </a:br>
            <a:r>
              <a:rPr lang="ru-RU" sz="2800" dirty="0" smtClean="0"/>
              <a:t>1533-1584гг.</a:t>
            </a:r>
            <a:endParaRPr lang="ru-RU" sz="2800" dirty="0"/>
          </a:p>
        </p:txBody>
      </p:sp>
      <p:pic>
        <p:nvPicPr>
          <p:cNvPr id="5" name="Содержимое 4" descr="Иван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02174" y="584994"/>
            <a:ext cx="3298849" cy="52292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596" y="1714488"/>
            <a:ext cx="3008313" cy="4054485"/>
          </a:xfrm>
        </p:spPr>
        <p:txBody>
          <a:bodyPr/>
          <a:lstStyle/>
          <a:p>
            <a:pPr algn="just">
              <a:buFont typeface="Wingdings" pitchFamily="2" charset="2"/>
              <a:buChar char="v"/>
            </a:pPr>
            <a:r>
              <a:rPr lang="ru-RU" sz="2000" dirty="0" smtClean="0"/>
              <a:t>Виновному привязывали к шее вещь, взятую в подарок</a:t>
            </a:r>
          </a:p>
          <a:p>
            <a:pPr algn="just">
              <a:buFont typeface="Wingdings" pitchFamily="2" charset="2"/>
              <a:buChar char="v"/>
            </a:pPr>
            <a:r>
              <a:rPr lang="ru-RU" sz="2000" dirty="0" smtClean="0"/>
              <a:t>За чрезмерность во взятках впервые стали применять смертную казнь</a:t>
            </a:r>
          </a:p>
          <a:p>
            <a:pPr algn="just">
              <a:buFont typeface="Wingdings" pitchFamily="2" charset="2"/>
              <a:buChar char="v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869934"/>
          </a:xfrm>
        </p:spPr>
        <p:txBody>
          <a:bodyPr/>
          <a:lstStyle/>
          <a:p>
            <a:pPr algn="ctr"/>
            <a:r>
              <a:rPr lang="ru-RU" sz="2400" dirty="0" smtClean="0"/>
              <a:t>Борис Годунов </a:t>
            </a:r>
            <a:br>
              <a:rPr lang="ru-RU" sz="2400" dirty="0" smtClean="0"/>
            </a:br>
            <a:r>
              <a:rPr lang="ru-RU" sz="2400" dirty="0" smtClean="0"/>
              <a:t>1598-1605гг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Содержимое 4" descr="Борис Годунов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86314" y="1428736"/>
            <a:ext cx="2928958" cy="407196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000" dirty="0" smtClean="0"/>
              <a:t>Старался уничтожить </a:t>
            </a:r>
            <a:r>
              <a:rPr lang="ru-RU" sz="2000" dirty="0" err="1" smtClean="0"/>
              <a:t>взятничество</a:t>
            </a:r>
            <a:r>
              <a:rPr lang="ru-RU" sz="2000" dirty="0" smtClean="0"/>
              <a:t>.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/>
              <a:t>Если судья был уличен во взятках, то должен был возвратить  взятое, заплатить большой штраф, имение его отбирали в казну.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/>
              <a:t>Дьяка-взяточника водили по городу и секли, причем у него на шее висел мешок со взяткою, потом преступника заточали.</a:t>
            </a:r>
          </a:p>
          <a:p>
            <a:pPr algn="just"/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3008313" cy="116205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Алексей Михайлович </a:t>
            </a:r>
            <a:br>
              <a:rPr lang="ru-RU" sz="2400" dirty="0" smtClean="0"/>
            </a:br>
            <a:r>
              <a:rPr lang="ru-RU" sz="2400" dirty="0" smtClean="0"/>
              <a:t>1645-1676 гг.</a:t>
            </a:r>
            <a:endParaRPr lang="ru-RU" sz="2400" dirty="0"/>
          </a:p>
        </p:txBody>
      </p:sp>
      <p:pic>
        <p:nvPicPr>
          <p:cNvPr id="5" name="Содержимое 4" descr="Алексей Михайлович(тишайший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0" y="714356"/>
            <a:ext cx="3214710" cy="46434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Соборное Уложение 1649г. Осуждало </a:t>
            </a:r>
            <a:r>
              <a:rPr lang="ru-RU" sz="2000" dirty="0" err="1" smtClean="0"/>
              <a:t>взятничество</a:t>
            </a:r>
            <a:r>
              <a:rPr lang="ru-RU" sz="2000" dirty="0" smtClean="0"/>
              <a:t> и предусматривало многочисленные наказания: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/>
              <a:t>Денежное взыскание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/>
              <a:t>Запрет на должность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/>
              <a:t>Битье кнутом или </a:t>
            </a:r>
            <a:r>
              <a:rPr lang="ru-RU" sz="2000" dirty="0" smtClean="0"/>
              <a:t>батогами(в зависимости </a:t>
            </a:r>
            <a:r>
              <a:rPr lang="ru-RU" sz="2000" dirty="0" smtClean="0"/>
              <a:t>от сословия)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/>
              <a:t>Казни либо отсечение руки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3008313" cy="7984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Петр Ⅰ</a:t>
            </a:r>
            <a:br>
              <a:rPr lang="ru-RU" sz="3200" dirty="0" smtClean="0"/>
            </a:br>
            <a:r>
              <a:rPr lang="ru-RU" sz="3200" dirty="0" smtClean="0"/>
              <a:t>1682-1725</a:t>
            </a:r>
            <a:endParaRPr lang="ru-RU" sz="3200" dirty="0"/>
          </a:p>
        </p:txBody>
      </p:sp>
      <p:pic>
        <p:nvPicPr>
          <p:cNvPr id="5" name="Содержимое 4" descr="default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57687" y="500043"/>
            <a:ext cx="3857652" cy="52149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034" y="1643050"/>
            <a:ext cx="3008313" cy="4190997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/>
              <a:t>Должное внимание борьбе с коррупцией уделял Петр</a:t>
            </a:r>
            <a:r>
              <a:rPr lang="en-US" sz="1800" dirty="0" smtClean="0"/>
              <a:t>1</a:t>
            </a:r>
            <a:r>
              <a:rPr lang="ru-RU" sz="1800" dirty="0" smtClean="0"/>
              <a:t>: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800" dirty="0" smtClean="0"/>
              <a:t>1708г. Провел губернскую реформу, установив государственную службу за жалование, подношения в любой форме начали считать преступлением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800" dirty="0" smtClean="0"/>
              <a:t>В 1711г. Ввел институт фискалов, с помощью </a:t>
            </a:r>
            <a:r>
              <a:rPr lang="ru-RU" sz="1800" dirty="0" err="1" smtClean="0"/>
              <a:t>ко-торых</a:t>
            </a:r>
            <a:r>
              <a:rPr lang="ru-RU" sz="1800" dirty="0" smtClean="0"/>
              <a:t> Сенат осуществлял контроль над деятельностью государственных чиновников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3008313" cy="57789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Петр Первый</a:t>
            </a:r>
            <a:endParaRPr lang="ru-RU" sz="2400" dirty="0"/>
          </a:p>
        </p:txBody>
      </p:sp>
      <p:pic>
        <p:nvPicPr>
          <p:cNvPr id="5" name="Содержимое 4" descr="царь из царей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71934" y="928670"/>
            <a:ext cx="4214842" cy="47288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1472" y="785794"/>
            <a:ext cx="3008313" cy="4691063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000" dirty="0" smtClean="0"/>
              <a:t>1714г.Указ «О фискалах и их должности и действии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dirty="0" smtClean="0"/>
              <a:t>1714г. Указ «О воспрещении взяток и посулов», в котором </a:t>
            </a:r>
            <a:r>
              <a:rPr lang="ru-RU" sz="2000" dirty="0" err="1" smtClean="0"/>
              <a:t>взятничество</a:t>
            </a:r>
            <a:r>
              <a:rPr lang="ru-RU" sz="2000" dirty="0" smtClean="0"/>
              <a:t> квалифицировалось как преступление, </a:t>
            </a:r>
            <a:r>
              <a:rPr lang="ru-RU" sz="2000" dirty="0" err="1" smtClean="0"/>
              <a:t>подлежа-щее</a:t>
            </a:r>
            <a:r>
              <a:rPr lang="ru-RU" sz="2000" dirty="0" smtClean="0"/>
              <a:t> строжайшему </a:t>
            </a:r>
            <a:r>
              <a:rPr lang="ru-RU" sz="2000" dirty="0" err="1" smtClean="0"/>
              <a:t>нака-занию</a:t>
            </a:r>
            <a:r>
              <a:rPr lang="ru-RU" sz="2000" dirty="0" smtClean="0"/>
              <a:t>: смертной казни, а в более легких случаях- вечной ссылке с вырыванием ноздрей и конфискацией имущества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dirty="0" smtClean="0"/>
              <a:t>Ввел принцип равной ответственности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</TotalTime>
  <Words>522</Words>
  <Application>Microsoft Office PowerPoint</Application>
  <PresentationFormat>Экран (4:3)</PresentationFormat>
  <Paragraphs>50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Из истории противодействия</vt:lpstr>
      <vt:lpstr>Цели:</vt:lpstr>
      <vt:lpstr>Иван Ⅲ</vt:lpstr>
      <vt:lpstr>Иван Грозный</vt:lpstr>
      <vt:lpstr>Иван Грозный 1533-1584гг.</vt:lpstr>
      <vt:lpstr>Борис Годунов  1598-1605гг.</vt:lpstr>
      <vt:lpstr>Алексей Михайлович  1645-1676 гг.</vt:lpstr>
      <vt:lpstr>Петр Ⅰ 1682-1725</vt:lpstr>
      <vt:lpstr>Петр Первый</vt:lpstr>
      <vt:lpstr>Петр Первый</vt:lpstr>
      <vt:lpstr>Анна Иоанновна     и    Елизавета Петровна </vt:lpstr>
      <vt:lpstr>Екатерина Вторая 1762-1796гг.</vt:lpstr>
      <vt:lpstr>Павел Ⅰ  издал ряд указов о борьбе с хищениями в армии и на флоте</vt:lpstr>
      <vt:lpstr>Александр I и Николай I</vt:lpstr>
      <vt:lpstr>Александр Ⅲ и Николай Ⅱ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 истории</dc:title>
  <dc:creator>Лиссунька</dc:creator>
  <cp:lastModifiedBy>Лиссунька</cp:lastModifiedBy>
  <cp:revision>48</cp:revision>
  <dcterms:created xsi:type="dcterms:W3CDTF">2011-11-08T19:52:25Z</dcterms:created>
  <dcterms:modified xsi:type="dcterms:W3CDTF">2011-11-10T13:44:38Z</dcterms:modified>
</cp:coreProperties>
</file>