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303" autoAdjust="0"/>
  </p:normalViewPr>
  <p:slideViewPr>
    <p:cSldViewPr>
      <p:cViewPr varScale="1">
        <p:scale>
          <a:sx n="62" d="100"/>
          <a:sy n="62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FD9704-9FB8-4418-B46C-DBE52B73597B}" type="datetimeFigureOut">
              <a:rPr lang="ru-RU" smtClean="0"/>
              <a:pPr/>
              <a:t>27.02.2010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70C61-A67F-48F1-A041-4AB7443E9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70C61-A67F-48F1-A041-4AB7443E9F8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70DA7-3429-446B-ABCB-970EC94EAF0A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1E157-020D-45B1-9538-00D4DBCC4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3145F-EB0A-410B-8C85-DDDC90D9CB8C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0475D-F5F5-444C-9A0D-F918AB56E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21820-F142-42B3-9B6C-A91EEDA8ADED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F3F51-9A63-4CA7-9E5A-23915B31E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309A4-31B4-41F4-8C37-2C27D2D5763A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ED9B3-170B-4A61-88FD-E4A540C5F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55CC-5286-4FA4-B653-B240692F345C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6B132-9A37-4AD4-9663-5DFAF4618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0AB94-66E6-4D26-9479-BEF740054307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9246B-D941-4AF5-AEB6-03E6F4A13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EB13A-8AF4-4B8A-9D54-4A74AD1B1805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B8093-2CC2-4FD3-8A5C-A39C47FDF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A9871-5C36-4E8F-A288-F327E4C9E2AC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4276D-D012-4570-9FA1-969676F44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B49BC-33AA-4281-8462-87FCB6BE34C2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42E5-E4EC-4CF1-9662-06415021C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F4EA-EEC1-4766-A059-8DD9DFCEA9ED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497A4-DFD7-4BBA-B181-F60C66B6C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95113-A123-4E20-A461-BF6A8E79245A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1988-A826-4CDC-B52C-AA49B6DA0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9AA5426-1608-4322-942D-71EBAB8AC43C}" type="datetimeFigureOut">
              <a:rPr lang="ru-RU"/>
              <a:pPr>
                <a:defRPr/>
              </a:pPr>
              <a:t>27.02.2010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5821C03-0F61-4315-B22B-A2AA01151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928802"/>
            <a:ext cx="665432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права и 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обязанности</a:t>
            </a:r>
          </a:p>
        </p:txBody>
      </p:sp>
      <p:pic>
        <p:nvPicPr>
          <p:cNvPr id="10243" name="Picture 2" descr="C:\Documents and Settings\Хлестова Е.Д\Local Settings\Temporary Internet Files\Content.IE5\DSUNQTC9\MCj043487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929063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C:\Documents and Settings\Хлестова Е.Д\Local Settings\Temporary Internet Files\Content.IE5\EF3I5XW6\MCj024171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571500"/>
            <a:ext cx="1827213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пия 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71480"/>
            <a:ext cx="7643866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ы наказаний н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7858180" cy="5715040"/>
          </a:xfrm>
          <a:prstGeom prst="rect">
            <a:avLst/>
          </a:prstGeom>
        </p:spPr>
      </p:pic>
      <p:pic>
        <p:nvPicPr>
          <p:cNvPr id="3073" name="Picture 1" descr="C:\Documents and Settings\Хлестова Е.Д\Local Settings\Temporary Internet Files\Content.IE5\NFDX1T1E\MCj028695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857628"/>
            <a:ext cx="1857388" cy="1487285"/>
          </a:xfrm>
          <a:prstGeom prst="rect">
            <a:avLst/>
          </a:prstGeom>
          <a:noFill/>
        </p:spPr>
      </p:pic>
      <p:pic>
        <p:nvPicPr>
          <p:cNvPr id="3074" name="Picture 2" descr="C:\Documents and Settings\Хлестова Е.Д\Local Settings\Temporary Internet Files\Content.IE5\6BKV29SN\MCj0441316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357298"/>
            <a:ext cx="1728790" cy="1728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нудительные меры к н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00042"/>
            <a:ext cx="7858180" cy="5827910"/>
          </a:xfrm>
          <a:prstGeom prst="rect">
            <a:avLst/>
          </a:prstGeom>
        </p:spPr>
      </p:pic>
      <p:pic>
        <p:nvPicPr>
          <p:cNvPr id="2050" name="Picture 2" descr="C:\Documents and Settings\Хлестова Е.Д\Local Settings\Temporary Internet Files\Content.IE5\YQE5L18U\MCj043440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571480"/>
            <a:ext cx="1214446" cy="1401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000108"/>
          <a:ext cx="8429683" cy="5510130"/>
        </p:xfrm>
        <a:graphic>
          <a:graphicData uri="http://schemas.openxmlformats.org/drawingml/2006/table">
            <a:tbl>
              <a:tblPr/>
              <a:tblGrid>
                <a:gridCol w="1612636"/>
                <a:gridCol w="3738381"/>
                <a:gridCol w="3078666"/>
              </a:tblGrid>
              <a:tr h="4125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обязанность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законодательство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51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с 6 лет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обязанность получить основное общее </a:t>
                      </a:r>
                      <a:r>
                        <a:rPr lang="ru-RU" sz="24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Конституция </a:t>
                      </a: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РФ (ч.4 ст.43)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Семейный кодекс РФ (ч.2 ст.63 Права и обязанности родителей  по воспитанию и образованию детей</a:t>
                      </a:r>
                      <a:r>
                        <a:rPr lang="ru-RU" sz="2400" b="1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с 14 лет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иметь паспорт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ФЗ «Об образовании» (ч.3,4 ст. 19)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с 16 лет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обязанность юношей пройти подготовку по основам военной службы 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ФЗ « О воинской обязанности и военной службе» (ч. 1,2 ст.13)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39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с 17 лет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обязанность юношей встать на воинский учет (пройти комиссию в военкомате и получить приписное свидетельство)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ФЗ « О воинской обязанности и военной службе» (ч.1 ст.9)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71670" y="0"/>
            <a:ext cx="50811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-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обязанности учащихся: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2500306"/>
          <a:ext cx="8286808" cy="3154680"/>
        </p:xfrm>
        <a:graphic>
          <a:graphicData uri="http://schemas.openxmlformats.org/drawingml/2006/table">
            <a:tbl>
              <a:tblPr/>
              <a:tblGrid>
                <a:gridCol w="1264089"/>
                <a:gridCol w="4564767"/>
                <a:gridCol w="2457952"/>
              </a:tblGrid>
              <a:tr h="353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 момента рождения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Особенности гражданской ответственности за причиненный вред в возрасте до 14 лет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Гражданский кодекс  РФ(ст. 1073)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 8 лет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Содержание, воспитание и обучение в специальном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учебно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– воспитательном учреждении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ФЗ №120 «Об основах системы профилактики безнадзорности и правонарушений несовершеннолетних» (ч.2 ст.15)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0166" y="714356"/>
            <a:ext cx="456920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Ответственность 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несовершеннолетних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5" name="Picture 1" descr="C:\Documents and Settings\Хлестова Е.Д\Local Settings\Temporary Internet Files\Content.IE5\NFDX1T1E\MCj043439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1714512" cy="174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5929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Ответственность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несовершеннолетних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643182"/>
          <a:ext cx="7858178" cy="2839212"/>
        </p:xfrm>
        <a:graphic>
          <a:graphicData uri="http://schemas.openxmlformats.org/drawingml/2006/table">
            <a:tbl>
              <a:tblPr/>
              <a:tblGrid>
                <a:gridCol w="928694"/>
                <a:gridCol w="4528994"/>
                <a:gridCol w="2400490"/>
              </a:tblGrid>
              <a:tr h="1582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 11 лет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Ответственность в виде помещения в специальное воспитательное для детей сирот и подростков (спецшкола,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специнтернат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т.д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) с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девиантным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(общественно опасным) поведением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ФЗ «Об образовании» п. 11, ст.50)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ФЗ №120 «Об основах системы профилактики безнадзорности и правонарушений несовершеннолетних» (ч.4 ст. 15)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Picture 1" descr="C:\Documents and Settings\Хлестова Е.Д\Local Settings\Temporary Internet Files\Content.IE5\NFDX1T1E\MCj04343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9" y="357166"/>
            <a:ext cx="1785950" cy="1819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2285992"/>
          <a:ext cx="8358246" cy="3615722"/>
        </p:xfrm>
        <a:graphic>
          <a:graphicData uri="http://schemas.openxmlformats.org/drawingml/2006/table">
            <a:tbl>
              <a:tblPr/>
              <a:tblGrid>
                <a:gridCol w="508766"/>
                <a:gridCol w="5014946"/>
                <a:gridCol w="2834534"/>
              </a:tblGrid>
              <a:tr h="3615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 14 лет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Возможность быть исключенным из образовательного учреждения при совершении совершение преступление или за грубое неоднократное нарушение Устава образовательного учреждения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гражданская ответственность за причиненный вред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Материальная ответственность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Уголовная  ответственность за наиболее тяжкие виды преступлений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Дисциплинарная ответственность за нарушение трудовой дисциплины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ФЗ «Об образовании»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(ч.7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, ст.19)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Гражданский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кодекс РФ (ст. 1074)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Трудовой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кодекс РФ (ст.232)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Уголовный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кодекс РФ (ч.2,3 ст.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20)</a:t>
                      </a:r>
                      <a:endParaRPr lang="ru-RU" sz="16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Трудовой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кодекс РФ (ст. 192)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1538" y="500042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Ответственность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несовершеннолетних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2769" name="Picture 1" descr="C:\Documents and Settings\Хлестова Е.Д\Local Settings\Temporary Internet Files\Content.IE5\NFDX1T1E\MCj04343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57166"/>
            <a:ext cx="1643074" cy="167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2643182"/>
          <a:ext cx="7858178" cy="3154680"/>
        </p:xfrm>
        <a:graphic>
          <a:graphicData uri="http://schemas.openxmlformats.org/drawingml/2006/table">
            <a:tbl>
              <a:tblPr/>
              <a:tblGrid>
                <a:gridCol w="1000131"/>
                <a:gridCol w="3857652"/>
                <a:gridCol w="3000395"/>
              </a:tblGrid>
              <a:tr h="989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 16 лет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Административная ответственность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Полная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уголовная ответственность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Кодекс РФ об административных правонарушениях (ст.2.3)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Уголовный кодекс РФ (ч.1 ст.20)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 18 лет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Уголовная  ответственность за совершение некоторых преступлений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Полная материальная ответственность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Уголовный кодекс РФ (ст. 134)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Трудовой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кодекс РФ (ст. 242)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42976" y="714356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Ответственность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несовершеннолетних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3793" name="Picture 1" descr="C:\Documents and Settings\Хлестова Е.Д\Local Settings\Temporary Internet Files\Content.IE5\NFDX1T1E\MCj04343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28604"/>
            <a:ext cx="1714512" cy="174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43636" y="51435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142873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36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43636" y="142873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142873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14744" y="142873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1428736"/>
            <a:ext cx="150019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Конвенция о правах ребенка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3857628"/>
            <a:ext cx="1428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Права 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ребенка 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в семье 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5143512"/>
            <a:ext cx="1428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Защита прав детей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429520" y="271462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43636" y="271462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271462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14744" y="271462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28860" y="271462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29520" y="142873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2" y="51435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14744" y="51435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429520" y="385762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43636" y="385762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57752" y="385762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714744" y="385762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28860" y="385762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28860" y="51435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429520" y="51435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71472" y="2714620"/>
            <a:ext cx="15716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Конституция РФ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785918" y="285728"/>
            <a:ext cx="4000528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Своя игра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" name="Picture 2" descr="C:\Documents and Settings\Хлестова Е.Д\Local Settings\Temporary Internet Files\Content.IE5\YFWLIDCV\MCj044038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0"/>
            <a:ext cx="1571636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071546"/>
            <a:ext cx="671215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всем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Хлестова Е.Д\Local Settings\Temporary Internet Files\Content.IE5\OXYRCXAZ\MCj043758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714752"/>
            <a:ext cx="2071702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928688" y="1285875"/>
            <a:ext cx="74295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</a:rPr>
              <a:t>С  какого возраста человек считается совершеннолетним?</a:t>
            </a:r>
          </a:p>
        </p:txBody>
      </p:sp>
      <p:pic>
        <p:nvPicPr>
          <p:cNvPr id="11267" name="Picture 2" descr="C:\Documents and Settings\Хлестова Е.Д\Local Settings\Temporary Internet Files\Content.IE5\DSUNQTC9\MPj043940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3286124"/>
            <a:ext cx="2970213" cy="271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714375" y="1071563"/>
            <a:ext cx="80724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</a:rPr>
              <a:t>С  какого  возраста   наступает  уголовная   ответственность?</a:t>
            </a:r>
          </a:p>
        </p:txBody>
      </p:sp>
      <p:pic>
        <p:nvPicPr>
          <p:cNvPr id="12291" name="Picture 2" descr="C:\Documents and Settings\Хлестова Е.Д\Local Settings\Temporary Internet Files\Content.IE5\OWYYMY6K\MCj043441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3500438"/>
            <a:ext cx="185738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7858180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57166"/>
            <a:ext cx="7929618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8604"/>
            <a:ext cx="7858180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00042"/>
            <a:ext cx="7715304" cy="57864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7786742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пия 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00042"/>
            <a:ext cx="7715304" cy="58579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683</TotalTime>
  <Words>424</Words>
  <PresentationFormat>Экран (4:3)</PresentationFormat>
  <Paragraphs>95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pc-314</cp:lastModifiedBy>
  <cp:revision>93</cp:revision>
  <dcterms:modified xsi:type="dcterms:W3CDTF">2010-02-27T08:36:35Z</dcterms:modified>
</cp:coreProperties>
</file>