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75" r:id="rId3"/>
    <p:sldId id="271" r:id="rId4"/>
    <p:sldId id="259" r:id="rId5"/>
    <p:sldId id="270" r:id="rId6"/>
    <p:sldId id="261" r:id="rId7"/>
    <p:sldId id="262" r:id="rId8"/>
    <p:sldId id="263" r:id="rId9"/>
    <p:sldId id="264" r:id="rId10"/>
    <p:sldId id="265" r:id="rId11"/>
    <p:sldId id="273" r:id="rId12"/>
    <p:sldId id="266" r:id="rId13"/>
    <p:sldId id="274" r:id="rId14"/>
    <p:sldId id="269" r:id="rId15"/>
    <p:sldId id="267" r:id="rId16"/>
    <p:sldId id="26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3488" autoAdjust="0"/>
  </p:normalViewPr>
  <p:slideViewPr>
    <p:cSldViewPr>
      <p:cViewPr varScale="1">
        <p:scale>
          <a:sx n="109" d="100"/>
          <a:sy n="109" d="100"/>
        </p:scale>
        <p:origin x="-166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55EA06-D658-4830-8265-DA8C255BAE4F}" type="datetimeFigureOut">
              <a:rPr lang="ru-RU" smtClean="0"/>
              <a:pPr/>
              <a:t>19.10.2013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437A2C-4400-4F08-ABDC-CA41901DCF2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E437A2C-4400-4F08-ABDC-CA41901DCF2F}" type="slidenum">
              <a:rPr lang="ru-RU" smtClean="0"/>
              <a:pPr/>
              <a:t>12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7A2A80F0-EE0D-4271-A603-00F237023395}" type="datetimeFigureOut">
              <a:rPr lang="ru-RU" smtClean="0"/>
              <a:pPr/>
              <a:t>19.10.2013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1FFCB43-5B38-4396-B6E5-4658363D1C7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A2A80F0-EE0D-4271-A603-00F237023395}"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FFCB43-5B38-4396-B6E5-4658363D1C7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A2A80F0-EE0D-4271-A603-00F237023395}"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FFCB43-5B38-4396-B6E5-4658363D1C7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A2A80F0-EE0D-4271-A603-00F237023395}"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FFCB43-5B38-4396-B6E5-4658363D1C70}"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A2A80F0-EE0D-4271-A603-00F237023395}"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FFCB43-5B38-4396-B6E5-4658363D1C70}"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A2A80F0-EE0D-4271-A603-00F237023395}"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FFCB43-5B38-4396-B6E5-4658363D1C70}"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A2A80F0-EE0D-4271-A603-00F237023395}" type="datetimeFigureOut">
              <a:rPr lang="ru-RU" smtClean="0"/>
              <a:pPr/>
              <a:t>19.10.2013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1FFCB43-5B38-4396-B6E5-4658363D1C7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7A2A80F0-EE0D-4271-A603-00F237023395}" type="datetimeFigureOut">
              <a:rPr lang="ru-RU" smtClean="0"/>
              <a:pPr/>
              <a:t>19.10.2013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1FFCB43-5B38-4396-B6E5-4658363D1C70}"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A2A80F0-EE0D-4271-A603-00F237023395}" type="datetimeFigureOut">
              <a:rPr lang="ru-RU" smtClean="0"/>
              <a:pPr/>
              <a:t>19.10.2013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1FFCB43-5B38-4396-B6E5-4658363D1C7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7A2A80F0-EE0D-4271-A603-00F237023395}"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FFCB43-5B38-4396-B6E5-4658363D1C7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7A2A80F0-EE0D-4271-A603-00F237023395}" type="datetimeFigureOut">
              <a:rPr lang="ru-RU" smtClean="0"/>
              <a:pPr/>
              <a:t>19.10.2013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1FFCB43-5B38-4396-B6E5-4658363D1C70}"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A2A80F0-EE0D-4271-A603-00F237023395}" type="datetimeFigureOut">
              <a:rPr lang="ru-RU" smtClean="0"/>
              <a:pPr/>
              <a:t>19.10.2013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1FFCB43-5B38-4396-B6E5-4658363D1C7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2.xml"/><Relationship Id="rId1" Type="http://schemas.openxmlformats.org/officeDocument/2006/relationships/audio" Target="file:///E:\budnichn_rostov.mp3" TargetMode="External"/><Relationship Id="rId5" Type="http://schemas.openxmlformats.org/officeDocument/2006/relationships/image" Target="../media/image28.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audio" Target="file:///E:\budnichn_rostov.mp3" TargetMode="Externa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357554" y="6286520"/>
            <a:ext cx="4214842" cy="369332"/>
          </a:xfrm>
          <a:prstGeom prst="rect">
            <a:avLst/>
          </a:prstGeom>
          <a:noFill/>
        </p:spPr>
        <p:txBody>
          <a:bodyPr wrap="square" rtlCol="0">
            <a:spAutoFit/>
          </a:bodyPr>
          <a:lstStyle/>
          <a:p>
            <a:r>
              <a:rPr lang="ru-RU" dirty="0" smtClean="0"/>
              <a:t>г</a:t>
            </a:r>
            <a:r>
              <a:rPr lang="ru-RU" smtClean="0"/>
              <a:t>. </a:t>
            </a:r>
            <a:r>
              <a:rPr lang="ru-RU" dirty="0" smtClean="0"/>
              <a:t>Саратов </a:t>
            </a:r>
            <a:r>
              <a:rPr lang="ru-RU" dirty="0" smtClean="0"/>
              <a:t> </a:t>
            </a:r>
            <a:r>
              <a:rPr lang="ru-RU" dirty="0" smtClean="0"/>
              <a:t>2012</a:t>
            </a:r>
            <a:endParaRPr lang="ru-RU" dirty="0"/>
          </a:p>
        </p:txBody>
      </p:sp>
      <p:sp>
        <p:nvSpPr>
          <p:cNvPr id="3" name="Подзаголовок 2"/>
          <p:cNvSpPr>
            <a:spLocks noGrp="1"/>
          </p:cNvSpPr>
          <p:nvPr>
            <p:ph type="subTitle" idx="1"/>
          </p:nvPr>
        </p:nvSpPr>
        <p:spPr>
          <a:xfrm>
            <a:off x="714348" y="3500438"/>
            <a:ext cx="8286808" cy="1857388"/>
          </a:xfrm>
        </p:spPr>
        <p:txBody>
          <a:bodyPr>
            <a:normAutofit fontScale="62500" lnSpcReduction="20000"/>
          </a:bodyPr>
          <a:lstStyle/>
          <a:p>
            <a:r>
              <a:rPr lang="ru-RU" dirty="0" smtClean="0"/>
              <a:t>Автор: </a:t>
            </a:r>
            <a:r>
              <a:rPr lang="ru-RU" b="1" i="1" dirty="0" err="1" smtClean="0"/>
              <a:t>Булихова</a:t>
            </a:r>
            <a:r>
              <a:rPr lang="ru-RU" b="1" i="1" dirty="0" smtClean="0"/>
              <a:t> Марина,</a:t>
            </a:r>
            <a:endParaRPr lang="ru-RU" dirty="0" smtClean="0"/>
          </a:p>
          <a:p>
            <a:r>
              <a:rPr lang="ru-RU" i="1" dirty="0" smtClean="0"/>
              <a:t>учащаяся 9 класса</a:t>
            </a:r>
            <a:endParaRPr lang="ru-RU" dirty="0" smtClean="0"/>
          </a:p>
          <a:p>
            <a:r>
              <a:rPr lang="ru-RU" i="1" dirty="0" smtClean="0"/>
              <a:t>МОУ «СОШ </a:t>
            </a:r>
            <a:r>
              <a:rPr lang="ru-RU" i="1" dirty="0" err="1" smtClean="0"/>
              <a:t>с.Кутьино</a:t>
            </a:r>
            <a:r>
              <a:rPr lang="ru-RU" i="1" dirty="0" smtClean="0"/>
              <a:t>»</a:t>
            </a:r>
            <a:endParaRPr lang="ru-RU" dirty="0" smtClean="0"/>
          </a:p>
          <a:p>
            <a:r>
              <a:rPr lang="ru-RU" i="1" dirty="0" smtClean="0"/>
              <a:t> </a:t>
            </a:r>
            <a:r>
              <a:rPr lang="ru-RU" b="1" i="1" dirty="0" smtClean="0"/>
              <a:t> Руководитель:</a:t>
            </a:r>
            <a:endParaRPr lang="ru-RU" dirty="0" smtClean="0"/>
          </a:p>
          <a:p>
            <a:r>
              <a:rPr lang="ru-RU" dirty="0" smtClean="0"/>
              <a:t>Бекетова Татьяна Алексеевна,</a:t>
            </a:r>
          </a:p>
          <a:p>
            <a:r>
              <a:rPr lang="ru-RU" dirty="0" smtClean="0"/>
              <a:t>учитель истории</a:t>
            </a:r>
          </a:p>
          <a:p>
            <a:r>
              <a:rPr lang="ru-RU" dirty="0" smtClean="0"/>
              <a:t>МОУ «СОШ </a:t>
            </a:r>
            <a:r>
              <a:rPr lang="ru-RU" dirty="0" err="1" smtClean="0"/>
              <a:t>с.Кутьино</a:t>
            </a:r>
            <a:r>
              <a:rPr lang="ru-RU" dirty="0" smtClean="0"/>
              <a:t>»</a:t>
            </a:r>
            <a:endParaRPr lang="ru-RU" dirty="0"/>
          </a:p>
        </p:txBody>
      </p:sp>
      <p:pic>
        <p:nvPicPr>
          <p:cNvPr id="4098" name="Picture 2" descr="F:\сканирование.jpg"/>
          <p:cNvPicPr>
            <a:picLocks noChangeAspect="1" noChangeArrowheads="1"/>
          </p:cNvPicPr>
          <p:nvPr/>
        </p:nvPicPr>
        <p:blipFill>
          <a:blip r:embed="rId2" cstate="print"/>
          <a:srcRect/>
          <a:stretch>
            <a:fillRect/>
          </a:stretch>
        </p:blipFill>
        <p:spPr bwMode="auto">
          <a:xfrm>
            <a:off x="1285852" y="1928802"/>
            <a:ext cx="3786182" cy="2720980"/>
          </a:xfrm>
          <a:prstGeom prst="rect">
            <a:avLst/>
          </a:prstGeom>
          <a:noFill/>
        </p:spPr>
      </p:pic>
      <p:pic>
        <p:nvPicPr>
          <p:cNvPr id="9" name="Рисунок 8" descr="http://ia50.odnoklassniki.ru/getImage?photoId=347739524006&amp;photoType=0"/>
          <p:cNvPicPr/>
          <p:nvPr/>
        </p:nvPicPr>
        <p:blipFill>
          <a:blip r:embed="rId3" cstate="print"/>
          <a:srcRect/>
          <a:stretch>
            <a:fillRect/>
          </a:stretch>
        </p:blipFill>
        <p:spPr bwMode="auto">
          <a:xfrm>
            <a:off x="0" y="4429132"/>
            <a:ext cx="3357586" cy="2428868"/>
          </a:xfrm>
          <a:prstGeom prst="rect">
            <a:avLst/>
          </a:prstGeom>
          <a:noFill/>
          <a:ln w="9525">
            <a:noFill/>
            <a:miter lim="800000"/>
            <a:headEnd/>
            <a:tailEnd/>
          </a:ln>
        </p:spPr>
      </p:pic>
      <p:sp>
        <p:nvSpPr>
          <p:cNvPr id="2" name="Заголовок 1"/>
          <p:cNvSpPr>
            <a:spLocks noGrp="1"/>
          </p:cNvSpPr>
          <p:nvPr>
            <p:ph type="ctrTitle"/>
          </p:nvPr>
        </p:nvSpPr>
        <p:spPr/>
        <p:txBody>
          <a:bodyPr>
            <a:normAutofit fontScale="90000"/>
          </a:bodyPr>
          <a:lstStyle/>
          <a:p>
            <a:r>
              <a:rPr lang="ru-RU" dirty="0" smtClean="0"/>
              <a:t> </a:t>
            </a:r>
            <a:br>
              <a:rPr lang="ru-RU" dirty="0" smtClean="0"/>
            </a:br>
            <a:r>
              <a:rPr lang="ru-RU" i="1" dirty="0" smtClean="0"/>
              <a:t>И   ЗАЗВОНЯТ   ОПЯТЬ   КОЛОКОЛА…</a:t>
            </a:r>
            <a:r>
              <a:rPr lang="ru-RU" dirty="0" smtClean="0"/>
              <a:t/>
            </a:r>
            <a:br>
              <a:rPr lang="ru-RU" dirty="0" smtClean="0"/>
            </a:br>
            <a:endParaRPr lang="ru-RU" dirty="0"/>
          </a:p>
        </p:txBody>
      </p:sp>
      <p:sp>
        <p:nvSpPr>
          <p:cNvPr id="35841" name="Rectangle 1"/>
          <p:cNvSpPr>
            <a:spLocks noChangeArrowheads="1"/>
          </p:cNvSpPr>
          <p:nvPr/>
        </p:nvSpPr>
        <p:spPr bwMode="auto">
          <a:xfrm>
            <a:off x="-357222" y="285728"/>
            <a:ext cx="9144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chemeClr val="tx1"/>
              </a:solidFill>
              <a:effectLst/>
              <a:latin typeface="Arial" pitchFamily="34" charset="0"/>
            </a:endParaRPr>
          </a:p>
        </p:txBody>
      </p:sp>
      <p:sp>
        <p:nvSpPr>
          <p:cNvPr id="8" name="Прямоугольник 7"/>
          <p:cNvSpPr/>
          <p:nvPr/>
        </p:nvSpPr>
        <p:spPr>
          <a:xfrm>
            <a:off x="785786" y="357166"/>
            <a:ext cx="7500990" cy="646331"/>
          </a:xfrm>
          <a:prstGeom prst="rect">
            <a:avLst/>
          </a:prstGeom>
        </p:spPr>
        <p:txBody>
          <a:bodyPr wrap="square">
            <a:spAutoFit/>
          </a:bodyPr>
          <a:lstStyle/>
          <a:p>
            <a:pPr algn="ctr"/>
            <a:r>
              <a:rPr lang="ru-RU" b="1" dirty="0" smtClean="0">
                <a:latin typeface="Times New Roman" pitchFamily="18" charset="0"/>
                <a:ea typeface="Calibri" pitchFamily="34" charset="0"/>
                <a:cs typeface="Times New Roman" pitchFamily="18" charset="0"/>
              </a:rPr>
              <a:t>Региональная научно-практическая конференция для обучающихся </a:t>
            </a:r>
            <a:r>
              <a:rPr lang="en-US" b="1" dirty="0" smtClean="0">
                <a:latin typeface="Times New Roman" pitchFamily="18" charset="0"/>
                <a:ea typeface="Calibri" pitchFamily="34" charset="0"/>
                <a:cs typeface="Times New Roman" pitchFamily="18" charset="0"/>
              </a:rPr>
              <a:t>                               </a:t>
            </a:r>
            <a:r>
              <a:rPr lang="ru-RU" b="1" dirty="0" smtClean="0">
                <a:latin typeface="Times New Roman" pitchFamily="18" charset="0"/>
                <a:ea typeface="Calibri" pitchFamily="34" charset="0"/>
                <a:cs typeface="Times New Roman" pitchFamily="18" charset="0"/>
              </a:rPr>
              <a:t>«Православие и современность»</a:t>
            </a:r>
            <a:endParaRPr lang="ru-RU" b="1" dirty="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000108"/>
            <a:ext cx="3428992" cy="5500726"/>
          </a:xfrm>
        </p:spPr>
        <p:txBody>
          <a:bodyPr>
            <a:normAutofit fontScale="70000" lnSpcReduction="20000"/>
          </a:bodyPr>
          <a:lstStyle/>
          <a:p>
            <a:pPr algn="just">
              <a:buNone/>
            </a:pPr>
            <a:r>
              <a:rPr lang="ru-RU" dirty="0" smtClean="0"/>
              <a:t>   Роскошное убранство было разграблено и уничтожено, что - то жители села сумели сохранить, сброшенные на землю колокола погрузили на подводы, чтобы отвезти на переплавку. Дальнейшая их история не известна, хотя до сегодняшнего дня жива в людях надежда, что спрятаны они глубоко в землю. Может и отыщутся когда-то, а сам храм, чтобы не пустовал приспособили под зернохранилище.</a:t>
            </a:r>
            <a:endParaRPr lang="ru-RU" dirty="0"/>
          </a:p>
        </p:txBody>
      </p:sp>
      <p:sp>
        <p:nvSpPr>
          <p:cNvPr id="3" name="Заголовок 2"/>
          <p:cNvSpPr>
            <a:spLocks noGrp="1"/>
          </p:cNvSpPr>
          <p:nvPr>
            <p:ph type="title"/>
          </p:nvPr>
        </p:nvSpPr>
        <p:spPr>
          <a:xfrm>
            <a:off x="357158" y="0"/>
            <a:ext cx="8229600" cy="1143000"/>
          </a:xfrm>
        </p:spPr>
        <p:txBody>
          <a:bodyPr>
            <a:normAutofit/>
          </a:bodyPr>
          <a:lstStyle/>
          <a:p>
            <a:r>
              <a:rPr lang="ru-RU" dirty="0" smtClean="0"/>
              <a:t>Разорение храма</a:t>
            </a:r>
            <a:endParaRPr lang="ru-RU" dirty="0"/>
          </a:p>
        </p:txBody>
      </p:sp>
      <p:pic>
        <p:nvPicPr>
          <p:cNvPr id="10" name="Рисунок 9" descr="http://ia50.odnoklassniki.ru/getImage?photoId=347739525798&amp;photoType=0"/>
          <p:cNvPicPr/>
          <p:nvPr/>
        </p:nvPicPr>
        <p:blipFill>
          <a:blip r:embed="rId2" cstate="print"/>
          <a:srcRect/>
          <a:stretch>
            <a:fillRect/>
          </a:stretch>
        </p:blipFill>
        <p:spPr bwMode="auto">
          <a:xfrm>
            <a:off x="5429256" y="0"/>
            <a:ext cx="3714744" cy="3571876"/>
          </a:xfrm>
          <a:prstGeom prst="rect">
            <a:avLst/>
          </a:prstGeom>
          <a:noFill/>
          <a:ln w="9525">
            <a:noFill/>
            <a:miter lim="800000"/>
            <a:headEnd/>
            <a:tailEnd/>
          </a:ln>
        </p:spPr>
      </p:pic>
      <p:pic>
        <p:nvPicPr>
          <p:cNvPr id="11" name="Рисунок 10" descr="http://ia50.odnoklassniki.ru/getImage?photoId=347739526310&amp;photoType=0"/>
          <p:cNvPicPr/>
          <p:nvPr/>
        </p:nvPicPr>
        <p:blipFill>
          <a:blip r:embed="rId3" cstate="print"/>
          <a:srcRect/>
          <a:stretch>
            <a:fillRect/>
          </a:stretch>
        </p:blipFill>
        <p:spPr bwMode="auto">
          <a:xfrm>
            <a:off x="3571868" y="3357562"/>
            <a:ext cx="3074350" cy="35004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edge">
                                      <p:cBhvr>
                                        <p:cTn id="7" dur="2000"/>
                                        <p:tgtEl>
                                          <p:spTgt spid="10"/>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edg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http://ia50.odnoklassniki.ru/getImage?photoId=347739527334&amp;photoType=0"/>
          <p:cNvPicPr/>
          <p:nvPr/>
        </p:nvPicPr>
        <p:blipFill>
          <a:blip r:embed="rId2" cstate="print"/>
          <a:srcRect/>
          <a:stretch>
            <a:fillRect/>
          </a:stretch>
        </p:blipFill>
        <p:spPr bwMode="auto">
          <a:xfrm>
            <a:off x="0" y="3143256"/>
            <a:ext cx="5524496" cy="3714744"/>
          </a:xfrm>
          <a:prstGeom prst="rect">
            <a:avLst/>
          </a:prstGeom>
          <a:noFill/>
          <a:ln w="9525">
            <a:noFill/>
            <a:miter lim="800000"/>
            <a:headEnd/>
            <a:tailEnd/>
          </a:ln>
        </p:spPr>
      </p:pic>
      <p:pic>
        <p:nvPicPr>
          <p:cNvPr id="6" name="Рисунок 5" descr="http://ia50.odnoklassniki.ru/getImage?photoId=347827048358&amp;photoType=0"/>
          <p:cNvPicPr/>
          <p:nvPr/>
        </p:nvPicPr>
        <p:blipFill>
          <a:blip r:embed="rId3" cstate="print"/>
          <a:srcRect/>
          <a:stretch>
            <a:fillRect/>
          </a:stretch>
        </p:blipFill>
        <p:spPr bwMode="auto">
          <a:xfrm>
            <a:off x="4286248" y="0"/>
            <a:ext cx="4572032" cy="371475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ox(i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928926" y="500042"/>
            <a:ext cx="3071802" cy="5929330"/>
          </a:xfrm>
        </p:spPr>
        <p:txBody>
          <a:bodyPr>
            <a:normAutofit fontScale="70000" lnSpcReduction="20000"/>
          </a:bodyPr>
          <a:lstStyle/>
          <a:p>
            <a:pPr algn="ctr">
              <a:buNone/>
            </a:pPr>
            <a:r>
              <a:rPr lang="ru-RU" dirty="0" smtClean="0"/>
              <a:t>Какие великолепные росписи хранят стены храма, божьего храма. Ведь  100 лет прошло, а распятый Иисус Христос, Богоматерь, святые апостолы и святой Михаил словно живые смотрят. Вот по истине навеки народу эта красота в дар передавалась. Чтобы и детям, и внукам, и правнукам хватило.</a:t>
            </a:r>
          </a:p>
          <a:p>
            <a:pPr algn="ctr">
              <a:buNone/>
            </a:pPr>
            <a:r>
              <a:rPr lang="ru-RU" dirty="0" smtClean="0"/>
              <a:t>Вот такая человеческая история стоит за </a:t>
            </a:r>
            <a:r>
              <a:rPr lang="ru-RU" dirty="0" err="1" smtClean="0"/>
              <a:t>краснокаменной</a:t>
            </a:r>
            <a:r>
              <a:rPr lang="ru-RU" dirty="0" smtClean="0"/>
              <a:t> </a:t>
            </a:r>
            <a:r>
              <a:rPr lang="ru-RU" dirty="0" err="1" smtClean="0"/>
              <a:t>Кутьинской</a:t>
            </a:r>
            <a:r>
              <a:rPr lang="ru-RU" dirty="0" smtClean="0"/>
              <a:t> церковью.</a:t>
            </a:r>
          </a:p>
          <a:p>
            <a:endParaRPr lang="ru-RU" dirty="0"/>
          </a:p>
        </p:txBody>
      </p:sp>
      <p:pic>
        <p:nvPicPr>
          <p:cNvPr id="4" name="Рисунок 3" descr="http://ia50.odnoklassniki.ru/getImage?photoId=347829270438&amp;photoType=0"/>
          <p:cNvPicPr/>
          <p:nvPr/>
        </p:nvPicPr>
        <p:blipFill>
          <a:blip r:embed="rId3" cstate="print"/>
          <a:srcRect/>
          <a:stretch>
            <a:fillRect/>
          </a:stretch>
        </p:blipFill>
        <p:spPr bwMode="auto">
          <a:xfrm>
            <a:off x="214282" y="3357538"/>
            <a:ext cx="2428892" cy="3500462"/>
          </a:xfrm>
          <a:prstGeom prst="rect">
            <a:avLst/>
          </a:prstGeom>
          <a:ln>
            <a:noFill/>
          </a:ln>
          <a:effectLst>
            <a:outerShdw blurRad="292100" dist="139700" dir="2700000" algn="tl" rotWithShape="0">
              <a:srgbClr val="333333">
                <a:alpha val="65000"/>
              </a:srgbClr>
            </a:outerShdw>
          </a:effectLst>
        </p:spPr>
      </p:pic>
      <p:pic>
        <p:nvPicPr>
          <p:cNvPr id="7" name="Рисунок 6" descr="http://ia50.odnoklassniki.ru/getImage?photoId=347829270694&amp;photoType=0"/>
          <p:cNvPicPr/>
          <p:nvPr/>
        </p:nvPicPr>
        <p:blipFill>
          <a:blip r:embed="rId4" cstate="print"/>
          <a:srcRect/>
          <a:stretch>
            <a:fillRect/>
          </a:stretch>
        </p:blipFill>
        <p:spPr bwMode="auto">
          <a:xfrm>
            <a:off x="6286512" y="3286124"/>
            <a:ext cx="2214578" cy="3357586"/>
          </a:xfrm>
          <a:prstGeom prst="rect">
            <a:avLst/>
          </a:prstGeom>
          <a:ln>
            <a:noFill/>
          </a:ln>
          <a:effectLst>
            <a:outerShdw blurRad="292100" dist="139700" dir="2700000" algn="tl" rotWithShape="0">
              <a:srgbClr val="333333">
                <a:alpha val="65000"/>
              </a:srgbClr>
            </a:outerShdw>
          </a:effectLst>
        </p:spPr>
      </p:pic>
      <p:pic>
        <p:nvPicPr>
          <p:cNvPr id="6146" name="Picture 2" descr="C:\Documents and Settings\beketova\Мои документы\Церковь\Изображение 024.jpg"/>
          <p:cNvPicPr>
            <a:picLocks noChangeAspect="1" noChangeArrowheads="1"/>
          </p:cNvPicPr>
          <p:nvPr/>
        </p:nvPicPr>
        <p:blipFill>
          <a:blip r:embed="rId5" cstate="print"/>
          <a:srcRect/>
          <a:stretch>
            <a:fillRect/>
          </a:stretch>
        </p:blipFill>
        <p:spPr bwMode="auto">
          <a:xfrm>
            <a:off x="7072330" y="142852"/>
            <a:ext cx="1871121" cy="3652321"/>
          </a:xfrm>
          <a:prstGeom prst="rect">
            <a:avLst/>
          </a:prstGeom>
          <a:noFill/>
        </p:spPr>
      </p:pic>
      <p:pic>
        <p:nvPicPr>
          <p:cNvPr id="6147" name="Picture 3" descr="C:\Documents and Settings\beketova\Мои документы\Церковь\Изображение 031.jpg"/>
          <p:cNvPicPr>
            <a:picLocks noChangeAspect="1" noChangeArrowheads="1"/>
          </p:cNvPicPr>
          <p:nvPr/>
        </p:nvPicPr>
        <p:blipFill>
          <a:blip r:embed="rId6" cstate="print"/>
          <a:srcRect/>
          <a:stretch>
            <a:fillRect/>
          </a:stretch>
        </p:blipFill>
        <p:spPr bwMode="auto">
          <a:xfrm>
            <a:off x="714348" y="214290"/>
            <a:ext cx="2303701" cy="32861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146"/>
                                        </p:tgtEl>
                                        <p:attrNameLst>
                                          <p:attrName>style.visibility</p:attrName>
                                        </p:attrNameLst>
                                      </p:cBhvr>
                                      <p:to>
                                        <p:strVal val="visible"/>
                                      </p:to>
                                    </p:set>
                                    <p:anim calcmode="lin" valueType="num">
                                      <p:cBhvr additive="base">
                                        <p:cTn id="17" dur="500" fill="hold"/>
                                        <p:tgtEl>
                                          <p:spTgt spid="6146"/>
                                        </p:tgtEl>
                                        <p:attrNameLst>
                                          <p:attrName>ppt_x</p:attrName>
                                        </p:attrNameLst>
                                      </p:cBhvr>
                                      <p:tavLst>
                                        <p:tav tm="0">
                                          <p:val>
                                            <p:strVal val="#ppt_x"/>
                                          </p:val>
                                        </p:tav>
                                        <p:tav tm="100000">
                                          <p:val>
                                            <p:strVal val="#ppt_x"/>
                                          </p:val>
                                        </p:tav>
                                      </p:tavLst>
                                    </p:anim>
                                    <p:anim calcmode="lin" valueType="num">
                                      <p:cBhvr additive="base">
                                        <p:cTn id="18" dur="500" fill="hold"/>
                                        <p:tgtEl>
                                          <p:spTgt spid="61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beketova\Мои документы\Церковь\Изображение 027.jpg"/>
          <p:cNvPicPr>
            <a:picLocks noChangeAspect="1" noChangeArrowheads="1"/>
          </p:cNvPicPr>
          <p:nvPr/>
        </p:nvPicPr>
        <p:blipFill>
          <a:blip r:embed="rId2" cstate="print"/>
          <a:srcRect/>
          <a:stretch>
            <a:fillRect/>
          </a:stretch>
        </p:blipFill>
        <p:spPr bwMode="auto">
          <a:xfrm>
            <a:off x="0" y="3575048"/>
            <a:ext cx="4377566" cy="3282952"/>
          </a:xfrm>
          <a:prstGeom prst="rect">
            <a:avLst/>
          </a:prstGeom>
          <a:noFill/>
        </p:spPr>
      </p:pic>
      <p:pic>
        <p:nvPicPr>
          <p:cNvPr id="7171" name="Picture 3" descr="C:\Documents and Settings\beketova\Мои документы\Церковь\Изображение 012.jpg"/>
          <p:cNvPicPr>
            <a:picLocks noChangeAspect="1" noChangeArrowheads="1"/>
          </p:cNvPicPr>
          <p:nvPr/>
        </p:nvPicPr>
        <p:blipFill>
          <a:blip r:embed="rId3" cstate="print"/>
          <a:srcRect/>
          <a:stretch>
            <a:fillRect/>
          </a:stretch>
        </p:blipFill>
        <p:spPr bwMode="auto">
          <a:xfrm>
            <a:off x="2214546" y="1214422"/>
            <a:ext cx="4118987" cy="3089031"/>
          </a:xfrm>
          <a:prstGeom prst="rect">
            <a:avLst/>
          </a:prstGeom>
          <a:noFill/>
        </p:spPr>
      </p:pic>
      <p:pic>
        <p:nvPicPr>
          <p:cNvPr id="7172" name="Picture 4" descr="C:\Documents and Settings\beketova\Мои документы\Церковь\Изображение 022.jpg"/>
          <p:cNvPicPr>
            <a:picLocks noChangeAspect="1" noChangeArrowheads="1"/>
          </p:cNvPicPr>
          <p:nvPr/>
        </p:nvPicPr>
        <p:blipFill>
          <a:blip r:embed="rId4" cstate="print"/>
          <a:srcRect/>
          <a:stretch>
            <a:fillRect/>
          </a:stretch>
        </p:blipFill>
        <p:spPr bwMode="auto">
          <a:xfrm>
            <a:off x="5529264" y="0"/>
            <a:ext cx="3614736" cy="27108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500" fill="hold"/>
                                        <p:tgtEl>
                                          <p:spTgt spid="7172"/>
                                        </p:tgtEl>
                                        <p:attrNameLst>
                                          <p:attrName>ppt_x</p:attrName>
                                        </p:attrNameLst>
                                      </p:cBhvr>
                                      <p:tavLst>
                                        <p:tav tm="0">
                                          <p:val>
                                            <p:strVal val="#ppt_x"/>
                                          </p:val>
                                        </p:tav>
                                        <p:tav tm="100000">
                                          <p:val>
                                            <p:strVal val="#ppt_x"/>
                                          </p:val>
                                        </p:tav>
                                      </p:tavLst>
                                    </p:anim>
                                    <p:anim calcmode="lin" valueType="num">
                                      <p:cBhvr additive="base">
                                        <p:cTn id="8" dur="500" fill="hold"/>
                                        <p:tgtEl>
                                          <p:spTgt spid="71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171"/>
                                        </p:tgtEl>
                                        <p:attrNameLst>
                                          <p:attrName>style.visibility</p:attrName>
                                        </p:attrNameLst>
                                      </p:cBhvr>
                                      <p:to>
                                        <p:strVal val="visible"/>
                                      </p:to>
                                    </p:set>
                                    <p:anim calcmode="lin" valueType="num">
                                      <p:cBhvr additive="base">
                                        <p:cTn id="12" dur="500" fill="hold"/>
                                        <p:tgtEl>
                                          <p:spTgt spid="7171"/>
                                        </p:tgtEl>
                                        <p:attrNameLst>
                                          <p:attrName>ppt_x</p:attrName>
                                        </p:attrNameLst>
                                      </p:cBhvr>
                                      <p:tavLst>
                                        <p:tav tm="0">
                                          <p:val>
                                            <p:strVal val="#ppt_x"/>
                                          </p:val>
                                        </p:tav>
                                        <p:tav tm="100000">
                                          <p:val>
                                            <p:strVal val="#ppt_x"/>
                                          </p:val>
                                        </p:tav>
                                      </p:tavLst>
                                    </p:anim>
                                    <p:anim calcmode="lin" valueType="num">
                                      <p:cBhvr additive="base">
                                        <p:cTn id="13" dur="500" fill="hold"/>
                                        <p:tgtEl>
                                          <p:spTgt spid="717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170"/>
                                        </p:tgtEl>
                                        <p:attrNameLst>
                                          <p:attrName>style.visibility</p:attrName>
                                        </p:attrNameLst>
                                      </p:cBhvr>
                                      <p:to>
                                        <p:strVal val="visible"/>
                                      </p:to>
                                    </p:set>
                                    <p:anim calcmode="lin" valueType="num">
                                      <p:cBhvr additive="base">
                                        <p:cTn id="17" dur="500" fill="hold"/>
                                        <p:tgtEl>
                                          <p:spTgt spid="7170"/>
                                        </p:tgtEl>
                                        <p:attrNameLst>
                                          <p:attrName>ppt_x</p:attrName>
                                        </p:attrNameLst>
                                      </p:cBhvr>
                                      <p:tavLst>
                                        <p:tav tm="0">
                                          <p:val>
                                            <p:strVal val="#ppt_x"/>
                                          </p:val>
                                        </p:tav>
                                        <p:tav tm="100000">
                                          <p:val>
                                            <p:strVal val="#ppt_x"/>
                                          </p:val>
                                        </p:tav>
                                      </p:tavLst>
                                    </p:anim>
                                    <p:anim calcmode="lin" valueType="num">
                                      <p:cBhvr additive="base">
                                        <p:cTn id="1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http://ia50.odnoklassniki.ru/getImage?photoId=347827048614&amp;photoType=0"/>
          <p:cNvPicPr/>
          <p:nvPr/>
        </p:nvPicPr>
        <p:blipFill>
          <a:blip r:embed="rId2" cstate="print"/>
          <a:srcRect/>
          <a:stretch>
            <a:fillRect/>
          </a:stretch>
        </p:blipFill>
        <p:spPr bwMode="auto">
          <a:xfrm>
            <a:off x="5143504" y="0"/>
            <a:ext cx="4000496" cy="3500438"/>
          </a:xfrm>
          <a:prstGeom prst="rect">
            <a:avLst/>
          </a:prstGeom>
          <a:ln>
            <a:noFill/>
          </a:ln>
          <a:effectLst>
            <a:softEdge rad="112500"/>
          </a:effectLst>
        </p:spPr>
      </p:pic>
      <p:pic>
        <p:nvPicPr>
          <p:cNvPr id="8" name="Рисунок 7" descr="http://ia50.odnoklassniki.ru/getImage?photoId=347739526566&amp;photoType=0"/>
          <p:cNvPicPr/>
          <p:nvPr/>
        </p:nvPicPr>
        <p:blipFill>
          <a:blip r:embed="rId3" cstate="print"/>
          <a:srcRect/>
          <a:stretch>
            <a:fillRect/>
          </a:stretch>
        </p:blipFill>
        <p:spPr bwMode="auto">
          <a:xfrm>
            <a:off x="0" y="2500306"/>
            <a:ext cx="5286380" cy="435769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84" y="857232"/>
            <a:ext cx="3429024" cy="5572164"/>
          </a:xfrm>
        </p:spPr>
        <p:txBody>
          <a:bodyPr>
            <a:normAutofit fontScale="55000" lnSpcReduction="20000"/>
          </a:bodyPr>
          <a:lstStyle/>
          <a:p>
            <a:r>
              <a:rPr lang="ru-RU" dirty="0" smtClean="0"/>
              <a:t> В начале 90-х годов жители села собственными силами пытались возродить храм: очистили от метрового слоя мусора, придали ему внутри надлежащий вид. С помощью электродвижка наладили освещение. На большие праздники – Рождество и Пасху – здесь проходили богослужения. Под старыми сводами вновь зазвучало хоровое пение, люди даже из районного центра приезжали, но продолжалось это совсем недолго,  предпринятых жителями усилий оказалось недостаточно, средств на восстановление храма катастрофически не хватало, а в обрушающимся строении просто опасно было находится и тогда было принято решение на месте церковной сторожке построить новый храм меньший по размерам скромный по убранству. </a:t>
            </a:r>
            <a:endParaRPr lang="ru-RU" dirty="0"/>
          </a:p>
        </p:txBody>
      </p:sp>
      <p:sp>
        <p:nvSpPr>
          <p:cNvPr id="3" name="Заголовок 2"/>
          <p:cNvSpPr>
            <a:spLocks noGrp="1"/>
          </p:cNvSpPr>
          <p:nvPr>
            <p:ph type="title"/>
          </p:nvPr>
        </p:nvSpPr>
        <p:spPr>
          <a:xfrm>
            <a:off x="0" y="274638"/>
            <a:ext cx="3428992" cy="1143000"/>
          </a:xfrm>
        </p:spPr>
        <p:txBody>
          <a:bodyPr>
            <a:normAutofit fontScale="90000"/>
          </a:bodyPr>
          <a:lstStyle/>
          <a:p>
            <a:r>
              <a:rPr lang="en-US" dirty="0" smtClean="0"/>
              <a:t>  </a:t>
            </a:r>
            <a:r>
              <a:rPr lang="ru-RU" dirty="0" smtClean="0"/>
              <a:t>Заключение.</a:t>
            </a:r>
            <a:br>
              <a:rPr lang="ru-RU" dirty="0" smtClean="0"/>
            </a:br>
            <a:endParaRPr lang="ru-RU" dirty="0"/>
          </a:p>
        </p:txBody>
      </p:sp>
      <p:pic>
        <p:nvPicPr>
          <p:cNvPr id="1027" name="Picture 3" descr="C:\Documents and Settings\beketova\Рабочий стол\фото 2012\SDC12148.JPG"/>
          <p:cNvPicPr>
            <a:picLocks noChangeAspect="1" noChangeArrowheads="1"/>
          </p:cNvPicPr>
          <p:nvPr/>
        </p:nvPicPr>
        <p:blipFill>
          <a:blip r:embed="rId2"/>
          <a:srcRect/>
          <a:stretch>
            <a:fillRect/>
          </a:stretch>
        </p:blipFill>
        <p:spPr bwMode="auto">
          <a:xfrm>
            <a:off x="3238491" y="1285860"/>
            <a:ext cx="5905509" cy="44291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http://ia50.odnoklassniki.ru/getImage?photoId=347739524774&amp;photoType=0"/>
          <p:cNvPicPr/>
          <p:nvPr/>
        </p:nvPicPr>
        <p:blipFill>
          <a:blip r:embed="rId3" cstate="print"/>
          <a:srcRect/>
          <a:stretch>
            <a:fillRect/>
          </a:stretch>
        </p:blipFill>
        <p:spPr bwMode="auto">
          <a:xfrm>
            <a:off x="0" y="3071810"/>
            <a:ext cx="5500694" cy="3786190"/>
          </a:xfrm>
          <a:prstGeom prst="rect">
            <a:avLst/>
          </a:prstGeom>
          <a:ln>
            <a:noFill/>
          </a:ln>
          <a:effectLst>
            <a:softEdge rad="112500"/>
          </a:effectLst>
        </p:spPr>
      </p:pic>
      <p:pic>
        <p:nvPicPr>
          <p:cNvPr id="5" name="Рисунок 4" descr="http://ia50.odnoklassniki.ru/getImage?photoId=347739524006&amp;photoType=0"/>
          <p:cNvPicPr/>
          <p:nvPr/>
        </p:nvPicPr>
        <p:blipFill>
          <a:blip r:embed="rId4" cstate="print"/>
          <a:srcRect/>
          <a:stretch>
            <a:fillRect/>
          </a:stretch>
        </p:blipFill>
        <p:spPr bwMode="auto">
          <a:xfrm>
            <a:off x="3643306" y="214290"/>
            <a:ext cx="5072098" cy="3429024"/>
          </a:xfrm>
          <a:prstGeom prst="rect">
            <a:avLst/>
          </a:prstGeom>
          <a:ln>
            <a:noFill/>
          </a:ln>
          <a:effectLst>
            <a:softEdge rad="112500"/>
          </a:effectLst>
        </p:spPr>
      </p:pic>
      <p:pic>
        <p:nvPicPr>
          <p:cNvPr id="4" name="budnichn_rostov.mp3">
            <a:hlinkClick r:id="" action="ppaction://media"/>
          </p:cNvPr>
          <p:cNvPicPr>
            <a:picLocks noRot="1" noChangeAspect="1"/>
          </p:cNvPicPr>
          <p:nvPr>
            <a:audioFile r:link="rId1"/>
          </p:nvPr>
        </p:nvPicPr>
        <p:blipFill>
          <a:blip r:embed="rId5"/>
          <a:stretch>
            <a:fillRect/>
          </a:stretch>
        </p:blipFill>
        <p:spPr>
          <a:xfrm>
            <a:off x="285720" y="142852"/>
            <a:ext cx="285752" cy="2857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amond(in)">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65858" fill="hold"/>
                                        <p:tgtEl>
                                          <p:spTgt spid="4"/>
                                        </p:tgtEl>
                                      </p:cBhvr>
                                    </p:cmd>
                                  </p:childTnLst>
                                </p:cTn>
                              </p:par>
                            </p:childTnLst>
                          </p:cTn>
                        </p:par>
                      </p:childTnLst>
                    </p:cTn>
                  </p:par>
                </p:childTnLst>
              </p:cTn>
              <p:nextCondLst>
                <p:cond evt="onClick" delay="0">
                  <p:tgtEl>
                    <p:spTgt spid="4"/>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6286544"/>
          </a:xfrm>
        </p:spPr>
        <p:txBody>
          <a:bodyPr>
            <a:normAutofit fontScale="47500" lnSpcReduction="20000"/>
          </a:bodyPr>
          <a:lstStyle/>
          <a:p>
            <a:pPr algn="just"/>
            <a:r>
              <a:rPr lang="ru-RU" sz="2900" b="1" u="sng" dirty="0" smtClean="0">
                <a:latin typeface="Times New Roman" pitchFamily="18" charset="0"/>
                <a:cs typeface="Times New Roman" pitchFamily="18" charset="0"/>
              </a:rPr>
              <a:t>Актуальность </a:t>
            </a:r>
            <a:r>
              <a:rPr lang="ru-RU" sz="2900" dirty="0" smtClean="0">
                <a:latin typeface="Times New Roman" pitchFamily="18" charset="0"/>
                <a:cs typeface="Times New Roman" pitchFamily="18" charset="0"/>
              </a:rPr>
              <a:t>выбранной темы заключается в следующем: наше бурное и стремительное время научило людей пристальней вглядываться в прошлое: что взять из него в бесконечную дорогу в будущее? А ведь наша история, это и храмы, ведь вера и духовность должны передаваться из поколения в поколение. Изучение истории нашего св.Никольского храма является тому подтверждением. Работа посвящена изучению истории храма и  возможности его восстановления. А это в развернувшейся сейчас борьбе за сохранение духовных ценностей и культурных традиций очень важно. Ведь именно через историю, через свидетельства людей можно понять и представить себе прошлое своего народа.</a:t>
            </a:r>
          </a:p>
          <a:p>
            <a:pPr algn="just"/>
            <a:r>
              <a:rPr lang="ru-RU" sz="2900" dirty="0" smtClean="0">
                <a:latin typeface="Times New Roman" pitchFamily="18" charset="0"/>
                <a:cs typeface="Times New Roman" pitchFamily="18" charset="0"/>
              </a:rPr>
              <a:t> </a:t>
            </a:r>
          </a:p>
          <a:p>
            <a:pPr algn="just"/>
            <a:r>
              <a:rPr lang="ru-RU" sz="2900" b="1" u="sng" dirty="0" smtClean="0">
                <a:latin typeface="Times New Roman" pitchFamily="18" charset="0"/>
                <a:cs typeface="Times New Roman" pitchFamily="18" charset="0"/>
              </a:rPr>
              <a:t>Цель:</a:t>
            </a:r>
            <a:r>
              <a:rPr lang="ru-RU" sz="2900" dirty="0" smtClean="0">
                <a:latin typeface="Times New Roman" pitchFamily="18" charset="0"/>
                <a:cs typeface="Times New Roman" pitchFamily="18" charset="0"/>
              </a:rPr>
              <a:t> рассмотреть историю развития св. Никольского храма, как архитектурного памятника начала ХХ века, познакомиться с архивными материалами и воспоминаниями односельчан связанных с церковью, привлечение внимания  общественности  к  нашему храму.</a:t>
            </a:r>
          </a:p>
          <a:p>
            <a:pPr algn="just"/>
            <a:r>
              <a:rPr lang="ru-RU" sz="2900" dirty="0" smtClean="0">
                <a:latin typeface="Times New Roman" pitchFamily="18" charset="0"/>
                <a:cs typeface="Times New Roman" pitchFamily="18" charset="0"/>
              </a:rPr>
              <a:t> </a:t>
            </a:r>
          </a:p>
          <a:p>
            <a:pPr algn="just"/>
            <a:r>
              <a:rPr lang="ru-RU" sz="2900" b="1" u="sng" dirty="0" smtClean="0">
                <a:latin typeface="Times New Roman" pitchFamily="18" charset="0"/>
                <a:cs typeface="Times New Roman" pitchFamily="18" charset="0"/>
              </a:rPr>
              <a:t>Задачи:</a:t>
            </a:r>
            <a:endParaRPr lang="ru-RU" sz="2900" dirty="0" smtClean="0">
              <a:latin typeface="Times New Roman" pitchFamily="18" charset="0"/>
              <a:cs typeface="Times New Roman" pitchFamily="18" charset="0"/>
            </a:endParaRPr>
          </a:p>
          <a:p>
            <a:pPr lvl="0" algn="just"/>
            <a:r>
              <a:rPr lang="ru-RU" sz="2900" dirty="0" smtClean="0">
                <a:latin typeface="Times New Roman" pitchFamily="18" charset="0"/>
                <a:cs typeface="Times New Roman" pitchFamily="18" charset="0"/>
              </a:rPr>
              <a:t>Осветить основные этапы развития храма;</a:t>
            </a:r>
          </a:p>
          <a:p>
            <a:pPr lvl="0" algn="just"/>
            <a:r>
              <a:rPr lang="ru-RU" sz="2900" dirty="0" smtClean="0">
                <a:latin typeface="Times New Roman" pitchFamily="18" charset="0"/>
                <a:cs typeface="Times New Roman" pitchFamily="18" charset="0"/>
              </a:rPr>
              <a:t> Рассмотреть историю св.Никольского храма на </a:t>
            </a:r>
            <a:r>
              <a:rPr lang="ru-RU" sz="2900" dirty="0" err="1" smtClean="0">
                <a:latin typeface="Times New Roman" pitchFamily="18" charset="0"/>
                <a:cs typeface="Times New Roman" pitchFamily="18" charset="0"/>
              </a:rPr>
              <a:t>Кутьинской</a:t>
            </a:r>
            <a:r>
              <a:rPr lang="ru-RU" sz="2900" dirty="0" smtClean="0">
                <a:latin typeface="Times New Roman" pitchFamily="18" charset="0"/>
                <a:cs typeface="Times New Roman" pitchFamily="18" charset="0"/>
              </a:rPr>
              <a:t> земле;</a:t>
            </a:r>
          </a:p>
          <a:p>
            <a:pPr lvl="0" algn="just"/>
            <a:r>
              <a:rPr lang="ru-RU" sz="2900" dirty="0" smtClean="0">
                <a:latin typeface="Times New Roman" pitchFamily="18" charset="0"/>
                <a:cs typeface="Times New Roman" pitchFamily="18" charset="0"/>
              </a:rPr>
              <a:t>Рассмотреть архитектуру храма, росписи, расположение.</a:t>
            </a:r>
          </a:p>
          <a:p>
            <a:pPr lvl="0" algn="just"/>
            <a:r>
              <a:rPr lang="ru-RU" sz="2900" dirty="0" smtClean="0">
                <a:latin typeface="Times New Roman" pitchFamily="18" charset="0"/>
                <a:cs typeface="Times New Roman" pitchFamily="18" charset="0"/>
              </a:rPr>
              <a:t>Выяснить, почему св.Никольский храм был разрушен.</a:t>
            </a:r>
          </a:p>
          <a:p>
            <a:pPr lvl="0" algn="just"/>
            <a:r>
              <a:rPr lang="ru-RU" sz="2900" dirty="0" smtClean="0">
                <a:latin typeface="Times New Roman" pitchFamily="18" charset="0"/>
                <a:cs typeface="Times New Roman" pitchFamily="18" charset="0"/>
              </a:rPr>
              <a:t>Вера в восстановление храма.</a:t>
            </a:r>
          </a:p>
          <a:p>
            <a:pPr algn="just"/>
            <a:r>
              <a:rPr lang="ru-RU" sz="2900" dirty="0" smtClean="0">
                <a:latin typeface="Times New Roman" pitchFamily="18" charset="0"/>
                <a:cs typeface="Times New Roman" pitchFamily="18" charset="0"/>
              </a:rPr>
              <a:t> </a:t>
            </a:r>
          </a:p>
          <a:p>
            <a:pPr algn="just"/>
            <a:r>
              <a:rPr lang="ru-RU" sz="2900" dirty="0" smtClean="0">
                <a:latin typeface="Times New Roman" pitchFamily="18" charset="0"/>
                <a:cs typeface="Times New Roman" pitchFamily="18" charset="0"/>
              </a:rPr>
              <a:t>Чтобы глубоко провести исследование истории св.Никольского храма мы пользовались следующими </a:t>
            </a:r>
            <a:r>
              <a:rPr lang="ru-RU" sz="2900" b="1" u="sng" dirty="0" smtClean="0">
                <a:latin typeface="Times New Roman" pitchFamily="18" charset="0"/>
                <a:cs typeface="Times New Roman" pitchFamily="18" charset="0"/>
              </a:rPr>
              <a:t>методами:</a:t>
            </a:r>
            <a:endParaRPr lang="ru-RU" sz="2900" dirty="0" smtClean="0">
              <a:latin typeface="Times New Roman" pitchFamily="18" charset="0"/>
              <a:cs typeface="Times New Roman" pitchFamily="18" charset="0"/>
            </a:endParaRPr>
          </a:p>
          <a:p>
            <a:pPr algn="just"/>
            <a:r>
              <a:rPr lang="ru-RU" sz="2900" dirty="0" smtClean="0">
                <a:latin typeface="Times New Roman" pitchFamily="18" charset="0"/>
                <a:cs typeface="Times New Roman" pitchFamily="18" charset="0"/>
              </a:rPr>
              <a:t> </a:t>
            </a:r>
          </a:p>
          <a:p>
            <a:pPr lvl="0" algn="just"/>
            <a:r>
              <a:rPr lang="ru-RU" sz="2900" dirty="0" smtClean="0">
                <a:latin typeface="Times New Roman" pitchFamily="18" charset="0"/>
                <a:cs typeface="Times New Roman" pitchFamily="18" charset="0"/>
              </a:rPr>
              <a:t>Изучение истории храма через архивные материалы. (архив </a:t>
            </a:r>
            <a:r>
              <a:rPr lang="ru-RU" sz="2900" dirty="0" err="1" smtClean="0">
                <a:latin typeface="Times New Roman" pitchFamily="18" charset="0"/>
                <a:cs typeface="Times New Roman" pitchFamily="18" charset="0"/>
              </a:rPr>
              <a:t>Новобурасского</a:t>
            </a:r>
            <a:r>
              <a:rPr lang="ru-RU" sz="2900" dirty="0" smtClean="0">
                <a:latin typeface="Times New Roman" pitchFamily="18" charset="0"/>
                <a:cs typeface="Times New Roman" pitchFamily="18" charset="0"/>
              </a:rPr>
              <a:t> муниципального района.)</a:t>
            </a:r>
          </a:p>
          <a:p>
            <a:pPr lvl="0" algn="just"/>
            <a:r>
              <a:rPr lang="ru-RU" sz="2900" dirty="0" smtClean="0">
                <a:latin typeface="Times New Roman" pitchFamily="18" charset="0"/>
                <a:cs typeface="Times New Roman" pitchFamily="18" charset="0"/>
              </a:rPr>
              <a:t>Изучение газетных публикаций.</a:t>
            </a:r>
          </a:p>
          <a:p>
            <a:pPr lvl="0" algn="just"/>
            <a:r>
              <a:rPr lang="ru-RU" sz="2900" dirty="0" smtClean="0">
                <a:latin typeface="Times New Roman" pitchFamily="18" charset="0"/>
                <a:cs typeface="Times New Roman" pitchFamily="18" charset="0"/>
              </a:rPr>
              <a:t>Воспоминания односельчан о церкви.</a:t>
            </a:r>
          </a:p>
          <a:p>
            <a:pPr lvl="0" algn="just"/>
            <a:r>
              <a:rPr lang="ru-RU" sz="2900" dirty="0" smtClean="0">
                <a:latin typeface="Times New Roman" pitchFamily="18" charset="0"/>
                <a:cs typeface="Times New Roman" pitchFamily="18" charset="0"/>
              </a:rPr>
              <a:t>Проведение соц.опроса.</a:t>
            </a:r>
          </a:p>
          <a:p>
            <a:pPr algn="just"/>
            <a:r>
              <a:rPr lang="ru-RU" sz="2900" dirty="0" smtClean="0">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DCIM\113SSCAM\SDC12152.JPG"/>
          <p:cNvPicPr>
            <a:picLocks noChangeAspect="1" noChangeArrowheads="1"/>
          </p:cNvPicPr>
          <p:nvPr/>
        </p:nvPicPr>
        <p:blipFill>
          <a:blip r:embed="rId2"/>
          <a:srcRect/>
          <a:stretch>
            <a:fillRect/>
          </a:stretch>
        </p:blipFill>
        <p:spPr bwMode="auto">
          <a:xfrm>
            <a:off x="3214646" y="695965"/>
            <a:ext cx="5929354" cy="6162035"/>
          </a:xfrm>
          <a:prstGeom prst="rect">
            <a:avLst/>
          </a:prstGeom>
          <a:noFill/>
        </p:spPr>
      </p:pic>
      <p:sp>
        <p:nvSpPr>
          <p:cNvPr id="5" name="TextBox 4"/>
          <p:cNvSpPr txBox="1"/>
          <p:nvPr/>
        </p:nvSpPr>
        <p:spPr>
          <a:xfrm>
            <a:off x="1428728" y="142852"/>
            <a:ext cx="7000924" cy="400110"/>
          </a:xfrm>
          <a:prstGeom prst="rect">
            <a:avLst/>
          </a:prstGeom>
          <a:noFill/>
        </p:spPr>
        <p:txBody>
          <a:bodyPr wrap="square" rtlCol="0">
            <a:spAutoFit/>
          </a:bodyPr>
          <a:lstStyle/>
          <a:p>
            <a:pPr algn="ctr"/>
            <a:r>
              <a:rPr lang="ru-RU" sz="2000" b="1" dirty="0" smtClean="0"/>
              <a:t>Свято-Никольский храм</a:t>
            </a:r>
            <a:endParaRPr lang="ru-RU" sz="2000" b="1" dirty="0"/>
          </a:p>
        </p:txBody>
      </p:sp>
      <p:sp>
        <p:nvSpPr>
          <p:cNvPr id="6" name="TextBox 5"/>
          <p:cNvSpPr txBox="1"/>
          <p:nvPr/>
        </p:nvSpPr>
        <p:spPr>
          <a:xfrm>
            <a:off x="571472" y="714356"/>
            <a:ext cx="2286016" cy="5355312"/>
          </a:xfrm>
          <a:prstGeom prst="rect">
            <a:avLst/>
          </a:prstGeom>
          <a:noFill/>
        </p:spPr>
        <p:txBody>
          <a:bodyPr wrap="square" rtlCol="0">
            <a:spAutoFit/>
          </a:bodyPr>
          <a:lstStyle/>
          <a:p>
            <a:r>
              <a:rPr lang="ru-RU" dirty="0" smtClean="0"/>
              <a:t> Церковь однокупольная:</a:t>
            </a:r>
          </a:p>
          <a:p>
            <a:r>
              <a:rPr lang="ru-RU" dirty="0" smtClean="0"/>
              <a:t>высота – 35м,</a:t>
            </a:r>
          </a:p>
          <a:p>
            <a:r>
              <a:rPr lang="ru-RU" dirty="0" smtClean="0"/>
              <a:t>длина – 34м,</a:t>
            </a:r>
          </a:p>
          <a:p>
            <a:r>
              <a:rPr lang="ru-RU" dirty="0" smtClean="0"/>
              <a:t>ширина – 26м.</a:t>
            </a:r>
          </a:p>
          <a:p>
            <a:r>
              <a:rPr lang="ru-RU" dirty="0" smtClean="0"/>
              <a:t>Имеет три входа: центральный (западный), южный, северный.</a:t>
            </a:r>
          </a:p>
          <a:p>
            <a:r>
              <a:rPr lang="ru-RU" dirty="0" smtClean="0"/>
              <a:t>Колокола были выплавлены из сплава меди и серебра.</a:t>
            </a:r>
          </a:p>
          <a:p>
            <a:r>
              <a:rPr lang="ru-RU" dirty="0" smtClean="0"/>
              <a:t>Вес главного колокола – 300  пудов, средние – 90 и 30 пудов.</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282" y="1142984"/>
            <a:ext cx="4000528" cy="5143536"/>
          </a:xfrm>
        </p:spPr>
        <p:txBody>
          <a:bodyPr>
            <a:normAutofit fontScale="70000" lnSpcReduction="20000"/>
          </a:bodyPr>
          <a:lstStyle/>
          <a:p>
            <a:r>
              <a:rPr lang="ru-RU" dirty="0" smtClean="0"/>
              <a:t>Сейчас трудно установить, по проекту какого художника была построена </a:t>
            </a:r>
            <a:r>
              <a:rPr lang="ru-RU" dirty="0" err="1" smtClean="0"/>
              <a:t>краснокаменная</a:t>
            </a:r>
            <a:r>
              <a:rPr lang="ru-RU" dirty="0" smtClean="0"/>
              <a:t>  церковь. Но даже и теперешнем полуразвалившемся виде она доказывает, что те, кто задумал и воплотил в камне, руководствовались соображение красоты, соединив европейскую готику с византийским округлением купола и ритмикой кровельных плоскостей. Не любоваться этим строением нельзя. Хотя в развалинах порой трудно угадать формы. </a:t>
            </a:r>
          </a:p>
          <a:p>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ru-RU" dirty="0" smtClean="0"/>
              <a:t>  Строительство церкви.</a:t>
            </a:r>
            <a:br>
              <a:rPr lang="ru-RU" dirty="0" smtClean="0"/>
            </a:br>
            <a:endParaRPr lang="ru-RU" dirty="0"/>
          </a:p>
        </p:txBody>
      </p:sp>
      <p:pic>
        <p:nvPicPr>
          <p:cNvPr id="4" name="Рисунок 3" descr="http://ia50.odnoklassniki.ru/getImage?photoId=347739525030&amp;photoType=0"/>
          <p:cNvPicPr/>
          <p:nvPr/>
        </p:nvPicPr>
        <p:blipFill>
          <a:blip r:embed="rId3" cstate="print"/>
          <a:srcRect/>
          <a:stretch>
            <a:fillRect/>
          </a:stretch>
        </p:blipFill>
        <p:spPr bwMode="auto">
          <a:xfrm>
            <a:off x="3786182" y="1643050"/>
            <a:ext cx="5143536" cy="5000660"/>
          </a:xfrm>
          <a:prstGeom prst="rect">
            <a:avLst/>
          </a:prstGeom>
          <a:ln>
            <a:noFill/>
          </a:ln>
          <a:effectLst>
            <a:softEdge rad="112500"/>
          </a:effectLst>
        </p:spPr>
      </p:pic>
      <p:pic>
        <p:nvPicPr>
          <p:cNvPr id="5" name="budnichn_rostov.mp3">
            <a:hlinkClick r:id="" action="ppaction://media"/>
          </p:cNvPr>
          <p:cNvPicPr>
            <a:picLocks noRot="1" noChangeAspect="1"/>
          </p:cNvPicPr>
          <p:nvPr>
            <a:audioFile r:link="rId1"/>
          </p:nvPr>
        </p:nvPicPr>
        <p:blipFill>
          <a:blip r:embed="rId4"/>
          <a:stretch>
            <a:fillRect/>
          </a:stretch>
        </p:blipFill>
        <p:spPr>
          <a:xfrm>
            <a:off x="7143768" y="428604"/>
            <a:ext cx="357190" cy="3571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65858"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29058" y="2000240"/>
            <a:ext cx="2286016" cy="369332"/>
          </a:xfrm>
          <a:prstGeom prst="rect">
            <a:avLst/>
          </a:prstGeom>
          <a:noFill/>
        </p:spPr>
        <p:txBody>
          <a:bodyPr wrap="square" rtlCol="0">
            <a:spAutoFit/>
          </a:bodyPr>
          <a:lstStyle/>
          <a:p>
            <a:pPr algn="r"/>
            <a:r>
              <a:rPr lang="ru-RU" dirty="0" smtClean="0"/>
              <a:t>Северный вход</a:t>
            </a:r>
            <a:endParaRPr lang="ru-RU" dirty="0"/>
          </a:p>
        </p:txBody>
      </p:sp>
      <p:sp>
        <p:nvSpPr>
          <p:cNvPr id="7" name="TextBox 6"/>
          <p:cNvSpPr txBox="1"/>
          <p:nvPr/>
        </p:nvSpPr>
        <p:spPr>
          <a:xfrm>
            <a:off x="6072198" y="3786190"/>
            <a:ext cx="3071802" cy="369332"/>
          </a:xfrm>
          <a:prstGeom prst="rect">
            <a:avLst/>
          </a:prstGeom>
          <a:noFill/>
        </p:spPr>
        <p:txBody>
          <a:bodyPr wrap="square" rtlCol="0">
            <a:spAutoFit/>
          </a:bodyPr>
          <a:lstStyle/>
          <a:p>
            <a:pPr algn="ctr"/>
            <a:r>
              <a:rPr lang="ru-RU" dirty="0" smtClean="0"/>
              <a:t>Южный вход</a:t>
            </a:r>
            <a:endParaRPr lang="ru-RU" dirty="0"/>
          </a:p>
        </p:txBody>
      </p:sp>
      <p:pic>
        <p:nvPicPr>
          <p:cNvPr id="10" name="Рисунок 9" descr="http://ia50.odnoklassniki.ru/getImage?photoId=347827048358&amp;photoType=0"/>
          <p:cNvPicPr/>
          <p:nvPr/>
        </p:nvPicPr>
        <p:blipFill>
          <a:blip r:embed="rId2" cstate="print"/>
          <a:srcRect/>
          <a:stretch>
            <a:fillRect/>
          </a:stretch>
        </p:blipFill>
        <p:spPr bwMode="auto">
          <a:xfrm>
            <a:off x="2285984" y="2428868"/>
            <a:ext cx="3690942" cy="2357438"/>
          </a:xfrm>
          <a:prstGeom prst="rect">
            <a:avLst/>
          </a:prstGeom>
          <a:noFill/>
          <a:ln w="9525">
            <a:noFill/>
            <a:miter lim="800000"/>
            <a:headEnd/>
            <a:tailEnd/>
          </a:ln>
        </p:spPr>
      </p:pic>
      <p:pic>
        <p:nvPicPr>
          <p:cNvPr id="8" name="Рисунок 7" descr="http://ia50.odnoklassniki.ru/getImage?photoId=347829271206&amp;photoType=0"/>
          <p:cNvPicPr/>
          <p:nvPr/>
        </p:nvPicPr>
        <p:blipFill>
          <a:blip r:embed="rId3" cstate="print"/>
          <a:srcRect/>
          <a:stretch>
            <a:fillRect/>
          </a:stretch>
        </p:blipFill>
        <p:spPr bwMode="auto">
          <a:xfrm>
            <a:off x="0" y="0"/>
            <a:ext cx="2500330" cy="3929082"/>
          </a:xfrm>
          <a:prstGeom prst="rect">
            <a:avLst/>
          </a:prstGeom>
          <a:noFill/>
          <a:ln w="9525">
            <a:noFill/>
            <a:miter lim="800000"/>
            <a:headEnd/>
            <a:tailEnd/>
          </a:ln>
        </p:spPr>
      </p:pic>
      <p:pic>
        <p:nvPicPr>
          <p:cNvPr id="6" name="Рисунок 5" descr="http://ia50.odnoklassniki.ru/getImage?photoId=347739524262&amp;photoType=0"/>
          <p:cNvPicPr/>
          <p:nvPr/>
        </p:nvPicPr>
        <p:blipFill>
          <a:blip r:embed="rId4" cstate="print"/>
          <a:srcRect/>
          <a:stretch>
            <a:fillRect/>
          </a:stretch>
        </p:blipFill>
        <p:spPr bwMode="auto">
          <a:xfrm>
            <a:off x="4857720" y="4143356"/>
            <a:ext cx="4286280" cy="2714644"/>
          </a:xfrm>
          <a:prstGeom prst="rect">
            <a:avLst/>
          </a:prstGeom>
          <a:ln>
            <a:noFill/>
          </a:ln>
          <a:effectLst>
            <a:softEdge rad="112500"/>
          </a:effectLst>
        </p:spPr>
      </p:pic>
      <p:sp>
        <p:nvSpPr>
          <p:cNvPr id="12" name="TextBox 11"/>
          <p:cNvSpPr txBox="1"/>
          <p:nvPr/>
        </p:nvSpPr>
        <p:spPr>
          <a:xfrm>
            <a:off x="2643174" y="285728"/>
            <a:ext cx="2357454" cy="369332"/>
          </a:xfrm>
          <a:prstGeom prst="rect">
            <a:avLst/>
          </a:prstGeom>
          <a:noFill/>
        </p:spPr>
        <p:txBody>
          <a:bodyPr wrap="square" rtlCol="0">
            <a:spAutoFit/>
          </a:bodyPr>
          <a:lstStyle/>
          <a:p>
            <a:r>
              <a:rPr lang="ru-RU" dirty="0" smtClean="0"/>
              <a:t>Центральный вход</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214290"/>
            <a:ext cx="4071934" cy="5643602"/>
          </a:xfrm>
        </p:spPr>
        <p:txBody>
          <a:bodyPr>
            <a:noAutofit/>
          </a:bodyPr>
          <a:lstStyle/>
          <a:p>
            <a:r>
              <a:rPr lang="ru-RU" sz="1800" dirty="0" smtClean="0"/>
              <a:t>«Примерно в 1901-1903 гг., построив сначала кирпичный завод на северной окраине </a:t>
            </a:r>
            <a:r>
              <a:rPr lang="ru-RU" sz="1800" dirty="0" err="1" smtClean="0"/>
              <a:t>с.Кутьино</a:t>
            </a:r>
            <a:r>
              <a:rPr lang="ru-RU" sz="1800" dirty="0" smtClean="0"/>
              <a:t> и запустив его в работу, начали строить церковь. Координировал и руководил строительством попечительский совет, в состав которого входили Василий Дмитриевич </a:t>
            </a:r>
            <a:r>
              <a:rPr lang="ru-RU" sz="1800" dirty="0" err="1" smtClean="0"/>
              <a:t>Новопольцев</a:t>
            </a:r>
            <a:r>
              <a:rPr lang="ru-RU" sz="1800" dirty="0" smtClean="0"/>
              <a:t>, Иван </a:t>
            </a:r>
            <a:r>
              <a:rPr lang="ru-RU" sz="1800" dirty="0" err="1" smtClean="0"/>
              <a:t>Ермолаевич</a:t>
            </a:r>
            <a:r>
              <a:rPr lang="ru-RU" sz="1800" dirty="0" smtClean="0"/>
              <a:t> Зимин и Фомичев, во главе совета стоял В.Д. </a:t>
            </a:r>
            <a:r>
              <a:rPr lang="ru-RU" sz="1800" dirty="0" err="1" smtClean="0"/>
              <a:t>Новопольцев</a:t>
            </a:r>
            <a:r>
              <a:rPr lang="ru-RU" sz="1800" dirty="0" smtClean="0"/>
              <a:t>. Он же был церковным старостой. У них был штат технических работников: секретарь, писарь, курьер и т.п. </a:t>
            </a:r>
            <a:endParaRPr lang="ru-RU" sz="1800" dirty="0"/>
          </a:p>
        </p:txBody>
      </p:sp>
      <p:pic>
        <p:nvPicPr>
          <p:cNvPr id="7" name="Picture 3" descr="C:\Documents and Settings\beketova\Мои документы\Церковь\Изображение 033.jpg"/>
          <p:cNvPicPr>
            <a:picLocks noChangeAspect="1" noChangeArrowheads="1"/>
          </p:cNvPicPr>
          <p:nvPr/>
        </p:nvPicPr>
        <p:blipFill>
          <a:blip r:embed="rId2" cstate="print"/>
          <a:srcRect/>
          <a:stretch>
            <a:fillRect/>
          </a:stretch>
        </p:blipFill>
        <p:spPr bwMode="auto">
          <a:xfrm>
            <a:off x="4000496" y="2588579"/>
            <a:ext cx="2613604" cy="4269421"/>
          </a:xfrm>
          <a:prstGeom prst="rect">
            <a:avLst/>
          </a:prstGeom>
          <a:ln>
            <a:noFill/>
          </a:ln>
          <a:effectLst>
            <a:outerShdw blurRad="292100" dist="139700" dir="2700000" algn="tl" rotWithShape="0">
              <a:srgbClr val="333333">
                <a:alpha val="65000"/>
              </a:srgbClr>
            </a:outerShdw>
          </a:effectLst>
        </p:spPr>
      </p:pic>
      <p:pic>
        <p:nvPicPr>
          <p:cNvPr id="6" name="Рисунок 5" descr="http://ia50.odnoklassniki.ru/getImage?photoId=347829270950&amp;photoType=0"/>
          <p:cNvPicPr/>
          <p:nvPr/>
        </p:nvPicPr>
        <p:blipFill>
          <a:blip r:embed="rId3" cstate="print"/>
          <a:srcRect/>
          <a:stretch>
            <a:fillRect/>
          </a:stretch>
        </p:blipFill>
        <p:spPr bwMode="auto">
          <a:xfrm>
            <a:off x="6143636" y="0"/>
            <a:ext cx="2786082" cy="35004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282" y="285728"/>
            <a:ext cx="3857652" cy="5721563"/>
          </a:xfrm>
        </p:spPr>
        <p:txBody>
          <a:bodyPr>
            <a:noAutofit/>
          </a:bodyPr>
          <a:lstStyle/>
          <a:p>
            <a:r>
              <a:rPr lang="ru-RU" sz="1800" dirty="0" smtClean="0"/>
              <a:t>Финансирование строительства осуществлялось за счет прихожан.  На сходе граждан села было принято решение установить для сбора средств на строительство церкви специальную урну. Вскрывали ее и подсчитывали денежки принародно. Остальное время эта кубышка была опечатана, и вскрывать ее самостоятельно не имел права даже попечительский совет. Также всенародно заслушивался отчет попечительского совета о ходе строительства церкви и расходе средств.»</a:t>
            </a:r>
            <a:endParaRPr lang="ru-RU" sz="1800" dirty="0"/>
          </a:p>
        </p:txBody>
      </p:sp>
      <p:pic>
        <p:nvPicPr>
          <p:cNvPr id="5" name="Рисунок 4" descr="http://ia50.odnoklassniki.ru/getImage?photoId=347739527334&amp;photoType=0"/>
          <p:cNvPicPr/>
          <p:nvPr/>
        </p:nvPicPr>
        <p:blipFill>
          <a:blip r:embed="rId2" cstate="print"/>
          <a:srcRect/>
          <a:stretch>
            <a:fillRect/>
          </a:stretch>
        </p:blipFill>
        <p:spPr bwMode="auto">
          <a:xfrm>
            <a:off x="4143372" y="285728"/>
            <a:ext cx="4786346" cy="607223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908" y="285728"/>
            <a:ext cx="4143404" cy="6429420"/>
          </a:xfrm>
        </p:spPr>
        <p:txBody>
          <a:bodyPr>
            <a:noAutofit/>
          </a:bodyPr>
          <a:lstStyle/>
          <a:p>
            <a:r>
              <a:rPr lang="ru-RU" sz="1400" dirty="0" smtClean="0"/>
              <a:t>Жители села, кроме добровольных денежных пожертвований, обязаны  были сдавать куриные яйца, которые использовались при изготовление кирпича, а также связующего раствора. Учет и прием яиц от населения вел лично </a:t>
            </a:r>
            <a:r>
              <a:rPr lang="ru-RU" sz="1400" b="1" dirty="0" smtClean="0"/>
              <a:t>В.Д. </a:t>
            </a:r>
            <a:r>
              <a:rPr lang="ru-RU" sz="1400" b="1" dirty="0" err="1" smtClean="0"/>
              <a:t>Новопольцев</a:t>
            </a:r>
            <a:r>
              <a:rPr lang="ru-RU" sz="1400" dirty="0" smtClean="0"/>
              <a:t>. Он же контролировал технологию изготовления и качество кирпича.</a:t>
            </a:r>
          </a:p>
          <a:p>
            <a:r>
              <a:rPr lang="ru-RU" sz="1400" dirty="0" smtClean="0"/>
              <a:t>Особое место в строительстве церкви занимает </a:t>
            </a:r>
            <a:r>
              <a:rPr lang="ru-RU" sz="1400" b="1" dirty="0" smtClean="0"/>
              <a:t>Федор Константинович </a:t>
            </a:r>
            <a:r>
              <a:rPr lang="ru-RU" sz="1400" b="1" dirty="0" err="1" smtClean="0"/>
              <a:t>Грязев</a:t>
            </a:r>
            <a:r>
              <a:rPr lang="ru-RU" sz="1400" dirty="0" smtClean="0"/>
              <a:t>. Человек очень богатый, он пожертвовал все свои сбережения на строительство церкви. На вопрос, чем его отблагодарить, ответил: «Похороните меня около церкви».</a:t>
            </a:r>
          </a:p>
          <a:p>
            <a:pPr>
              <a:buNone/>
            </a:pPr>
            <a:r>
              <a:rPr lang="ru-RU" sz="1400" dirty="0" smtClean="0"/>
              <a:t>     Завещание его было выполнено. Он похоронен у алтаря метрах в 10-ти от стены. И оформлена эта могила была очень красивой оградой, изготовленной в Москве.</a:t>
            </a:r>
          </a:p>
          <a:p>
            <a:r>
              <a:rPr lang="ru-RU" sz="1400" dirty="0" smtClean="0"/>
              <a:t> Еще один знаменитый земляк- </a:t>
            </a:r>
            <a:r>
              <a:rPr lang="ru-RU" sz="1400" b="1" dirty="0" smtClean="0"/>
              <a:t>Никита Карташов</a:t>
            </a:r>
            <a:r>
              <a:rPr lang="ru-RU" sz="1400" dirty="0" smtClean="0"/>
              <a:t>. Кузнец высочайшего класса, он  вручную изготовил все решетки на окна и другие металлические конструкции.     </a:t>
            </a:r>
          </a:p>
          <a:p>
            <a:r>
              <a:rPr lang="ru-RU" sz="1400" dirty="0" smtClean="0"/>
              <a:t>     </a:t>
            </a:r>
            <a:endParaRPr lang="ru-RU" sz="1400" dirty="0"/>
          </a:p>
        </p:txBody>
      </p:sp>
      <p:pic>
        <p:nvPicPr>
          <p:cNvPr id="5" name="Рисунок 4" descr="http://ia50.odnoklassniki.ru/getImage?photoId=347739524518&amp;photoType=0"/>
          <p:cNvPicPr/>
          <p:nvPr/>
        </p:nvPicPr>
        <p:blipFill>
          <a:blip r:embed="rId2" cstate="print"/>
          <a:srcRect/>
          <a:stretch>
            <a:fillRect/>
          </a:stretch>
        </p:blipFill>
        <p:spPr bwMode="auto">
          <a:xfrm>
            <a:off x="4786314" y="4286256"/>
            <a:ext cx="3786214" cy="2286016"/>
          </a:xfrm>
          <a:prstGeom prst="rect">
            <a:avLst/>
          </a:prstGeom>
          <a:noFill/>
          <a:ln w="9525">
            <a:noFill/>
            <a:miter lim="800000"/>
            <a:headEnd/>
            <a:tailEnd/>
          </a:ln>
        </p:spPr>
      </p:pic>
      <p:pic>
        <p:nvPicPr>
          <p:cNvPr id="6" name="Рисунок 5" descr="http://ia50.odnoklassniki.ru/getImage?photoId=347824390566&amp;photoType=0"/>
          <p:cNvPicPr/>
          <p:nvPr/>
        </p:nvPicPr>
        <p:blipFill>
          <a:blip r:embed="rId3" cstate="print"/>
          <a:srcRect/>
          <a:stretch>
            <a:fillRect/>
          </a:stretch>
        </p:blipFill>
        <p:spPr bwMode="auto">
          <a:xfrm>
            <a:off x="4714876" y="357166"/>
            <a:ext cx="3714776" cy="371477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285729"/>
            <a:ext cx="8929718" cy="2428891"/>
          </a:xfrm>
        </p:spPr>
        <p:txBody>
          <a:bodyPr>
            <a:normAutofit fontScale="55000" lnSpcReduction="20000"/>
          </a:bodyPr>
          <a:lstStyle/>
          <a:p>
            <a:pPr algn="just"/>
            <a:r>
              <a:rPr lang="ru-RU" dirty="0" smtClean="0"/>
              <a:t> </a:t>
            </a:r>
            <a:r>
              <a:rPr lang="ru-RU" sz="2900" dirty="0" smtClean="0"/>
              <a:t>Незадолго до окончания строительства обозначились черты кризиса экономического характера. Епархия была немедленно осведомлена, приехал </a:t>
            </a:r>
            <a:r>
              <a:rPr lang="ru-RU" sz="2900" dirty="0" err="1" smtClean="0"/>
              <a:t>высокосановный</a:t>
            </a:r>
            <a:r>
              <a:rPr lang="ru-RU" sz="2900" dirty="0" smtClean="0"/>
              <a:t> представитель, разобрался с обстановкой и сказал следующее: «Мы не нищие, деньги на завершение строительства дадим». При этом запретил сборы на строительство с прихожан, кубышку ликвидировали. Обещание свое епархия выполнила, церковь была построена. К небу поднимался 35- метровой высоты храм. И звон ее колоколов возвестил о начале службы, прославляя величие храма и людей, его сотворивших.</a:t>
            </a:r>
          </a:p>
          <a:p>
            <a:pPr algn="just"/>
            <a:r>
              <a:rPr lang="ru-RU" sz="2900" dirty="0" smtClean="0"/>
              <a:t>Завершение строительства церкви ориентировочно приходится на 1911-1913гг. Служба началась, когда еще не все отделочные работы были завершены. Они продолжались до 1917 года.</a:t>
            </a:r>
          </a:p>
        </p:txBody>
      </p:sp>
      <p:pic>
        <p:nvPicPr>
          <p:cNvPr id="5" name="Рисунок 4" descr="http://ia50.odnoklassniki.ru/getImage?photoId=347739524006&amp;photoType=0"/>
          <p:cNvPicPr/>
          <p:nvPr/>
        </p:nvPicPr>
        <p:blipFill>
          <a:blip r:embed="rId2" cstate="print"/>
          <a:srcRect/>
          <a:stretch>
            <a:fillRect/>
          </a:stretch>
        </p:blipFill>
        <p:spPr bwMode="auto">
          <a:xfrm>
            <a:off x="0" y="2714620"/>
            <a:ext cx="5643570" cy="4143380"/>
          </a:xfrm>
          <a:prstGeom prst="rect">
            <a:avLst/>
          </a:prstGeom>
          <a:noFill/>
          <a:ln w="9525">
            <a:noFill/>
            <a:miter lim="800000"/>
            <a:headEnd/>
            <a:tailEnd/>
          </a:ln>
        </p:spPr>
      </p:pic>
      <p:sp>
        <p:nvSpPr>
          <p:cNvPr id="7" name="TextBox 6"/>
          <p:cNvSpPr txBox="1"/>
          <p:nvPr/>
        </p:nvSpPr>
        <p:spPr>
          <a:xfrm>
            <a:off x="6286512" y="3214686"/>
            <a:ext cx="2500330" cy="2062103"/>
          </a:xfrm>
          <a:prstGeom prst="rect">
            <a:avLst/>
          </a:prstGeom>
          <a:noFill/>
        </p:spPr>
        <p:txBody>
          <a:bodyPr wrap="square" rtlCol="0">
            <a:spAutoFit/>
          </a:bodyPr>
          <a:lstStyle/>
          <a:p>
            <a:r>
              <a:rPr lang="ru-RU" sz="1600" dirty="0" smtClean="0"/>
              <a:t>Но Свято-Никольский храм не долго радовал своей красотой, 20-е годы прошлого столетия не пощадили его, как и тысячи храмов по всей России.</a:t>
            </a:r>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773</TotalTime>
  <Words>905</Words>
  <Application>Microsoft Office PowerPoint</Application>
  <PresentationFormat>Экран (4:3)</PresentationFormat>
  <Paragraphs>58</Paragraphs>
  <Slides>16</Slides>
  <Notes>1</Notes>
  <HiddenSlides>0</HiddenSlides>
  <MMClips>2</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Открытая</vt:lpstr>
      <vt:lpstr>  И   ЗАЗВОНЯТ   ОПЯТЬ   КОЛОКОЛА… </vt:lpstr>
      <vt:lpstr>Слайд 2</vt:lpstr>
      <vt:lpstr>Слайд 3</vt:lpstr>
      <vt:lpstr>  Строительство церкви. </vt:lpstr>
      <vt:lpstr>Слайд 5</vt:lpstr>
      <vt:lpstr>Слайд 6</vt:lpstr>
      <vt:lpstr>Слайд 7</vt:lpstr>
      <vt:lpstr>Слайд 8</vt:lpstr>
      <vt:lpstr>Слайд 9</vt:lpstr>
      <vt:lpstr>Разорение храма</vt:lpstr>
      <vt:lpstr>Слайд 11</vt:lpstr>
      <vt:lpstr>Слайд 12</vt:lpstr>
      <vt:lpstr>Слайд 13</vt:lpstr>
      <vt:lpstr>Слайд 14</vt:lpstr>
      <vt:lpstr>  Заключение. </vt:lpstr>
      <vt:lpstr>Слайд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И   ЗАЗВОНЯТ   ОПЯТЬ   КОЛОКОЛА… </dc:title>
  <dc:creator>beketova</dc:creator>
  <cp:lastModifiedBy>user</cp:lastModifiedBy>
  <cp:revision>11</cp:revision>
  <dcterms:created xsi:type="dcterms:W3CDTF">2012-02-19T09:09:10Z</dcterms:created>
  <dcterms:modified xsi:type="dcterms:W3CDTF">2013-10-19T11:02:23Z</dcterms:modified>
</cp:coreProperties>
</file>