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44" r:id="rId4"/>
    <p:sldMasterId id="2147483794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45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654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533400"/>
            <a:ext cx="20955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1341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521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513C8-454C-4EDF-A86B-2D8E1946945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5808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F4639-5A39-4672-BF59-2DC1CFCE0CD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930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AC152-332F-4964-BF87-167A2E631F3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268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684A8-A55B-4ED4-9681-BCB1992795E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3819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8C7DF-FE6D-4D3E-98FF-7ADA71D859E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25517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19793-0D63-4876-B70A-99B61FE1653D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69064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C9D7D-3C57-4152-B808-DCDE5C74E3E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44279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7742D-1AD5-4CF7-BF8E-D49A2E22BA2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75674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7117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7F365-7E46-4FEE-A16A-777330753E3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201254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D2170-EB09-4881-996F-3F796AEF0F0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3536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381000"/>
            <a:ext cx="205740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60198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8DEE3-1697-45B4-89C0-95E1ADFCC2C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154568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87CA9-C0CA-4A23-9250-4177D4C716D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783340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81C24-4D3D-477B-8F46-D06C432277F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2784407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F5203-F3E3-4297-86AF-FE820809570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945690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4197F-6A04-4A1D-ABF2-5D641AD0C72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6400004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8E4B6-DEF4-4505-A4ED-ACCB9BC4A2D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8307723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817BD-4EA1-4072-B578-0DC6FAE4B83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08381324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0B74D-581F-4BC6-8F49-F79FE2E217D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7666674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003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02FF4-5355-4EB9-8596-35E803768CD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276951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EDDB8-B711-4D8F-BC20-9232B654233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730366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34061-18BF-4E26-9E1C-250CE67C898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9816992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381000"/>
            <a:ext cx="205740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60198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4205B-2A31-444B-8D7B-4FC5C2F8285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8873770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E3847-9059-41D4-AA9D-A5FC4EE004F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602363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726AC-9932-4B1E-BDEA-248E2289D78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640058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A4A1F-7E43-472D-AF61-B99A3EB0958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490151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6590A-360B-4B10-95CB-A01E70EBBD5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0341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2D6A7-330A-4E96-B00E-DA72343C635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394804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165AF-7875-4F6D-8422-F3501A9EAE3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3783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4572000"/>
            <a:ext cx="18669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96100" y="4572000"/>
            <a:ext cx="18669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457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90846-D7C5-48F8-B7BA-C46B5EC40142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094903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EB10B-AABF-47A4-AE90-AA12962F246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03465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75F40-2F7E-4C5D-9F8E-C85DD67FD4A2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842620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7777B-9D39-43B8-ACB6-5190AF8F92C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935657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2974E-CDBC-4965-AE9E-7068BC3ED7A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582333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1082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  <p:grpSp>
        <p:nvGrpSpPr>
          <p:cNvPr id="23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00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30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7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588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76800" y="4572000"/>
            <a:ext cx="3886200" cy="13716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</a:t>
            </a:r>
          </a:p>
          <a:p>
            <a:pPr lvl="0"/>
            <a:r>
              <a:rPr lang="en-US" smtClean="0"/>
              <a:t>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cs typeface="+mn-cs"/>
              </a:defRPr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33400"/>
            <a:ext cx="83820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Science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5867400" cy="7318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3333CC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8229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654FCD8-D771-44F7-A473-522A87482D5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D105A7A-11DA-45DB-B9F9-3AE8013112E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  <p:sp>
        <p:nvSpPr>
          <p:cNvPr id="3077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5867400" cy="7318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hlin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078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8229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CC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7F079C4-04DD-469D-91E4-200A0A2D98C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  <p:sp>
        <p:nvSpPr>
          <p:cNvPr id="410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953000" y="4343400"/>
            <a:ext cx="3657600" cy="1600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637DC-3489-4892-ADA0-41F09C182B62}" type="datetimeFigureOut">
              <a:rPr lang="ru-RU" smtClean="0"/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ED442-35CE-4422-9C1D-68E57858BCB8}" type="slidenum">
              <a:rPr lang="ru-RU" smtClean="0"/>
              <a:t>‹#›</a:t>
            </a:fld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attachments-blog.tut.by/54875/files/2011/10/29b8b4fb76a1.png" TargetMode="External"/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0866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+mn-lt"/>
              </a:rPr>
              <a:t>Математические парадоксы</a:t>
            </a:r>
            <a:endParaRPr lang="ru-RU" sz="60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005064"/>
            <a:ext cx="4432300" cy="17526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«</a:t>
            </a:r>
            <a:r>
              <a:rPr lang="en-US" b="1" spc="200" dirty="0" err="1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P</a:t>
            </a:r>
            <a:r>
              <a:rPr lang="ru-RU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aradoxos</a:t>
            </a:r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» значит  противоречащий </a:t>
            </a:r>
            <a:r>
              <a:rPr lang="ru-RU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обычному </a:t>
            </a:r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мнению</a:t>
            </a:r>
            <a:endParaRPr lang="ru-RU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523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Рисунок 5" descr="\sum_{n=0}^\infty (-1)^n = 1 - 1 + 1 - 1 +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45" y="1520407"/>
            <a:ext cx="4612627" cy="85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Рисунок 4" descr="1 - \sum_{n=0}^\infty (-1)^n = 1 - (1 - 1 + 1 - ...) = 1 - 1 + 1 - 1 + ... = \sum_{n=0}^\infty (-1)^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88" y="2584681"/>
            <a:ext cx="8298623" cy="91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Рисунок 3" descr="1 - \sum_{n=0}^\infty (-1)^n = \sum_{n=0}^\infty (-1)^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17" y="3645024"/>
            <a:ext cx="4033936" cy="89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Рисунок 2" descr="\sum_{n=0}^\infty (-1)^n = \frac{1}{2}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585" y="5013176"/>
            <a:ext cx="2592288" cy="105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507563"/>
            <a:ext cx="8820472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Batang" pitchFamily="18" charset="-127"/>
                <a:cs typeface="Times New Roman" pitchFamily="18" charset="0"/>
              </a:rPr>
              <a:t>Если считать ряд Гранди расходящейся геометрической прогрессией, то, используя те же методы что и при работе со сходящимися геометрическими прогрессиями, можно получить третье значение, 1/2: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Batang" pitchFamily="18" charset="-127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73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5107" y="117693"/>
            <a:ext cx="73448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предыдущих рассуждениях не учитывается, что в действительности означает «сумма ряда». Поскольку важно уметь брать части ряда в скобки, а также производить арифметические действия с рядами, можно прийти к двум выводам:</a:t>
            </a:r>
          </a:p>
          <a:p>
            <a:pPr lvl="0"/>
            <a:r>
              <a:rPr lang="ru-RU" sz="2400" dirty="0"/>
              <a:t>Ряд 1 — 1 + 1 — 1 + … не имеет </a:t>
            </a:r>
            <a:r>
              <a:rPr lang="ru-RU" sz="2400" dirty="0" smtClean="0"/>
              <a:t>суммы.…но </a:t>
            </a:r>
            <a:r>
              <a:rPr lang="ru-RU" sz="2400" dirty="0"/>
              <a:t>его сумма </a:t>
            </a:r>
            <a:r>
              <a:rPr lang="ru-RU" sz="2400" i="1" dirty="0"/>
              <a:t>должна</a:t>
            </a:r>
            <a:r>
              <a:rPr lang="ru-RU" sz="2400" dirty="0"/>
              <a:t> быть равна </a:t>
            </a:r>
            <a:r>
              <a:rPr lang="ru-RU" sz="2400" dirty="0" smtClean="0"/>
              <a:t>1/2.</a:t>
            </a:r>
            <a:r>
              <a:rPr lang="ru-RU" sz="2400" u="sng" baseline="30000" dirty="0"/>
              <a:t> </a:t>
            </a:r>
            <a:r>
              <a:rPr lang="ru-RU" sz="2400" dirty="0" smtClean="0"/>
              <a:t>На </a:t>
            </a:r>
            <a:r>
              <a:rPr lang="ru-RU" sz="2400" dirty="0"/>
              <a:t>самом деле, оба утверждения могут быть точно </a:t>
            </a:r>
            <a:r>
              <a:rPr lang="ru-RU" sz="2400" dirty="0" err="1"/>
              <a:t>сформулированны</a:t>
            </a:r>
            <a:r>
              <a:rPr lang="ru-RU" sz="2400" dirty="0"/>
              <a:t> и формально доказаны, но только с использованием четко определенных математических принципов, которые возникли лишь в 19 м веке. После того, как в конце 17го века в Европе были заложены основы анализа, и до прихода современной строгости, разница между ответами давала пищу для «бесконечных» и «яростных» споров между </a:t>
            </a:r>
            <a:r>
              <a:rPr lang="ru-RU" sz="2400" u="sng" dirty="0"/>
              <a:t>математиками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5739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284984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Математики в своё время поделились на две группы: интуиционистов и их противников. Первые заявили, что с появлением парадоксов стало ясно – наука математика изначально неверна в своих положениях. Но, к счастью всего современного человечества, вторых было больше, и они смогли опровергнуть все заявления интуиционистов. Ведь всем известно – не бывает правил без исключений</a:t>
            </a:r>
            <a:r>
              <a:rPr lang="ru-RU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4" y="260648"/>
            <a:ext cx="3683238" cy="312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87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1952" y="764704"/>
            <a:ext cx="684076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 парадоксов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88840"/>
            <a:ext cx="48245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Чем больше сыра, тем больше дырок.</a:t>
            </a:r>
            <a:b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Чем больше дырок, тем меньше сыра.</a:t>
            </a:r>
            <a:b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Значит, чем больше сыра, тем меньше сыра</a:t>
            </a: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pic>
        <p:nvPicPr>
          <p:cNvPr id="7170" name="Picture 2" descr="http://i028.radikal.ru/0710/ac/599d570439e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160" y="1595701"/>
            <a:ext cx="2971851" cy="484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1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724" y="4653136"/>
            <a:ext cx="6629400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omic Sans MS"/>
                <a:ea typeface="Batang"/>
                <a:cs typeface="Times New Roman"/>
              </a:rPr>
              <a:t/>
            </a:r>
            <a:br>
              <a:rPr lang="ru-RU" sz="2000" dirty="0">
                <a:latin typeface="Comic Sans MS"/>
                <a:ea typeface="Batang"/>
                <a:cs typeface="Times New Roman"/>
              </a:rPr>
            </a:br>
            <a:r>
              <a:rPr lang="ru-RU" sz="2000" b="1" dirty="0">
                <a:latin typeface="Comic Sans MS"/>
                <a:ea typeface="Batang"/>
                <a:cs typeface="Times New Roman"/>
              </a:rPr>
              <a:t>а</a:t>
            </a:r>
            <a:r>
              <a:rPr lang="ru-RU" sz="2000" dirty="0">
                <a:latin typeface="Comic Sans MS"/>
                <a:ea typeface="Batang"/>
                <a:cs typeface="Times New Roman"/>
              </a:rPr>
              <a:t> по условию параллельно </a:t>
            </a:r>
            <a:r>
              <a:rPr lang="ru-RU" sz="2000" b="1" dirty="0">
                <a:latin typeface="Comic Sans MS"/>
                <a:ea typeface="Batang"/>
                <a:cs typeface="Times New Roman"/>
              </a:rPr>
              <a:t>в</a:t>
            </a:r>
            <a:r>
              <a:rPr lang="ru-RU" sz="2000" dirty="0">
                <a:latin typeface="Comic Sans MS"/>
                <a:ea typeface="Batang"/>
                <a:cs typeface="Times New Roman"/>
              </a:rPr>
              <a:t>. </a:t>
            </a:r>
            <a:r>
              <a:rPr lang="ru-RU" sz="2000" b="1" dirty="0">
                <a:latin typeface="Comic Sans MS"/>
                <a:ea typeface="Batang"/>
                <a:cs typeface="Times New Roman"/>
              </a:rPr>
              <a:t>с</a:t>
            </a:r>
            <a:r>
              <a:rPr lang="ru-RU" sz="2000" dirty="0">
                <a:latin typeface="Comic Sans MS"/>
                <a:ea typeface="Batang"/>
                <a:cs typeface="Times New Roman"/>
              </a:rPr>
              <a:t> в свою очередь параллельно </a:t>
            </a:r>
            <a:r>
              <a:rPr lang="ru-RU" sz="2000" b="1" dirty="0">
                <a:latin typeface="Comic Sans MS"/>
                <a:ea typeface="Batang"/>
                <a:cs typeface="Times New Roman"/>
              </a:rPr>
              <a:t>d</a:t>
            </a:r>
            <a:r>
              <a:rPr lang="ru-RU" sz="2000" dirty="0">
                <a:latin typeface="Comic Sans MS"/>
                <a:ea typeface="Batang"/>
                <a:cs typeface="Times New Roman"/>
              </a:rPr>
              <a:t>. </a:t>
            </a:r>
            <a:r>
              <a:rPr lang="ru-RU" sz="2000" b="1" dirty="0">
                <a:latin typeface="Comic Sans MS"/>
                <a:ea typeface="Batang"/>
                <a:cs typeface="Times New Roman"/>
              </a:rPr>
              <a:t>а</a:t>
            </a:r>
            <a:r>
              <a:rPr lang="ru-RU" sz="2000" dirty="0">
                <a:latin typeface="Comic Sans MS"/>
                <a:ea typeface="Batang"/>
                <a:cs typeface="Times New Roman"/>
              </a:rPr>
              <a:t> и </a:t>
            </a:r>
            <a:r>
              <a:rPr lang="ru-RU" sz="2000" b="1" dirty="0">
                <a:latin typeface="Comic Sans MS"/>
                <a:ea typeface="Batang"/>
                <a:cs typeface="Times New Roman"/>
              </a:rPr>
              <a:t>в</a:t>
            </a:r>
            <a:r>
              <a:rPr lang="ru-RU" sz="2000" dirty="0">
                <a:latin typeface="Comic Sans MS"/>
                <a:ea typeface="Batang"/>
                <a:cs typeface="Times New Roman"/>
              </a:rPr>
              <a:t> – параллельные прямые, они пересекаются с </a:t>
            </a:r>
            <a:r>
              <a:rPr lang="ru-RU" sz="2000" b="1" dirty="0" err="1">
                <a:latin typeface="Comic Sans MS"/>
                <a:ea typeface="Batang"/>
                <a:cs typeface="Times New Roman"/>
              </a:rPr>
              <a:t>с</a:t>
            </a:r>
            <a:r>
              <a:rPr lang="ru-RU" sz="2000" dirty="0">
                <a:latin typeface="Comic Sans MS"/>
                <a:ea typeface="Batang"/>
                <a:cs typeface="Times New Roman"/>
              </a:rPr>
              <a:t> и </a:t>
            </a:r>
            <a:r>
              <a:rPr lang="ru-RU" sz="2000" b="1" dirty="0">
                <a:latin typeface="Comic Sans MS"/>
                <a:ea typeface="Batang"/>
                <a:cs typeface="Times New Roman"/>
              </a:rPr>
              <a:t>d</a:t>
            </a:r>
            <a:r>
              <a:rPr lang="ru-RU" sz="2000" dirty="0">
                <a:latin typeface="Comic Sans MS"/>
                <a:ea typeface="Batang"/>
                <a:cs typeface="Times New Roman"/>
              </a:rPr>
              <a:t> – параллельными прямыми. Вывод: параллельные прямые пересекаются. </a:t>
            </a:r>
            <a:endParaRPr lang="ru-RU" sz="2000" dirty="0"/>
          </a:p>
        </p:txBody>
      </p:sp>
      <p:pic>
        <p:nvPicPr>
          <p:cNvPr id="9" name="Рисунок 8" descr="http://www.weila-reiw.narod.ru/3.g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4" r="16433"/>
          <a:stretch/>
        </p:blipFill>
        <p:spPr bwMode="auto">
          <a:xfrm>
            <a:off x="2123728" y="692209"/>
            <a:ext cx="3610500" cy="38189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383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1" y="116632"/>
            <a:ext cx="66294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Calibri"/>
                <a:ea typeface="Batang"/>
                <a:cs typeface="Times New Roman"/>
              </a:rPr>
              <a:t>Парадокс «кошки с маслом» </a:t>
            </a:r>
            <a:endParaRPr lang="ru-RU" sz="3600" b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15" descr="http://class-fizika.spb.ru/images/stories/par/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9" r="6580"/>
          <a:stretch/>
        </p:blipFill>
        <p:spPr bwMode="auto">
          <a:xfrm>
            <a:off x="1717705" y="1124744"/>
            <a:ext cx="6016239" cy="251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11" y="3635896"/>
            <a:ext cx="91440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Давайте сначала улыбнемся!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Парадокс «кошки с маслом» - это шуточный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псевдопарадокс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, основанный на двух народных мудростях: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- кошки всегда приземляются на лапы;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- бутерброд всегда падает маслом вниз.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Противоречие возникает, если рассмотреть кошку, падающую на пол, к спине которой прикреплён бутерброд (маслом вверх).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2226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Рисунок 14" descr="http://class-fizika.spb.ru/images/stories/par/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" t="3578" r="7496" b="6549"/>
          <a:stretch/>
        </p:blipFill>
        <p:spPr bwMode="auto">
          <a:xfrm>
            <a:off x="4495718" y="1435693"/>
            <a:ext cx="4289359" cy="238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2612" y="332656"/>
            <a:ext cx="876621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Batang" pitchFamily="18" charset="-127"/>
                <a:cs typeface="Times New Roman" pitchFamily="18" charset="0"/>
              </a:rPr>
              <a:t>Парадокс представляет особый интерес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Batang" pitchFamily="18" charset="-127"/>
                <a:cs typeface="Times New Roman" pitchFamily="18" charset="0"/>
              </a:rPr>
              <a:t>, если предположить, что кошки действительно всегда приземляются на лапы, а все бутерброды падают маслом вниз.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Batang" pitchFamily="18" charset="-127"/>
                <a:cs typeface="Times New Roman" pitchFamily="18" charset="0"/>
              </a:rPr>
              <a:t>Некоторые в шутку утверждают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Batang" pitchFamily="18" charset="-127"/>
                <a:cs typeface="Times New Roman" pitchFamily="18" charset="0"/>
              </a:rPr>
              <a:t>, что результатом эксперимента станет антигравитация.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-24521" y="3573016"/>
            <a:ext cx="924969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Batang" pitchFamily="18" charset="-127"/>
                <a:cs typeface="Times New Roman" pitchFamily="18" charset="0"/>
              </a:rPr>
              <a:t>По их словам, падение кошки замедлится с приближением к земле, и она начнёт вращаться. Это объясняется тем, что кошка будет пытаться приземлиться на лапы, но в то же время бутерброд будет стремиться упасть , как обычно , маслом вниз. В конце концов, кошка должна достигнуть стабильного состояния, зависнув недалеко от земли и вращаясь с большой скоростью. Это, однако, было бы возможно только при отсутствии воздуха, иначе, по закону сохранения энергии, присутствие сопротивления воздуха вращению должно было бы исчерпать гравитационную энергию падения.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Batang" pitchFamily="18" charset="-127"/>
                <a:cs typeface="Times New Roman" pitchFamily="18" charset="0"/>
              </a:rPr>
              <a:t>Другие на сто процентов уверены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Batang" pitchFamily="18" charset="-127"/>
                <a:cs typeface="Times New Roman" pitchFamily="18" charset="0"/>
              </a:rPr>
              <a:t>, что кошка во время падения слижет масло с бутерброда и все-таки успеет приземлиться на лапы.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51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Рисунок 13" descr="http://class-fizika.spb.ru/images/stories/par/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" t="3684" r="4806" b="6714"/>
          <a:stretch/>
        </p:blipFill>
        <p:spPr bwMode="auto">
          <a:xfrm>
            <a:off x="2623559" y="316195"/>
            <a:ext cx="3332860" cy="275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6009" y="3212976"/>
            <a:ext cx="81724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Batang" pitchFamily="18" charset="-127"/>
                <a:cs typeface="Times New Roman" pitchFamily="18" charset="0"/>
              </a:rPr>
              <a:t>На самом деле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Batang" pitchFamily="18" charset="-127"/>
                <a:cs typeface="Times New Roman" pitchFamily="18" charset="0"/>
              </a:rPr>
              <a:t>, никакого противоречия нет. Даже если предположить, что кошки всегда приземляются на лапы, а бутерброды с маслом всегда падают маслом вниз, то: - в первом случае на лапы приземлится кошка, а бутерброд так и останется «не упавшим»;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Batang" pitchFamily="18" charset="-127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Batang" pitchFamily="18" charset="-127"/>
                <a:cs typeface="Times New Roman" pitchFamily="18" charset="0"/>
              </a:rPr>
              <a:t>- во втором случае маслом вниз упадёт бутерброд, а кошка будет «не упавшей».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Batang" pitchFamily="18" charset="-127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Batang" pitchFamily="18" charset="-127"/>
                <a:cs typeface="Times New Roman" pitchFamily="18" charset="0"/>
              </a:rPr>
              <a:t>Ну, а какой из вариантов наиболее вероятен — это сильно зависит от начальных условий. Правда, остаётся ещё вариант падения этой «конструкции» из кошки и бутерброда на бок, но он не рассматривается, поскольку мы предполагаем абсолютную истинность первых двух утверждений.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733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Рисунок 12" descr="http://class-fizika.spb.ru/images/stories/par/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" t="3984" r="3496" b="6559"/>
          <a:stretch/>
        </p:blipFill>
        <p:spPr bwMode="auto">
          <a:xfrm>
            <a:off x="2042445" y="228599"/>
            <a:ext cx="3965248" cy="316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-11538" y="3624699"/>
            <a:ext cx="903649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Batang" pitchFamily="18" charset="-127"/>
                <a:cs typeface="Times New Roman" pitchFamily="18" charset="0"/>
              </a:rPr>
              <a:t>Еще один вариант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Batang" pitchFamily="18" charset="-127"/>
                <a:cs typeface="Times New Roman" pitchFamily="18" charset="0"/>
              </a:rPr>
              <a:t> разрешения противоречия заключается в том, что кошка с привязанным бутербродом является составным объектом и поэтому не может являться по определению «кошкой» в первом правиле или просто «бутербродом» во втором. То есть правила «бутерброда» или «кошки» определены только для отдельных элементов данного падающего объекта и не распространяется на кошку с привязанным бутербродом.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56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487132"/>
            <a:ext cx="73448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А учитывать ли размеры?</a:t>
            </a:r>
            <a:r>
              <a:rPr lang="ru-RU" sz="2000" dirty="0"/>
              <a:t> "Правило бутерброда" не уточняет размеры бутерброда и кошки. Представим бутерброд бесконечного размера с привязанной к нему кошкой натурального размера. Ясно, что на такой бутерброд масса кошки никак не может повлиять, следовательно, составной объект не подчиняется правилу "кошки". В тоже время, на кошку бесконечного размера не влияет бутерброд натурального размера. Следовательно, "кошка" уже не подчиняется правилу "бутерброда".</a:t>
            </a:r>
          </a:p>
          <a:p>
            <a:r>
              <a:rPr lang="ru-RU" sz="2000" b="1" dirty="0"/>
              <a:t>А как насчет</a:t>
            </a:r>
            <a:r>
              <a:rPr lang="ru-RU" sz="2000" dirty="0"/>
              <a:t> железнодорожного рельса или грузовика с привязанным бутербродом? Будет действовать закон бутерброда "маслом вниз", или грузовик "перетянет"?</a:t>
            </a:r>
          </a:p>
        </p:txBody>
      </p:sp>
      <p:pic>
        <p:nvPicPr>
          <p:cNvPr id="4" name="Рисунок 3" descr="http://oyster.ignimgs.com/wordpress/my.stg.ign.com/4943/2010/09/catntoast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2" r="2229" b="12476"/>
          <a:stretch/>
        </p:blipFill>
        <p:spPr bwMode="auto">
          <a:xfrm>
            <a:off x="1115616" y="1052736"/>
            <a:ext cx="7181088" cy="4828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34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Цели и задачи: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6912768" cy="455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Batang"/>
                <a:cs typeface="Times New Roman"/>
              </a:rPr>
              <a:t>• Узнать, что такое </a:t>
            </a:r>
            <a:r>
              <a:rPr lang="ru-RU" sz="2400" dirty="0" smtClean="0">
                <a:ea typeface="Batang"/>
                <a:cs typeface="Times New Roman"/>
              </a:rPr>
              <a:t>математические парадоксы </a:t>
            </a:r>
            <a:r>
              <a:rPr lang="ru-RU" sz="2400" dirty="0">
                <a:ea typeface="Batang"/>
                <a:cs typeface="Times New Roman"/>
              </a:rPr>
              <a:t>и </a:t>
            </a:r>
            <a:r>
              <a:rPr lang="ru-RU" sz="2400" dirty="0" smtClean="0">
                <a:ea typeface="Batang"/>
                <a:cs typeface="Times New Roman"/>
              </a:rPr>
              <a:t>где </a:t>
            </a:r>
            <a:r>
              <a:rPr lang="ru-RU" sz="2400" dirty="0">
                <a:ea typeface="Batang"/>
                <a:cs typeface="Times New Roman"/>
              </a:rPr>
              <a:t>они зародились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Batang"/>
                <a:cs typeface="Times New Roman"/>
              </a:rPr>
              <a:t>• Узнать о разновидностях парадоксов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Batang"/>
                <a:cs typeface="Times New Roman"/>
              </a:rPr>
              <a:t>• Доказательство парадокса «Ряд Гранди»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Batang"/>
                <a:cs typeface="Times New Roman"/>
              </a:rPr>
              <a:t>• Разобрать несколько наиболее известных парадоксов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Batang"/>
                <a:cs typeface="Times New Roman"/>
              </a:rPr>
              <a:t>• Рассмотреть шуточный парадокс «Кошки с маслом»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Batang"/>
                <a:cs typeface="Times New Roman"/>
              </a:rPr>
              <a:t>• Вывод</a:t>
            </a:r>
            <a:endParaRPr lang="ru-RU" sz="2400" dirty="0">
              <a:effectLst/>
              <a:ea typeface="Batang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2824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16" y="620688"/>
            <a:ext cx="91450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Таким образом: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♦ Парадокс в широком смысле - это утверждение, резко расходящееся с общепринятыми, устоявшимися мнениями, отрицание того, что представляется "безусловно правильным".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♦ Парадокс в более узком и более современном значении - это два противоположных утверждения, для каждого из которых имеются представляющиеся убедительными аргументы.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♦ Все парадоксы имеют одно общее свойство -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</a:rPr>
              <a:t>самоприменимость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или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</a:rPr>
              <a:t>циркулярность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♦ Парадоксы возникают в науке там, где теория не описывает процессы должным образом. Разрешение таких парадоксальных явлений ведет в свою очередь к возникновению новых теорий.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0050" y="476672"/>
            <a:ext cx="759633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♦ Устранить парадокс из некоторой теории - значит перестроить ее так, чтобы парадоксальное утверждение оказалось в ней недоказуемым.</a:t>
            </a:r>
            <a:br>
              <a:rPr lang="ru-RU" sz="2400" dirty="0"/>
            </a:br>
            <a:r>
              <a:rPr lang="ru-RU" sz="2400" dirty="0"/>
              <a:t>♦ Решение об отказе от каких-то логических средств, используемых при выводе парадоксального утверждения, должно быть увязано с общими соображениями относительно природы логического доказательства и другими логическими интуициями.</a:t>
            </a:r>
            <a:br>
              <a:rPr lang="ru-RU" sz="2400" dirty="0"/>
            </a:br>
            <a:r>
              <a:rPr lang="ru-RU" sz="2400" dirty="0"/>
              <a:t> ♦ Проблемы, связанные с парадоксами, относятся к разным типам и затрагивают все основные разделы логики и математики. Требуется не просто разрешение парадоксов, необходимо их объяснение, углубляющее представления о логических закономерностях мышления.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85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848872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Парадокс Монти Холла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4824"/>
            <a:ext cx="77048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Вся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суть в том, что своим первоначальным выбором участник делит двери: выбранная 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и две другие - 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и 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. Вероятность того, что автомобиль находится за выбранной дверью = 1/3, того, что за другими = 2/3.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Для каждой из оставшихся дверей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сложившаяся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ситуация описывается так: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P(B) = 2/3*1/2 = 1/3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P(C) = 2/3*1/2 = 1/3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результате выражения принимают вид: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P(B) = 2/3*1 = 2/3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P(C) = 2/3*0 =0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Таким образом, участнику следует изменить свой первоначальный выбор - в этом случае вероятность его выигрыша будет равна 2/3</a:t>
            </a:r>
          </a:p>
        </p:txBody>
      </p:sp>
    </p:spTree>
    <p:extLst>
      <p:ext uri="{BB962C8B-B14F-4D97-AF65-F5344CB8AC3E}">
        <p14:creationId xmlns:p14="http://schemas.microsoft.com/office/powerpoint/2010/main" val="7141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+mn-lt"/>
              </a:rPr>
              <a:t>Используемые ресурсы:</a:t>
            </a:r>
            <a:endParaRPr lang="ru-RU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2348880"/>
            <a:ext cx="66967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Литература:</a:t>
            </a:r>
          </a:p>
          <a:p>
            <a:endParaRPr lang="ru-RU" dirty="0" smtClean="0"/>
          </a:p>
          <a:p>
            <a:r>
              <a:rPr lang="ru-RU" dirty="0" smtClean="0"/>
              <a:t>• Я.И. Перельман «Живая математика»</a:t>
            </a:r>
          </a:p>
          <a:p>
            <a:endParaRPr lang="ru-RU" dirty="0" smtClean="0"/>
          </a:p>
          <a:p>
            <a:r>
              <a:rPr lang="ru-RU" dirty="0" smtClean="0"/>
              <a:t>Интернет ресурсы:</a:t>
            </a:r>
          </a:p>
          <a:p>
            <a:endParaRPr lang="ru-RU" dirty="0" smtClean="0"/>
          </a:p>
          <a:p>
            <a:r>
              <a:rPr lang="ru-RU" dirty="0" smtClean="0"/>
              <a:t>• </a:t>
            </a: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class-fizika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• </a:t>
            </a: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gadaika.ru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• </a:t>
            </a:r>
            <a:r>
              <a:rPr lang="en-US" dirty="0"/>
              <a:t>http://</a:t>
            </a:r>
            <a:r>
              <a:rPr lang="en-US" dirty="0" smtClean="0"/>
              <a:t>49l.ru/matematicheskie_paradoksyi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• </a:t>
            </a:r>
            <a:r>
              <a:rPr lang="en-US" dirty="0"/>
              <a:t>http://ru.wikipedia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33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24744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…Итак, издревле математики стали замечать, что порой их суждения не столь обоснованы, как хотелось бы, а иногда и вовсе противоречат логике. Их сей факт, естественно, задел, и они дали красивое название таким математическим несовпадениям – парадоксы (от греческого слова «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</a:rPr>
              <a:t>paradoxos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», которое значит – «противоречащий обычному мнению»). Часто действительно в парадоксах одна аксиома натыкалась на другую, и они между собой «конкурировали» -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но победа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не могла достаться ни той, ни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другой.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http://samlib.ru/img/t/trashina_g/tworchestwoiegojawlenie-81/tworchestwoiegojawlenie-81-20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" t="3347" r="3861" b="5266"/>
          <a:stretch/>
        </p:blipFill>
        <p:spPr bwMode="auto">
          <a:xfrm>
            <a:off x="239282" y="546931"/>
            <a:ext cx="8357788" cy="5708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825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-72397"/>
            <a:ext cx="5040560" cy="6048672"/>
          </a:xfrm>
        </p:spPr>
        <p:txBody>
          <a:bodyPr>
            <a:noAutofit/>
          </a:bodyPr>
          <a:lstStyle/>
          <a:p>
            <a:r>
              <a:rPr lang="ru-RU" sz="2000" b="1" dirty="0">
                <a:effectLst/>
              </a:rPr>
              <a:t>Парадоксы возникают в современных прикладных науках также часто, как и в древних. В свое время (VII в. до н. э) вавилонские жрецы-астрологи заметили, что некоторые планеты временами замедляют движение, пятятся назад, а затем снова продолжают движение в обычном направлении. </a:t>
            </a:r>
            <a:r>
              <a:rPr lang="ru-RU" sz="2000" b="1" dirty="0" err="1">
                <a:effectLst/>
              </a:rPr>
              <a:t>Гераклид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smtClean="0">
                <a:effectLst/>
              </a:rPr>
              <a:t>Понтийский </a:t>
            </a:r>
            <a:r>
              <a:rPr lang="ru-RU" sz="2000" b="1" dirty="0">
                <a:effectLst/>
              </a:rPr>
              <a:t>смог объяснить "явление блуждающих светил" с помощью математической теории </a:t>
            </a:r>
            <a:r>
              <a:rPr lang="ru-RU" sz="2000" b="1" dirty="0" smtClean="0">
                <a:effectLst/>
              </a:rPr>
              <a:t>эпицикла</a:t>
            </a:r>
            <a:r>
              <a:rPr lang="ru-RU" sz="1800" dirty="0" smtClean="0">
                <a:effectLst/>
              </a:rPr>
              <a:t>.</a:t>
            </a:r>
            <a:endParaRPr lang="ru-RU" sz="1800" dirty="0">
              <a:effectLst/>
            </a:endParaRPr>
          </a:p>
          <a:p>
            <a:endParaRPr lang="ru-RU" sz="1800" dirty="0"/>
          </a:p>
        </p:txBody>
      </p:sp>
      <p:pic>
        <p:nvPicPr>
          <p:cNvPr id="103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1296" y="836712"/>
            <a:ext cx="3250305" cy="4578977"/>
          </a:xfrm>
          <a:prstGeom prst="rect">
            <a:avLst/>
          </a:prstGeom>
          <a:noFill/>
          <a:ln w="1524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3542" y="551723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Гераклид</a:t>
            </a: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Понтийский</a:t>
            </a:r>
          </a:p>
        </p:txBody>
      </p:sp>
    </p:spTree>
    <p:extLst>
      <p:ext uri="{BB962C8B-B14F-4D97-AF65-F5344CB8AC3E}">
        <p14:creationId xmlns:p14="http://schemas.microsoft.com/office/powerpoint/2010/main" val="380442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0"/>
            <a:ext cx="4968552" cy="538011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effectLst/>
                <a:ea typeface="Batang"/>
                <a:cs typeface="Times New Roman"/>
              </a:rPr>
              <a:t>В самом широком смысле под парадоксом понимают высказывание, которое расходится с общепринятым мнением и кажется нелогичным (зачастую лишь при поверхностном понимании). Парадокс, в отличие от афоризма, поражает неожиданностью. Например, 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effectLst/>
                <a:ea typeface="Batang"/>
                <a:cs typeface="Times New Roman"/>
              </a:rPr>
              <a:t>уайльдовский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effectLst/>
                <a:ea typeface="Batang"/>
                <a:cs typeface="Times New Roman"/>
              </a:rPr>
              <a:t> «Разводы совершаются на небесах». Парадокс — это всегда полуправда и это, как говорил Оскар Уайльд, «лучшее, чего мы можем достичь, потому что абсолютных правд не существует». </a:t>
            </a:r>
            <a:endParaRPr lang="ru-RU" sz="1800" b="1" dirty="0">
              <a:solidFill>
                <a:schemeClr val="accent2">
                  <a:lumMod val="75000"/>
                </a:schemeClr>
              </a:solidFill>
              <a:effectLst/>
              <a:latin typeface="Calibri"/>
              <a:ea typeface="Batang"/>
              <a:cs typeface="Times New Roman"/>
            </a:endParaRPr>
          </a:p>
          <a:p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5733256"/>
            <a:ext cx="273664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Batang"/>
                <a:cs typeface="Times New Roman"/>
              </a:rPr>
              <a:t>Оскар Уайльд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idx="1"/>
          </p:nvPr>
        </p:nvSpPr>
        <p:spPr>
          <a:xfrm>
            <a:off x="4302395" y="692696"/>
            <a:ext cx="4572000" cy="4572000"/>
          </a:xfrm>
        </p:spPr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0690" y="404664"/>
            <a:ext cx="391447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04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72816"/>
            <a:ext cx="7488832" cy="157504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/>
                <a:ea typeface="Batang"/>
                <a:cs typeface="Times New Roman"/>
              </a:rPr>
              <a:t>В шутку говорят, что все великие открытия переживают три этапа. Вначале о первооткрывателе говорят: </a:t>
            </a:r>
            <a:r>
              <a:rPr lang="ru-RU" sz="2800" b="1" spc="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/>
                <a:ea typeface="Batang"/>
                <a:cs typeface="Times New Roman"/>
              </a:rPr>
              <a:t>«Он с ума сошел», </a:t>
            </a:r>
            <a:r>
              <a:rPr lang="ru-RU" sz="2800" b="1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/>
                <a:ea typeface="Batang"/>
                <a:cs typeface="Times New Roman"/>
              </a:rPr>
              <a:t>потом – </a:t>
            </a:r>
            <a:r>
              <a:rPr lang="ru-RU" sz="2800" b="1" spc="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/>
                <a:ea typeface="Batang"/>
                <a:cs typeface="Times New Roman"/>
              </a:rPr>
              <a:t>«Здесь что-то есть», </a:t>
            </a:r>
            <a:r>
              <a:rPr lang="ru-RU" sz="2800" b="1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/>
                <a:ea typeface="Batang"/>
                <a:cs typeface="Times New Roman"/>
              </a:rPr>
              <a:t>а в заключительной стадии – </a:t>
            </a:r>
            <a:r>
              <a:rPr lang="ru-RU" sz="2800" b="1" spc="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/>
                <a:ea typeface="Batang"/>
                <a:cs typeface="Times New Roman"/>
              </a:rPr>
              <a:t>«Это же так просто».</a:t>
            </a:r>
            <a:r>
              <a:rPr lang="ru-RU" sz="2800" b="1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/>
                <a:ea typeface="Batang"/>
                <a:cs typeface="Times New Roman"/>
              </a:rPr>
              <a:t/>
            </a:r>
            <a:br>
              <a:rPr lang="ru-RU" sz="2800" b="1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/>
                <a:ea typeface="Batang"/>
                <a:cs typeface="Times New Roman"/>
              </a:rPr>
            </a:br>
            <a:endParaRPr lang="ru-RU" sz="28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074" name="Picture 2" descr="http://attachments-blog.tut.by/54875/files/2011/10/29b8b4fb76a1.pn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96" b="2490"/>
          <a:stretch/>
        </p:blipFill>
        <p:spPr bwMode="auto">
          <a:xfrm>
            <a:off x="5940153" y="2924944"/>
            <a:ext cx="2947474" cy="371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19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Ряд Гранди</a:t>
            </a:r>
            <a:endParaRPr lang="ru-RU" sz="54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276872"/>
            <a:ext cx="66967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/>
              <a:t>Парадокс ряда 1−1+1−... (</a:t>
            </a:r>
            <a:r>
              <a:rPr lang="ru-RU" sz="2800" u="sng" dirty="0"/>
              <a:t>Ряд Гранди</a:t>
            </a:r>
            <a:r>
              <a:rPr lang="ru-RU" sz="2800" dirty="0"/>
              <a:t>): имеется бесконечный ряд 1−1+1−... Чему он равен? Можно доказать, что он равен 0, 1 или 0,5.</a:t>
            </a:r>
          </a:p>
        </p:txBody>
      </p:sp>
    </p:spTree>
    <p:extLst>
      <p:ext uri="{BB962C8B-B14F-4D97-AF65-F5344CB8AC3E}">
        <p14:creationId xmlns:p14="http://schemas.microsoft.com/office/powerpoint/2010/main" val="443497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6628" y="1052736"/>
            <a:ext cx="6264696" cy="444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ea typeface="Batang"/>
                <a:cs typeface="Times New Roman"/>
              </a:rPr>
              <a:t>Один из очевидных методов нахождения суммы ряда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alibri"/>
              <a:ea typeface="Batang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ea typeface="Batang"/>
                <a:cs typeface="Times New Roman"/>
              </a:rPr>
              <a:t>1 − 1 + 1 − 1 + 1 − 1 + 1 − 1 + … -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alibri"/>
              <a:ea typeface="Batang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ea typeface="Batang"/>
                <a:cs typeface="Times New Roman"/>
              </a:rPr>
              <a:t>воспринимать его как телескопический ряд и попарно сгруппировать члены: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alibri"/>
              <a:ea typeface="Batang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ea typeface="Batang"/>
                <a:cs typeface="Times New Roman"/>
              </a:rPr>
              <a:t>(1 − 1) + (1 − 1) + (1 − 1) + … = 0 + 0 + 0 + … = 0.</a:t>
            </a:r>
            <a:endParaRPr lang="ru-RU" sz="2800" dirty="0">
              <a:solidFill>
                <a:schemeClr val="accent2">
                  <a:lumMod val="75000"/>
                </a:schemeClr>
              </a:solidFill>
              <a:effectLst/>
              <a:latin typeface="Calibri"/>
              <a:ea typeface="Batang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72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908720"/>
            <a:ext cx="63367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 другой стороны, похожим способом можно получить другой ответ:</a:t>
            </a:r>
          </a:p>
          <a:p>
            <a:r>
              <a:rPr lang="ru-RU" sz="2800" dirty="0"/>
              <a:t>1 + (−1 + 1) + (−1 + 1) + (−1 + 1) + … = 1 + 0 + 0 + 0 + … = 1.</a:t>
            </a:r>
          </a:p>
          <a:p>
            <a:r>
              <a:rPr lang="ru-RU" sz="2800" dirty="0"/>
              <a:t>Таким образом, различной расстановкой скобок в ряде Гранди, можно получить в качестве суммы и 0, и 1. (Вариации этой идеи, называемые мошенничеством </a:t>
            </a:r>
            <a:r>
              <a:rPr lang="ru-RU" sz="2800" dirty="0" err="1"/>
              <a:t>Эйленберга-Мазура</a:t>
            </a:r>
            <a:r>
              <a:rPr lang="ru-RU" sz="2800" dirty="0"/>
              <a:t>, используются в теории узлов и алгебре).</a:t>
            </a:r>
          </a:p>
        </p:txBody>
      </p:sp>
    </p:spTree>
    <p:extLst>
      <p:ext uri="{BB962C8B-B14F-4D97-AF65-F5344CB8AC3E}">
        <p14:creationId xmlns:p14="http://schemas.microsoft.com/office/powerpoint/2010/main" val="151646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science">
  <a:themeElements>
    <a:clrScheme name="11scien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science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1scien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eliosCond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ubbles">
  <a:themeElements>
    <a:clrScheme name="Другая 41">
      <a:dk1>
        <a:srgbClr val="FFCA0C"/>
      </a:dk1>
      <a:lt1>
        <a:srgbClr val="FFFFFF"/>
      </a:lt1>
      <a:dk2>
        <a:srgbClr val="236626"/>
      </a:dk2>
      <a:lt2>
        <a:srgbClr val="B97805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FF0000"/>
      </a:accent6>
      <a:hlink>
        <a:srgbClr val="FFDE66"/>
      </a:hlink>
      <a:folHlink>
        <a:srgbClr val="CA6CB7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BoxedArt_Science</Template>
  <TotalTime>683</TotalTime>
  <Words>1073</Words>
  <Application>Microsoft Office PowerPoint</Application>
  <PresentationFormat>Экран (4:3)</PresentationFormat>
  <Paragraphs>69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11science</vt:lpstr>
      <vt:lpstr>Custom Design</vt:lpstr>
      <vt:lpstr>1_Custom Design</vt:lpstr>
      <vt:lpstr>1_Default Design</vt:lpstr>
      <vt:lpstr>Bubbles</vt:lpstr>
      <vt:lpstr>Математические парадоксы</vt:lpstr>
      <vt:lpstr>Цели и задачи:</vt:lpstr>
      <vt:lpstr>Презентация PowerPoint</vt:lpstr>
      <vt:lpstr>Презентация PowerPoint</vt:lpstr>
      <vt:lpstr>Презентация PowerPoint</vt:lpstr>
      <vt:lpstr>В шутку говорят, что все великие открытия переживают три этапа. Вначале о первооткрывателе говорят: «Он с ума сошел», потом – «Здесь что-то есть», а в заключительной стадии – «Это же так просто». </vt:lpstr>
      <vt:lpstr>Ряд Гранди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а по условию параллельно в. с в свою очередь параллельно d. а и в – параллельные прямые, они пересекаются с с и d – параллельными прямыми. Вывод: параллельные прямые пересекаются. </vt:lpstr>
      <vt:lpstr>Парадокс «кошки с маслом»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Парадокс Монти Холла</vt:lpstr>
      <vt:lpstr>Используемые ресурсы: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Математические парадоксы</dc:title>
  <dc:creator>Иванова</dc:creator>
  <cp:lastModifiedBy>Даниил</cp:lastModifiedBy>
  <cp:revision>23</cp:revision>
  <dcterms:created xsi:type="dcterms:W3CDTF">2012-11-27T15:45:11Z</dcterms:created>
  <dcterms:modified xsi:type="dcterms:W3CDTF">2013-10-19T13:50:44Z</dcterms:modified>
</cp:coreProperties>
</file>