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7" r:id="rId16"/>
    <p:sldId id="286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22" autoAdjust="0"/>
    <p:restoredTop sz="94660"/>
  </p:normalViewPr>
  <p:slideViewPr>
    <p:cSldViewPr>
      <p:cViewPr varScale="1">
        <p:scale>
          <a:sx n="61" d="100"/>
          <a:sy n="61" d="100"/>
        </p:scale>
        <p:origin x="-9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58DB6A-03EB-4473-A515-AB4A9B5C80D6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B78CFC-2C0B-4B6F-832A-18BFD74DE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D27BCC-DA63-4E7A-9BE9-676CBAE1EAB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B1ECCB-74EF-4CF0-9BB0-557882C5306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7C01D-2B1A-47EA-9D69-FED8B5E4D823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BACB8-784E-4EC7-A22E-B1FDA8473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CC2C1-0AEB-4FD8-BAAD-D444AAEA1481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81C0A-6244-49B3-9A08-94460F9DB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9825C-F13B-4E81-976F-9796C6BB592C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EA3FC-F6B9-4274-A876-BAB290E1C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8E208-F009-4A49-8F7C-D971932AB3BB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2DB95-C002-4C81-BA1D-71E0E8282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6483D-A6CD-4407-96F1-4DC49ECB252F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ADE55-B978-494E-B6A4-C87F9A07A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11090-FF8D-4DE9-82A8-CA12121E5D8D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CD849-3E0C-4C80-9C34-749131FAF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643FB-1DED-4B63-8E04-765E34A62E64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22F28-881E-4E3C-B51F-266BA4DDE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A1537-404F-41BA-99E2-27221179257D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C6BE1-E21F-41E1-921D-B34EA5367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5802-4941-415C-8CD1-15E4077B97E2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4654-196A-4710-95BE-F5BEAD0B7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4838-955C-4F60-A714-D80A9A2280E5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19C3-83DB-4766-A5FB-53819D9CD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AFF1B-EDE9-4B6E-B26F-92B11DA187B4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E1DAC-3F68-4824-A2A4-C90ACFBFA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D59FB5-878A-4DE0-A090-46EF8BE1FF99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5867A2-6C0A-4D09-8433-E9D5FFC5B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end.ru/person/5421/" TargetMode="External"/><Relationship Id="rId2" Type="http://schemas.openxmlformats.org/officeDocument/2006/relationships/hyperlink" Target="http://www.calend.ru/day/9-14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869237" cy="1143000"/>
          </a:xfrm>
          <a:ln w="38100">
            <a:solidFill>
              <a:schemeClr val="bg2">
                <a:lumMod val="75000"/>
              </a:schemeClr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Отечественная война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1812г</a:t>
            </a:r>
            <a:endParaRPr lang="ru-RU" dirty="0"/>
          </a:p>
        </p:txBody>
      </p:sp>
      <p:pic>
        <p:nvPicPr>
          <p:cNvPr id="1026" name="Picture 2" descr="Бородинское сражени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4365625"/>
            <a:ext cx="3768725" cy="2232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Бородинское сражение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2060575"/>
            <a:ext cx="3743325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nsk.dkvartal.ru/system/images/news/000/318/703_x_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2060575"/>
            <a:ext cx="4605338" cy="453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9" descr="gusar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168275"/>
            <a:ext cx="1368425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8313" y="188913"/>
            <a:ext cx="8358187" cy="70802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+mj-lt"/>
              </a:rPr>
              <a:t>Бородинское сражение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081088"/>
            <a:ext cx="6121400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1" descr="borodi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24400"/>
            <a:ext cx="3743325" cy="198120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4663" y="4797425"/>
            <a:ext cx="4572000" cy="16922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Итоги сражения: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Огромные потери с обеих сторон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Наполеону не удалось уничтожить русскую армию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 русские продолжали отступать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http://ote4estvo.ru/uploads/1267886714_rubo_borodino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908050"/>
            <a:ext cx="6105525" cy="3727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bg2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>
                <a:solidFill>
                  <a:srgbClr val="FF0000"/>
                </a:solidFill>
              </a:rPr>
              <a:t>Из донесения М.И. Кутузова о Бородинском сражении: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patrwar1812.ru/images/pic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4292600"/>
            <a:ext cx="3025775" cy="2417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Горизонтальный свиток 5"/>
          <p:cNvSpPr/>
          <p:nvPr/>
        </p:nvSpPr>
        <p:spPr>
          <a:xfrm>
            <a:off x="1331913" y="1196975"/>
            <a:ext cx="7056437" cy="3384550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.... Французская армия под предводительством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самого Наполеона, будучи 3 превосходнейших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силах, не превозмогла твердость духа российского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солдата, жертвовавшего с бодростью жизнью за свое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отчество …Кончилось тем, что неприятель нигде не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выиграл ни на шаг земли»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268413"/>
            <a:ext cx="6489700" cy="3916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80400" cy="863600"/>
          </a:xfrm>
          <a:ln w="57150">
            <a:solidFill>
              <a:schemeClr val="bg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600" smtClean="0">
                <a:solidFill>
                  <a:srgbClr val="FF0000"/>
                </a:solidFill>
              </a:rPr>
              <a:t>1 сентября 1812 г. - Совет в Филях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42988" y="5300663"/>
            <a:ext cx="8424862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ko-KR" sz="2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потерей Москвы не потеряна Россия… Но когда уничтожается армия, погибнет Москва и Россия». </a:t>
            </a:r>
          </a:p>
          <a:p>
            <a:r>
              <a:rPr lang="ru-RU" sz="2400" b="1">
                <a:latin typeface="Calibri" pitchFamily="34" charset="0"/>
                <a:ea typeface="맑은 고딕"/>
                <a:cs typeface="Times New Roman" pitchFamily="18" charset="0"/>
              </a:rPr>
              <a:t>Решение: </a:t>
            </a:r>
            <a:r>
              <a:rPr lang="ru-RU" sz="2400">
                <a:latin typeface="Calibri" pitchFamily="34" charset="0"/>
                <a:ea typeface="맑은 고딕"/>
                <a:cs typeface="Times New Roman" pitchFamily="18" charset="0"/>
              </a:rPr>
              <a:t>оставить Москву. Вместе с </a:t>
            </a:r>
          </a:p>
          <a:p>
            <a:r>
              <a:rPr lang="ru-RU" sz="2400">
                <a:latin typeface="Calibri" pitchFamily="34" charset="0"/>
                <a:ea typeface="맑은 고딕"/>
                <a:cs typeface="Times New Roman" pitchFamily="18" charset="0"/>
              </a:rPr>
              <a:t>армией покинули Москву многие ее жители. </a:t>
            </a:r>
          </a:p>
          <a:p>
            <a:endParaRPr lang="ru-RU" altLang="ko-KR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135938" cy="865187"/>
          </a:xfrm>
          <a:ln w="5715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Пожар в Москве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636838"/>
            <a:ext cx="2819400" cy="3960812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412875"/>
            <a:ext cx="516096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ЗаголовокСлайда1"/>
          <p:cNvSpPr txBox="1">
            <a:spLocks noChangeArrowheads="1"/>
          </p:cNvSpPr>
          <p:nvPr/>
        </p:nvSpPr>
        <p:spPr>
          <a:xfrm>
            <a:off x="2928938" y="214313"/>
            <a:ext cx="3143250" cy="153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1100" dirty="0">
              <a:ln w="6350">
                <a:noFill/>
              </a:ln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28677" name="Прямоугольник 7"/>
          <p:cNvSpPr>
            <a:spLocks noChangeArrowheads="1"/>
          </p:cNvSpPr>
          <p:nvPr/>
        </p:nvSpPr>
        <p:spPr bwMode="auto">
          <a:xfrm>
            <a:off x="250825" y="6165850"/>
            <a:ext cx="79930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8400" y="5589588"/>
            <a:ext cx="8135938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пожара: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приказ о поджоге  складов продовольствия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отдан губернатором Москвы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Ф.Ростопчин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сухая погода + ветер = распространение огня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07950" y="1052513"/>
            <a:ext cx="55435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Наполеон</a:t>
            </a:r>
            <a:r>
              <a:rPr lang="ru-RU" sz="2400">
                <a:latin typeface="Calibri" pitchFamily="34" charset="0"/>
              </a:rPr>
              <a:t> напрасно ждал </a:t>
            </a:r>
          </a:p>
          <a:p>
            <a:r>
              <a:rPr lang="ru-RU" sz="2400">
                <a:latin typeface="Calibri" pitchFamily="34" charset="0"/>
              </a:rPr>
              <a:t>ключи от города Москвы..               Армия Наполеона вступила                                       в опустевшую Москву</a:t>
            </a:r>
          </a:p>
          <a:p>
            <a:r>
              <a:rPr lang="ru-RU" sz="240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-180975" y="549275"/>
            <a:ext cx="9144000" cy="5472113"/>
          </a:xfrm>
        </p:spPr>
        <p:txBody>
          <a:bodyPr>
            <a:noAutofit/>
          </a:bodyPr>
          <a:lstStyle/>
          <a:p>
            <a:r>
              <a:rPr lang="ru-RU" sz="1800" smtClean="0"/>
              <a:t/>
            </a:r>
            <a:br>
              <a:rPr lang="ru-RU" sz="1800" smtClean="0"/>
            </a:br>
            <a:r>
              <a:rPr lang="ru-RU" sz="2000" u="sng" smtClean="0">
                <a:latin typeface="Arial" charset="0"/>
                <a:cs typeface="Arial" charset="0"/>
                <a:hlinkClick r:id="rId2"/>
              </a:rPr>
              <a:t>14 сентября</a:t>
            </a:r>
            <a:r>
              <a:rPr lang="ru-RU" sz="2000" smtClean="0">
                <a:latin typeface="Arial" charset="0"/>
                <a:cs typeface="Arial" charset="0"/>
              </a:rPr>
              <a:t> 1812 года Наполеон занял Москву без боя. Французская армия вступила в опустевшую Москву. Наполеон был уверен, что, захватив город, он заставит императора 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Александра I</a:t>
            </a:r>
            <a:r>
              <a:rPr lang="ru-RU" sz="2000" smtClean="0">
                <a:latin typeface="Arial" charset="0"/>
                <a:cs typeface="Arial" charset="0"/>
              </a:rPr>
              <a:t> подписать капитуляцию. Однако русские не стали просить мира, более того, по приказу генерал-губернатора «Ростопчина» были подожжены продовольственные склады. </a:t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В Москве французская армия попала в тяжелое положение. Жители покинули город, запасов провианта не было. В поисках продовольствия французы начали грабить дома. Пожары разрушили большую часть города. </a:t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 Наполеон оказался в западне: в разорённой пожаром столице ,без продовольствия. Армия Наполеона  не могла отдохнуть после похода и перенесённых лишений, напротив она начала разлагаться, превратившись  в сборище мародеров.</a:t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Наполеон делал неоднократные попытки примириться с Александром I. Предложение заключить мир, переданное представителями Наполеона Кутузову, было отвергнуто.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555875" y="188913"/>
            <a:ext cx="4041775" cy="646112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latin typeface="+mn-lt"/>
              </a:rPr>
              <a:t>Наполеон в Москве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2" name="Picture 2" descr="http://img1.liveinternet.ru/images/attach/c/1/48/739/48739366_Pozhar_v_Mosk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9144000" cy="6905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39750" y="1341438"/>
            <a:ext cx="81359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cs typeface="Arial" charset="0"/>
              </a:rPr>
              <a:t>И в октябре 1812 года «великая армия» Наполеона покинула Москву и начала поспешную эвакуацию. Великое дело совершилось. Старик Кутузов, узнав о том, что французы выступают из Москвы, заплакал и сказал: </a:t>
            </a:r>
            <a:r>
              <a:rPr lang="ru-RU" sz="2000">
                <a:solidFill>
                  <a:srgbClr val="0000FF"/>
                </a:solidFill>
                <a:cs typeface="Arial" charset="0"/>
              </a:rPr>
              <a:t>«</a:t>
            </a:r>
            <a:r>
              <a:rPr lang="ru-RU" sz="2000" i="1">
                <a:solidFill>
                  <a:srgbClr val="0000FF"/>
                </a:solidFill>
                <a:cs typeface="Arial" charset="0"/>
              </a:rPr>
              <a:t>Боже, Создатель наш! Наконец ты внял молитве нашей! С этой минуты Россия спасена!</a:t>
            </a:r>
            <a:r>
              <a:rPr lang="ru-RU" sz="2000">
                <a:solidFill>
                  <a:srgbClr val="0000FF"/>
                </a:solidFill>
                <a:cs typeface="Arial" charset="0"/>
              </a:rPr>
              <a:t>».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476250"/>
            <a:ext cx="7848600" cy="708025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+mj-lt"/>
              </a:rPr>
              <a:t>Отход французов из Москвы</a:t>
            </a:r>
            <a:endParaRPr lang="ru-RU" sz="4000" b="1" dirty="0">
              <a:latin typeface="+mj-lt"/>
            </a:endParaRPr>
          </a:p>
        </p:txBody>
      </p:sp>
      <p:pic>
        <p:nvPicPr>
          <p:cNvPr id="1026" name="Picture 2" descr="http://www.vokrugsveta.ru/img/cmn/2007/10/1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141663"/>
            <a:ext cx="5715000" cy="3470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1" y="116632"/>
            <a:ext cx="7416824" cy="720080"/>
          </a:xfrm>
          <a:ln w="38100">
            <a:solidFill>
              <a:schemeClr val="bg2">
                <a:lumMod val="75000"/>
              </a:schemeClr>
            </a:solidFill>
          </a:ln>
        </p:spPr>
        <p:txBody>
          <a:bodyPr rtlCol="0">
            <a:prstTxWarp prst="textPlain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Тарутинский манёвр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-252413" y="1196975"/>
            <a:ext cx="6083301" cy="47688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+mj-lt"/>
              </a:rPr>
              <a:t>  Кутузов создав видимость отступления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+mj-lt"/>
              </a:rPr>
              <a:t>     по Рязанской дороге, перешёл на Калужскую дорогу – к селу Тарутино, закрыв тульские оружейные заводы и склады с продовольствием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7" name="Picture 3" descr="C:\Documents and Settings\777\Мои документы\Мои рисунки\taruti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8" y="3213100"/>
            <a:ext cx="4889500" cy="2592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5651500" y="908050"/>
            <a:ext cx="3492500" cy="2736850"/>
            <a:chOff x="3334" y="1207"/>
            <a:chExt cx="2268" cy="2308"/>
          </a:xfrm>
        </p:grpSpPr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3334" y="1207"/>
              <a:ext cx="2268" cy="23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4241" y="1345"/>
              <a:ext cx="544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400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Москва</a:t>
              </a:r>
            </a:p>
          </p:txBody>
        </p:sp>
        <p:sp>
          <p:nvSpPr>
            <p:cNvPr id="31752" name="Oval 11"/>
            <p:cNvSpPr>
              <a:spLocks noChangeArrowheads="1"/>
            </p:cNvSpPr>
            <p:nvPr/>
          </p:nvSpPr>
          <p:spPr bwMode="auto">
            <a:xfrm>
              <a:off x="4468" y="1616"/>
              <a:ext cx="91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53" name="Oval 12"/>
            <p:cNvSpPr>
              <a:spLocks noChangeArrowheads="1"/>
            </p:cNvSpPr>
            <p:nvPr/>
          </p:nvSpPr>
          <p:spPr bwMode="auto">
            <a:xfrm>
              <a:off x="4241" y="1706"/>
              <a:ext cx="45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3878" y="1526"/>
              <a:ext cx="45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400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Фили</a:t>
              </a:r>
            </a:p>
          </p:txBody>
        </p:sp>
        <p:sp>
          <p:nvSpPr>
            <p:cNvPr id="31755" name="Freeform 15"/>
            <p:cNvSpPr>
              <a:spLocks/>
            </p:cNvSpPr>
            <p:nvPr/>
          </p:nvSpPr>
          <p:spPr bwMode="auto">
            <a:xfrm>
              <a:off x="4468" y="1706"/>
              <a:ext cx="544" cy="862"/>
            </a:xfrm>
            <a:custGeom>
              <a:avLst/>
              <a:gdLst>
                <a:gd name="T0" fmla="*/ 105 w 234"/>
                <a:gd name="T1" fmla="*/ 0 h 499"/>
                <a:gd name="T2" fmla="*/ 528 w 234"/>
                <a:gd name="T3" fmla="*/ 313 h 499"/>
                <a:gd name="T4" fmla="*/ 0 w 234"/>
                <a:gd name="T5" fmla="*/ 862 h 499"/>
                <a:gd name="T6" fmla="*/ 0 60000 65536"/>
                <a:gd name="T7" fmla="*/ 0 60000 65536"/>
                <a:gd name="T8" fmla="*/ 0 60000 65536"/>
                <a:gd name="T9" fmla="*/ 0 w 234"/>
                <a:gd name="T10" fmla="*/ 0 h 499"/>
                <a:gd name="T11" fmla="*/ 234 w 234"/>
                <a:gd name="T12" fmla="*/ 499 h 4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4" h="499">
                  <a:moveTo>
                    <a:pt x="45" y="0"/>
                  </a:moveTo>
                  <a:cubicBezTo>
                    <a:pt x="139" y="49"/>
                    <a:pt x="234" y="98"/>
                    <a:pt x="227" y="181"/>
                  </a:cubicBezTo>
                  <a:cubicBezTo>
                    <a:pt x="220" y="264"/>
                    <a:pt x="38" y="446"/>
                    <a:pt x="0" y="499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Text Box 16"/>
            <p:cNvSpPr txBox="1">
              <a:spLocks noChangeArrowheads="1"/>
            </p:cNvSpPr>
            <p:nvPr/>
          </p:nvSpPr>
          <p:spPr bwMode="auto">
            <a:xfrm>
              <a:off x="4330" y="2522"/>
              <a:ext cx="77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400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Тарутино</a:t>
              </a:r>
            </a:p>
          </p:txBody>
        </p:sp>
        <p:sp>
          <p:nvSpPr>
            <p:cNvPr id="31757" name="Freeform 17"/>
            <p:cNvSpPr>
              <a:spLocks/>
            </p:cNvSpPr>
            <p:nvPr/>
          </p:nvSpPr>
          <p:spPr bwMode="auto">
            <a:xfrm>
              <a:off x="3424" y="1706"/>
              <a:ext cx="1044" cy="174"/>
            </a:xfrm>
            <a:custGeom>
              <a:avLst/>
              <a:gdLst>
                <a:gd name="T0" fmla="*/ 0 w 1044"/>
                <a:gd name="T1" fmla="*/ 149 h 265"/>
                <a:gd name="T2" fmla="*/ 590 w 1044"/>
                <a:gd name="T3" fmla="*/ 149 h 265"/>
                <a:gd name="T4" fmla="*/ 1044 w 1044"/>
                <a:gd name="T5" fmla="*/ 0 h 265"/>
                <a:gd name="T6" fmla="*/ 0 60000 65536"/>
                <a:gd name="T7" fmla="*/ 0 60000 65536"/>
                <a:gd name="T8" fmla="*/ 0 60000 65536"/>
                <a:gd name="T9" fmla="*/ 0 w 1044"/>
                <a:gd name="T10" fmla="*/ 0 h 265"/>
                <a:gd name="T11" fmla="*/ 1044 w 1044"/>
                <a:gd name="T12" fmla="*/ 265 h 2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4" h="265">
                  <a:moveTo>
                    <a:pt x="0" y="227"/>
                  </a:moveTo>
                  <a:cubicBezTo>
                    <a:pt x="208" y="246"/>
                    <a:pt x="416" y="265"/>
                    <a:pt x="590" y="227"/>
                  </a:cubicBezTo>
                  <a:cubicBezTo>
                    <a:pt x="764" y="189"/>
                    <a:pt x="969" y="38"/>
                    <a:pt x="1044" y="0"/>
                  </a:cubicBezTo>
                </a:path>
              </a:pathLst>
            </a:custGeom>
            <a:noFill/>
            <a:ln w="53975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8" name="Oval 18"/>
            <p:cNvSpPr>
              <a:spLocks noChangeArrowheads="1"/>
            </p:cNvSpPr>
            <p:nvPr/>
          </p:nvSpPr>
          <p:spPr bwMode="auto">
            <a:xfrm>
              <a:off x="4377" y="2568"/>
              <a:ext cx="45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Text Box 19"/>
            <p:cNvSpPr txBox="1">
              <a:spLocks noChangeArrowheads="1"/>
            </p:cNvSpPr>
            <p:nvPr/>
          </p:nvSpPr>
          <p:spPr bwMode="auto">
            <a:xfrm>
              <a:off x="4330" y="2522"/>
              <a:ext cx="77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400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Тарутино</a:t>
              </a:r>
            </a:p>
          </p:txBody>
        </p:sp>
        <p:sp>
          <p:nvSpPr>
            <p:cNvPr id="31760" name="Oval 20"/>
            <p:cNvSpPr>
              <a:spLocks noChangeArrowheads="1"/>
            </p:cNvSpPr>
            <p:nvPr/>
          </p:nvSpPr>
          <p:spPr bwMode="auto">
            <a:xfrm>
              <a:off x="3969" y="2841"/>
              <a:ext cx="45" cy="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3516" y="2886"/>
              <a:ext cx="104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400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Малоярославец</a:t>
              </a:r>
            </a:p>
          </p:txBody>
        </p:sp>
        <p:sp>
          <p:nvSpPr>
            <p:cNvPr id="31762" name="Freeform 22"/>
            <p:cNvSpPr>
              <a:spLocks/>
            </p:cNvSpPr>
            <p:nvPr/>
          </p:nvSpPr>
          <p:spPr bwMode="auto">
            <a:xfrm>
              <a:off x="4059" y="1752"/>
              <a:ext cx="409" cy="1043"/>
            </a:xfrm>
            <a:custGeom>
              <a:avLst/>
              <a:gdLst>
                <a:gd name="T0" fmla="*/ 409 w 454"/>
                <a:gd name="T1" fmla="*/ 0 h 1043"/>
                <a:gd name="T2" fmla="*/ 205 w 454"/>
                <a:gd name="T3" fmla="*/ 726 h 1043"/>
                <a:gd name="T4" fmla="*/ 0 w 454"/>
                <a:gd name="T5" fmla="*/ 1043 h 1043"/>
                <a:gd name="T6" fmla="*/ 0 60000 65536"/>
                <a:gd name="T7" fmla="*/ 0 60000 65536"/>
                <a:gd name="T8" fmla="*/ 0 60000 65536"/>
                <a:gd name="T9" fmla="*/ 0 w 454"/>
                <a:gd name="T10" fmla="*/ 0 h 1043"/>
                <a:gd name="T11" fmla="*/ 454 w 454"/>
                <a:gd name="T12" fmla="*/ 1043 h 10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4" h="1043">
                  <a:moveTo>
                    <a:pt x="454" y="0"/>
                  </a:moveTo>
                  <a:cubicBezTo>
                    <a:pt x="378" y="276"/>
                    <a:pt x="303" y="552"/>
                    <a:pt x="227" y="726"/>
                  </a:cubicBezTo>
                  <a:cubicBezTo>
                    <a:pt x="151" y="900"/>
                    <a:pt x="38" y="990"/>
                    <a:pt x="0" y="1043"/>
                  </a:cubicBezTo>
                </a:path>
              </a:pathLst>
            </a:custGeom>
            <a:noFill/>
            <a:ln w="44450">
              <a:solidFill>
                <a:srgbClr val="0000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3" name="Freeform 23"/>
            <p:cNvSpPr>
              <a:spLocks/>
            </p:cNvSpPr>
            <p:nvPr/>
          </p:nvSpPr>
          <p:spPr bwMode="auto">
            <a:xfrm>
              <a:off x="4059" y="2659"/>
              <a:ext cx="273" cy="181"/>
            </a:xfrm>
            <a:custGeom>
              <a:avLst/>
              <a:gdLst>
                <a:gd name="T0" fmla="*/ 273 w 227"/>
                <a:gd name="T1" fmla="*/ 0 h 181"/>
                <a:gd name="T2" fmla="*/ 0 w 227"/>
                <a:gd name="T3" fmla="*/ 181 h 181"/>
                <a:gd name="T4" fmla="*/ 0 60000 65536"/>
                <a:gd name="T5" fmla="*/ 0 60000 65536"/>
                <a:gd name="T6" fmla="*/ 0 w 227"/>
                <a:gd name="T7" fmla="*/ 0 h 181"/>
                <a:gd name="T8" fmla="*/ 227 w 227"/>
                <a:gd name="T9" fmla="*/ 181 h 18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7" h="181">
                  <a:moveTo>
                    <a:pt x="227" y="0"/>
                  </a:moveTo>
                  <a:cubicBezTo>
                    <a:pt x="136" y="75"/>
                    <a:pt x="45" y="151"/>
                    <a:pt x="0" y="181"/>
                  </a:cubicBezTo>
                </a:path>
              </a:pathLst>
            </a:custGeom>
            <a:noFill/>
            <a:ln w="41275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4" name="Oval 24"/>
            <p:cNvSpPr>
              <a:spLocks noChangeArrowheads="1"/>
            </p:cNvSpPr>
            <p:nvPr/>
          </p:nvSpPr>
          <p:spPr bwMode="auto">
            <a:xfrm>
              <a:off x="5465" y="2614"/>
              <a:ext cx="90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65" name="Freeform 28"/>
            <p:cNvSpPr>
              <a:spLocks/>
            </p:cNvSpPr>
            <p:nvPr/>
          </p:nvSpPr>
          <p:spPr bwMode="auto">
            <a:xfrm>
              <a:off x="4558" y="1706"/>
              <a:ext cx="918" cy="965"/>
            </a:xfrm>
            <a:custGeom>
              <a:avLst/>
              <a:gdLst>
                <a:gd name="T0" fmla="*/ 0 w 876"/>
                <a:gd name="T1" fmla="*/ 0 h 976"/>
                <a:gd name="T2" fmla="*/ 131 w 876"/>
                <a:gd name="T3" fmla="*/ 74 h 976"/>
                <a:gd name="T4" fmla="*/ 236 w 876"/>
                <a:gd name="T5" fmla="*/ 140 h 976"/>
                <a:gd name="T6" fmla="*/ 376 w 876"/>
                <a:gd name="T7" fmla="*/ 198 h 976"/>
                <a:gd name="T8" fmla="*/ 411 w 876"/>
                <a:gd name="T9" fmla="*/ 247 h 976"/>
                <a:gd name="T10" fmla="*/ 429 w 876"/>
                <a:gd name="T11" fmla="*/ 272 h 976"/>
                <a:gd name="T12" fmla="*/ 472 w 876"/>
                <a:gd name="T13" fmla="*/ 338 h 976"/>
                <a:gd name="T14" fmla="*/ 594 w 876"/>
                <a:gd name="T15" fmla="*/ 470 h 976"/>
                <a:gd name="T16" fmla="*/ 752 w 876"/>
                <a:gd name="T17" fmla="*/ 684 h 976"/>
                <a:gd name="T18" fmla="*/ 787 w 876"/>
                <a:gd name="T19" fmla="*/ 718 h 976"/>
                <a:gd name="T20" fmla="*/ 839 w 876"/>
                <a:gd name="T21" fmla="*/ 817 h 976"/>
                <a:gd name="T22" fmla="*/ 866 w 876"/>
                <a:gd name="T23" fmla="*/ 841 h 976"/>
                <a:gd name="T24" fmla="*/ 900 w 876"/>
                <a:gd name="T25" fmla="*/ 891 h 976"/>
                <a:gd name="T26" fmla="*/ 918 w 876"/>
                <a:gd name="T27" fmla="*/ 965 h 97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76"/>
                <a:gd name="T43" fmla="*/ 0 h 976"/>
                <a:gd name="T44" fmla="*/ 876 w 876"/>
                <a:gd name="T45" fmla="*/ 976 h 97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76" h="976">
                  <a:moveTo>
                    <a:pt x="0" y="0"/>
                  </a:moveTo>
                  <a:cubicBezTo>
                    <a:pt x="28" y="43"/>
                    <a:pt x="82" y="49"/>
                    <a:pt x="125" y="75"/>
                  </a:cubicBezTo>
                  <a:cubicBezTo>
                    <a:pt x="150" y="90"/>
                    <a:pt x="195" y="132"/>
                    <a:pt x="225" y="142"/>
                  </a:cubicBezTo>
                  <a:cubicBezTo>
                    <a:pt x="275" y="158"/>
                    <a:pt x="312" y="177"/>
                    <a:pt x="359" y="200"/>
                  </a:cubicBezTo>
                  <a:cubicBezTo>
                    <a:pt x="370" y="217"/>
                    <a:pt x="381" y="233"/>
                    <a:pt x="392" y="250"/>
                  </a:cubicBezTo>
                  <a:cubicBezTo>
                    <a:pt x="398" y="258"/>
                    <a:pt x="409" y="275"/>
                    <a:pt x="409" y="275"/>
                  </a:cubicBezTo>
                  <a:cubicBezTo>
                    <a:pt x="428" y="335"/>
                    <a:pt x="411" y="315"/>
                    <a:pt x="450" y="342"/>
                  </a:cubicBezTo>
                  <a:cubicBezTo>
                    <a:pt x="470" y="397"/>
                    <a:pt x="510" y="457"/>
                    <a:pt x="567" y="475"/>
                  </a:cubicBezTo>
                  <a:cubicBezTo>
                    <a:pt x="654" y="534"/>
                    <a:pt x="607" y="656"/>
                    <a:pt x="718" y="692"/>
                  </a:cubicBezTo>
                  <a:cubicBezTo>
                    <a:pt x="739" y="761"/>
                    <a:pt x="707" y="682"/>
                    <a:pt x="751" y="726"/>
                  </a:cubicBezTo>
                  <a:cubicBezTo>
                    <a:pt x="790" y="765"/>
                    <a:pt x="775" y="787"/>
                    <a:pt x="801" y="826"/>
                  </a:cubicBezTo>
                  <a:cubicBezTo>
                    <a:pt x="807" y="836"/>
                    <a:pt x="819" y="842"/>
                    <a:pt x="826" y="851"/>
                  </a:cubicBezTo>
                  <a:cubicBezTo>
                    <a:pt x="838" y="867"/>
                    <a:pt x="859" y="901"/>
                    <a:pt x="859" y="901"/>
                  </a:cubicBezTo>
                  <a:cubicBezTo>
                    <a:pt x="869" y="972"/>
                    <a:pt x="852" y="952"/>
                    <a:pt x="876" y="976"/>
                  </a:cubicBezTo>
                </a:path>
              </a:pathLst>
            </a:custGeom>
            <a:noFill/>
            <a:ln w="1270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6" name="Freeform 29"/>
            <p:cNvSpPr>
              <a:spLocks/>
            </p:cNvSpPr>
            <p:nvPr/>
          </p:nvSpPr>
          <p:spPr bwMode="auto">
            <a:xfrm>
              <a:off x="4513" y="1707"/>
              <a:ext cx="317" cy="1406"/>
            </a:xfrm>
            <a:custGeom>
              <a:avLst/>
              <a:gdLst>
                <a:gd name="T0" fmla="*/ 0 w 283"/>
                <a:gd name="T1" fmla="*/ 0 h 1770"/>
                <a:gd name="T2" fmla="*/ 9 w 283"/>
                <a:gd name="T3" fmla="*/ 153 h 1770"/>
                <a:gd name="T4" fmla="*/ 65 w 283"/>
                <a:gd name="T5" fmla="*/ 253 h 1770"/>
                <a:gd name="T6" fmla="*/ 130 w 283"/>
                <a:gd name="T7" fmla="*/ 822 h 1770"/>
                <a:gd name="T8" fmla="*/ 158 w 283"/>
                <a:gd name="T9" fmla="*/ 1260 h 1770"/>
                <a:gd name="T10" fmla="*/ 252 w 283"/>
                <a:gd name="T11" fmla="*/ 1346 h 1770"/>
                <a:gd name="T12" fmla="*/ 280 w 283"/>
                <a:gd name="T13" fmla="*/ 1366 h 1770"/>
                <a:gd name="T14" fmla="*/ 317 w 283"/>
                <a:gd name="T15" fmla="*/ 1406 h 17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"/>
                <a:gd name="T25" fmla="*/ 0 h 1770"/>
                <a:gd name="T26" fmla="*/ 283 w 283"/>
                <a:gd name="T27" fmla="*/ 1770 h 17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" h="1770">
                  <a:moveTo>
                    <a:pt x="0" y="0"/>
                  </a:moveTo>
                  <a:cubicBezTo>
                    <a:pt x="3" y="64"/>
                    <a:pt x="3" y="128"/>
                    <a:pt x="8" y="192"/>
                  </a:cubicBezTo>
                  <a:cubicBezTo>
                    <a:pt x="11" y="235"/>
                    <a:pt x="45" y="277"/>
                    <a:pt x="58" y="318"/>
                  </a:cubicBezTo>
                  <a:cubicBezTo>
                    <a:pt x="73" y="558"/>
                    <a:pt x="59" y="801"/>
                    <a:pt x="116" y="1035"/>
                  </a:cubicBezTo>
                  <a:cubicBezTo>
                    <a:pt x="134" y="1234"/>
                    <a:pt x="127" y="1345"/>
                    <a:pt x="141" y="1586"/>
                  </a:cubicBezTo>
                  <a:cubicBezTo>
                    <a:pt x="143" y="1613"/>
                    <a:pt x="193" y="1685"/>
                    <a:pt x="225" y="1695"/>
                  </a:cubicBezTo>
                  <a:cubicBezTo>
                    <a:pt x="233" y="1703"/>
                    <a:pt x="243" y="1711"/>
                    <a:pt x="250" y="1720"/>
                  </a:cubicBezTo>
                  <a:cubicBezTo>
                    <a:pt x="262" y="1736"/>
                    <a:pt x="283" y="1770"/>
                    <a:pt x="283" y="1770"/>
                  </a:cubicBezTo>
                </a:path>
              </a:pathLst>
            </a:custGeom>
            <a:noFill/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7" name="Freeform 30"/>
            <p:cNvSpPr>
              <a:spLocks/>
            </p:cNvSpPr>
            <p:nvPr/>
          </p:nvSpPr>
          <p:spPr bwMode="auto">
            <a:xfrm>
              <a:off x="3878" y="2205"/>
              <a:ext cx="704" cy="998"/>
            </a:xfrm>
            <a:custGeom>
              <a:avLst/>
              <a:gdLst>
                <a:gd name="T0" fmla="*/ 704 w 931"/>
                <a:gd name="T1" fmla="*/ 0 h 1244"/>
                <a:gd name="T2" fmla="*/ 685 w 931"/>
                <a:gd name="T3" fmla="*/ 74 h 1244"/>
                <a:gd name="T4" fmla="*/ 603 w 931"/>
                <a:gd name="T5" fmla="*/ 168 h 1244"/>
                <a:gd name="T6" fmla="*/ 565 w 931"/>
                <a:gd name="T7" fmla="*/ 288 h 1244"/>
                <a:gd name="T8" fmla="*/ 527 w 931"/>
                <a:gd name="T9" fmla="*/ 328 h 1244"/>
                <a:gd name="T10" fmla="*/ 515 w 931"/>
                <a:gd name="T11" fmla="*/ 348 h 1244"/>
                <a:gd name="T12" fmla="*/ 476 w 931"/>
                <a:gd name="T13" fmla="*/ 375 h 1244"/>
                <a:gd name="T14" fmla="*/ 451 w 931"/>
                <a:gd name="T15" fmla="*/ 408 h 1244"/>
                <a:gd name="T16" fmla="*/ 439 w 931"/>
                <a:gd name="T17" fmla="*/ 428 h 1244"/>
                <a:gd name="T18" fmla="*/ 382 w 931"/>
                <a:gd name="T19" fmla="*/ 449 h 1244"/>
                <a:gd name="T20" fmla="*/ 268 w 931"/>
                <a:gd name="T21" fmla="*/ 496 h 1244"/>
                <a:gd name="T22" fmla="*/ 186 w 931"/>
                <a:gd name="T23" fmla="*/ 522 h 1244"/>
                <a:gd name="T24" fmla="*/ 117 w 931"/>
                <a:gd name="T25" fmla="*/ 603 h 1244"/>
                <a:gd name="T26" fmla="*/ 73 w 931"/>
                <a:gd name="T27" fmla="*/ 663 h 1244"/>
                <a:gd name="T28" fmla="*/ 48 w 931"/>
                <a:gd name="T29" fmla="*/ 724 h 1244"/>
                <a:gd name="T30" fmla="*/ 29 w 931"/>
                <a:gd name="T31" fmla="*/ 898 h 1244"/>
                <a:gd name="T32" fmla="*/ 3 w 931"/>
                <a:gd name="T33" fmla="*/ 958 h 1244"/>
                <a:gd name="T34" fmla="*/ 3 w 931"/>
                <a:gd name="T35" fmla="*/ 998 h 12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31"/>
                <a:gd name="T55" fmla="*/ 0 h 1244"/>
                <a:gd name="T56" fmla="*/ 931 w 931"/>
                <a:gd name="T57" fmla="*/ 1244 h 12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31" h="1244">
                  <a:moveTo>
                    <a:pt x="931" y="0"/>
                  </a:moveTo>
                  <a:cubicBezTo>
                    <a:pt x="926" y="25"/>
                    <a:pt x="921" y="69"/>
                    <a:pt x="906" y="92"/>
                  </a:cubicBezTo>
                  <a:cubicBezTo>
                    <a:pt x="876" y="137"/>
                    <a:pt x="828" y="164"/>
                    <a:pt x="797" y="209"/>
                  </a:cubicBezTo>
                  <a:cubicBezTo>
                    <a:pt x="779" y="266"/>
                    <a:pt x="794" y="312"/>
                    <a:pt x="747" y="359"/>
                  </a:cubicBezTo>
                  <a:cubicBezTo>
                    <a:pt x="730" y="376"/>
                    <a:pt x="714" y="392"/>
                    <a:pt x="697" y="409"/>
                  </a:cubicBezTo>
                  <a:cubicBezTo>
                    <a:pt x="690" y="416"/>
                    <a:pt x="688" y="427"/>
                    <a:pt x="681" y="434"/>
                  </a:cubicBezTo>
                  <a:cubicBezTo>
                    <a:pt x="666" y="448"/>
                    <a:pt x="630" y="468"/>
                    <a:pt x="630" y="468"/>
                  </a:cubicBezTo>
                  <a:cubicBezTo>
                    <a:pt x="615" y="516"/>
                    <a:pt x="634" y="472"/>
                    <a:pt x="597" y="509"/>
                  </a:cubicBezTo>
                  <a:cubicBezTo>
                    <a:pt x="590" y="516"/>
                    <a:pt x="588" y="528"/>
                    <a:pt x="580" y="534"/>
                  </a:cubicBezTo>
                  <a:cubicBezTo>
                    <a:pt x="561" y="549"/>
                    <a:pt x="526" y="548"/>
                    <a:pt x="505" y="560"/>
                  </a:cubicBezTo>
                  <a:cubicBezTo>
                    <a:pt x="413" y="612"/>
                    <a:pt x="464" y="606"/>
                    <a:pt x="355" y="618"/>
                  </a:cubicBezTo>
                  <a:cubicBezTo>
                    <a:pt x="316" y="644"/>
                    <a:pt x="295" y="644"/>
                    <a:pt x="246" y="651"/>
                  </a:cubicBezTo>
                  <a:cubicBezTo>
                    <a:pt x="194" y="670"/>
                    <a:pt x="202" y="720"/>
                    <a:pt x="155" y="752"/>
                  </a:cubicBezTo>
                  <a:cubicBezTo>
                    <a:pt x="137" y="779"/>
                    <a:pt x="114" y="800"/>
                    <a:pt x="96" y="827"/>
                  </a:cubicBezTo>
                  <a:cubicBezTo>
                    <a:pt x="77" y="887"/>
                    <a:pt x="90" y="863"/>
                    <a:pt x="63" y="902"/>
                  </a:cubicBezTo>
                  <a:cubicBezTo>
                    <a:pt x="48" y="974"/>
                    <a:pt x="49" y="1046"/>
                    <a:pt x="38" y="1119"/>
                  </a:cubicBezTo>
                  <a:cubicBezTo>
                    <a:pt x="34" y="1147"/>
                    <a:pt x="10" y="1170"/>
                    <a:pt x="4" y="1194"/>
                  </a:cubicBezTo>
                  <a:cubicBezTo>
                    <a:pt x="0" y="1210"/>
                    <a:pt x="4" y="1227"/>
                    <a:pt x="4" y="1244"/>
                  </a:cubicBezTo>
                </a:path>
              </a:pathLst>
            </a:custGeom>
            <a:noFill/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8" name="Oval 32"/>
            <p:cNvSpPr>
              <a:spLocks noChangeArrowheads="1"/>
            </p:cNvSpPr>
            <p:nvPr/>
          </p:nvSpPr>
          <p:spPr bwMode="auto">
            <a:xfrm>
              <a:off x="3833" y="3203"/>
              <a:ext cx="90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769" name="Oval 33"/>
            <p:cNvSpPr>
              <a:spLocks noChangeArrowheads="1"/>
            </p:cNvSpPr>
            <p:nvPr/>
          </p:nvSpPr>
          <p:spPr bwMode="auto">
            <a:xfrm>
              <a:off x="4785" y="3113"/>
              <a:ext cx="90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Text Box 34"/>
            <p:cNvSpPr txBox="1">
              <a:spLocks noChangeArrowheads="1"/>
            </p:cNvSpPr>
            <p:nvPr/>
          </p:nvSpPr>
          <p:spPr bwMode="auto">
            <a:xfrm>
              <a:off x="3605" y="3101"/>
              <a:ext cx="104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400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Калуга</a:t>
              </a:r>
            </a:p>
          </p:txBody>
        </p:sp>
        <p:sp>
          <p:nvSpPr>
            <p:cNvPr id="51" name="Text Box 35"/>
            <p:cNvSpPr txBox="1">
              <a:spLocks noChangeArrowheads="1"/>
            </p:cNvSpPr>
            <p:nvPr/>
          </p:nvSpPr>
          <p:spPr bwMode="auto">
            <a:xfrm>
              <a:off x="4784" y="2963"/>
              <a:ext cx="454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400" u="sng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Тула</a:t>
              </a:r>
            </a:p>
          </p:txBody>
        </p:sp>
      </p:grpSp>
      <p:pic>
        <p:nvPicPr>
          <p:cNvPr id="10242" name="Picture 2" descr="http://pics.livejournal.com/alxlav/pic/0000g6q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860800"/>
            <a:ext cx="3959225" cy="288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835150" y="0"/>
            <a:ext cx="6624638" cy="981075"/>
          </a:xfrm>
          <a:ln w="38100">
            <a:solidFill>
              <a:schemeClr val="bg2">
                <a:lumMod val="75000"/>
              </a:schemeClr>
            </a:solidFill>
          </a:ln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 раз переходил из рук в руки</a:t>
            </a:r>
            <a:b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г. Малоярославец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8" descr="__1_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4365625"/>
            <a:ext cx="2794000" cy="2287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79388" y="1052513"/>
            <a:ext cx="3276600" cy="5632450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   При приближении врага, жители разобрали мост через реку Лужу и покинули город. Отсутствие переправы, хоть и затруднило, но, конечно, не помешало французской армии войти в Малоярославец.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Задолго до рассвета 12 октября в город ворвалась русская конница.  Наполеон с холма, откуда открывался хороший вид на город,  вооружись подзорной трубой, и наблюдал за ходом сражения. Русские полки подходили и подходили.  8 раз переходил Малоярославец из рук в руки.                                 Обугленные руины и горы трупов </a:t>
            </a:r>
            <a:endParaRPr lang="ru-RU" dirty="0">
              <a:latin typeface="+mn-lt"/>
            </a:endParaRPr>
          </a:p>
        </p:txBody>
      </p:sp>
      <p:pic>
        <p:nvPicPr>
          <p:cNvPr id="11" name="Picture 2" descr="Сражение под Малоярославце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052513"/>
            <a:ext cx="4899025" cy="2592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m18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3188" y="3860800"/>
            <a:ext cx="4835525" cy="2808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777\Мои документы\Мои рисунки\сражение за малоярослаец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412875"/>
            <a:ext cx="4378325" cy="388778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388" y="115888"/>
            <a:ext cx="9432925" cy="1077912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Наполеон вынужден отступать по разграбленной им же </a:t>
            </a:r>
            <a:r>
              <a:rPr lang="ru-RU" sz="32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Смоленской дороге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3850" y="5445125"/>
            <a:ext cx="8640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latin typeface="Calibri" pitchFamily="34" charset="0"/>
              </a:rPr>
              <a:t>«Началом бегства и гибели врагов</a:t>
            </a:r>
            <a:r>
              <a:rPr lang="ru-RU" sz="2000">
                <a:solidFill>
                  <a:srgbClr val="0000FF"/>
                </a:solidFill>
                <a:latin typeface="Calibri" pitchFamily="34" charset="0"/>
              </a:rPr>
              <a:t>",</a:t>
            </a:r>
            <a:r>
              <a:rPr lang="ru-RU" sz="2000">
                <a:latin typeface="Calibri" pitchFamily="34" charset="0"/>
              </a:rPr>
              <a:t> </a:t>
            </a:r>
            <a:r>
              <a:rPr lang="ru-RU" sz="2000">
                <a:solidFill>
                  <a:srgbClr val="0000FF"/>
                </a:solidFill>
                <a:latin typeface="Calibri" pitchFamily="34" charset="0"/>
              </a:rPr>
              <a:t>"</a:t>
            </a:r>
            <a:r>
              <a:rPr lang="ru-RU" sz="2000" b="1">
                <a:solidFill>
                  <a:srgbClr val="0000FF"/>
                </a:solidFill>
                <a:latin typeface="Calibri" pitchFamily="34" charset="0"/>
              </a:rPr>
              <a:t>пределом нападения</a:t>
            </a:r>
            <a:r>
              <a:rPr lang="ru-RU" sz="2000">
                <a:latin typeface="Calibri" pitchFamily="34" charset="0"/>
              </a:rPr>
              <a:t>" Наполеона </a:t>
            </a:r>
          </a:p>
          <a:p>
            <a:r>
              <a:rPr lang="ru-RU" sz="2000">
                <a:latin typeface="Calibri" pitchFamily="34" charset="0"/>
              </a:rPr>
              <a:t>на нашу родину стал маленький провинциальный городок Малоярославец. </a:t>
            </a:r>
          </a:p>
        </p:txBody>
      </p:sp>
      <p:pic>
        <p:nvPicPr>
          <p:cNvPr id="5" name="Picture 39" descr="gusa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1052513"/>
            <a:ext cx="1322387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9" descr="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1989138"/>
            <a:ext cx="115093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9" descr="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844675"/>
            <a:ext cx="115093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WordArt 5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5400675" cy="11255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lekino"/>
            </a:endParaRPr>
          </a:p>
        </p:txBody>
      </p:sp>
      <p:pic>
        <p:nvPicPr>
          <p:cNvPr id="15363" name="Picture 9" descr="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7950" y="1844675"/>
            <a:ext cx="11509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6" descr="tormas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4572000"/>
            <a:ext cx="1439862" cy="1736725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5365" name="Picture 51" descr="bagration"/>
          <p:cNvPicPr>
            <a:picLocks noChangeAspect="1" noChangeArrowheads="1"/>
          </p:cNvPicPr>
          <p:nvPr/>
        </p:nvPicPr>
        <p:blipFill>
          <a:blip r:embed="rId4">
            <a:lum bright="12000" contrast="18000"/>
          </a:blip>
          <a:srcRect/>
          <a:stretch>
            <a:fillRect/>
          </a:stretch>
        </p:blipFill>
        <p:spPr bwMode="auto">
          <a:xfrm>
            <a:off x="5795963" y="5191125"/>
            <a:ext cx="1223962" cy="1476375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5366" name="Picture 56" descr="barkla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4473575"/>
            <a:ext cx="1223962" cy="1474788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3137" name="Text Box 65"/>
          <p:cNvSpPr txBox="1">
            <a:spLocks noChangeArrowheads="1"/>
          </p:cNvSpPr>
          <p:nvPr/>
        </p:nvSpPr>
        <p:spPr bwMode="auto">
          <a:xfrm>
            <a:off x="0" y="3573463"/>
            <a:ext cx="1944688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«Великая армия»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Наполеона</a:t>
            </a:r>
          </a:p>
        </p:txBody>
      </p:sp>
      <p:sp>
        <p:nvSpPr>
          <p:cNvPr id="15368" name="Freeform 77"/>
          <p:cNvSpPr>
            <a:spLocks/>
          </p:cNvSpPr>
          <p:nvPr/>
        </p:nvSpPr>
        <p:spPr bwMode="auto">
          <a:xfrm>
            <a:off x="1403350" y="2133600"/>
            <a:ext cx="1652588" cy="4124325"/>
          </a:xfrm>
          <a:custGeom>
            <a:avLst/>
            <a:gdLst>
              <a:gd name="T0" fmla="*/ 0 w 1041"/>
              <a:gd name="T1" fmla="*/ 0 h 2598"/>
              <a:gd name="T2" fmla="*/ 133350 w 1041"/>
              <a:gd name="T3" fmla="*/ 85725 h 2598"/>
              <a:gd name="T4" fmla="*/ 190500 w 1041"/>
              <a:gd name="T5" fmla="*/ 104775 h 2598"/>
              <a:gd name="T6" fmla="*/ 238125 w 1041"/>
              <a:gd name="T7" fmla="*/ 219075 h 2598"/>
              <a:gd name="T8" fmla="*/ 295275 w 1041"/>
              <a:gd name="T9" fmla="*/ 247650 h 2598"/>
              <a:gd name="T10" fmla="*/ 428625 w 1041"/>
              <a:gd name="T11" fmla="*/ 285750 h 2598"/>
              <a:gd name="T12" fmla="*/ 581025 w 1041"/>
              <a:gd name="T13" fmla="*/ 323850 h 2598"/>
              <a:gd name="T14" fmla="*/ 762000 w 1041"/>
              <a:gd name="T15" fmla="*/ 514350 h 2598"/>
              <a:gd name="T16" fmla="*/ 752475 w 1041"/>
              <a:gd name="T17" fmla="*/ 704850 h 2598"/>
              <a:gd name="T18" fmla="*/ 742950 w 1041"/>
              <a:gd name="T19" fmla="*/ 838200 h 2598"/>
              <a:gd name="T20" fmla="*/ 685800 w 1041"/>
              <a:gd name="T21" fmla="*/ 847725 h 2598"/>
              <a:gd name="T22" fmla="*/ 628650 w 1041"/>
              <a:gd name="T23" fmla="*/ 876300 h 2598"/>
              <a:gd name="T24" fmla="*/ 476250 w 1041"/>
              <a:gd name="T25" fmla="*/ 1076325 h 2598"/>
              <a:gd name="T26" fmla="*/ 485775 w 1041"/>
              <a:gd name="T27" fmla="*/ 1409700 h 2598"/>
              <a:gd name="T28" fmla="*/ 552450 w 1041"/>
              <a:gd name="T29" fmla="*/ 1504950 h 2598"/>
              <a:gd name="T30" fmla="*/ 571500 w 1041"/>
              <a:gd name="T31" fmla="*/ 1533525 h 2598"/>
              <a:gd name="T32" fmla="*/ 657225 w 1041"/>
              <a:gd name="T33" fmla="*/ 1571625 h 2598"/>
              <a:gd name="T34" fmla="*/ 704850 w 1041"/>
              <a:gd name="T35" fmla="*/ 1628775 h 2598"/>
              <a:gd name="T36" fmla="*/ 762000 w 1041"/>
              <a:gd name="T37" fmla="*/ 1657350 h 2598"/>
              <a:gd name="T38" fmla="*/ 809625 w 1041"/>
              <a:gd name="T39" fmla="*/ 1733550 h 2598"/>
              <a:gd name="T40" fmla="*/ 847725 w 1041"/>
              <a:gd name="T41" fmla="*/ 2000250 h 2598"/>
              <a:gd name="T42" fmla="*/ 962025 w 1041"/>
              <a:gd name="T43" fmla="*/ 2238375 h 2598"/>
              <a:gd name="T44" fmla="*/ 1076325 w 1041"/>
              <a:gd name="T45" fmla="*/ 2371725 h 2598"/>
              <a:gd name="T46" fmla="*/ 1219200 w 1041"/>
              <a:gd name="T47" fmla="*/ 2381250 h 2598"/>
              <a:gd name="T48" fmla="*/ 1333500 w 1041"/>
              <a:gd name="T49" fmla="*/ 2514600 h 2598"/>
              <a:gd name="T50" fmla="*/ 1352550 w 1041"/>
              <a:gd name="T51" fmla="*/ 2543175 h 2598"/>
              <a:gd name="T52" fmla="*/ 1381125 w 1041"/>
              <a:gd name="T53" fmla="*/ 2562225 h 2598"/>
              <a:gd name="T54" fmla="*/ 1419225 w 1041"/>
              <a:gd name="T55" fmla="*/ 2647950 h 2598"/>
              <a:gd name="T56" fmla="*/ 1428750 w 1041"/>
              <a:gd name="T57" fmla="*/ 2743200 h 2598"/>
              <a:gd name="T58" fmla="*/ 1447800 w 1041"/>
              <a:gd name="T59" fmla="*/ 2800350 h 2598"/>
              <a:gd name="T60" fmla="*/ 1419225 w 1041"/>
              <a:gd name="T61" fmla="*/ 2819400 h 2598"/>
              <a:gd name="T62" fmla="*/ 1409700 w 1041"/>
              <a:gd name="T63" fmla="*/ 3076575 h 2598"/>
              <a:gd name="T64" fmla="*/ 1428750 w 1041"/>
              <a:gd name="T65" fmla="*/ 3133725 h 2598"/>
              <a:gd name="T66" fmla="*/ 1485900 w 1041"/>
              <a:gd name="T67" fmla="*/ 3143250 h 2598"/>
              <a:gd name="T68" fmla="*/ 1552575 w 1041"/>
              <a:gd name="T69" fmla="*/ 3190875 h 2598"/>
              <a:gd name="T70" fmla="*/ 1562100 w 1041"/>
              <a:gd name="T71" fmla="*/ 3228975 h 2598"/>
              <a:gd name="T72" fmla="*/ 1609725 w 1041"/>
              <a:gd name="T73" fmla="*/ 3314700 h 2598"/>
              <a:gd name="T74" fmla="*/ 1552575 w 1041"/>
              <a:gd name="T75" fmla="*/ 3724275 h 2598"/>
              <a:gd name="T76" fmla="*/ 1438275 w 1041"/>
              <a:gd name="T77" fmla="*/ 3752850 h 2598"/>
              <a:gd name="T78" fmla="*/ 1419225 w 1041"/>
              <a:gd name="T79" fmla="*/ 3876675 h 2598"/>
              <a:gd name="T80" fmla="*/ 1524000 w 1041"/>
              <a:gd name="T81" fmla="*/ 3914775 h 2598"/>
              <a:gd name="T82" fmla="*/ 1600200 w 1041"/>
              <a:gd name="T83" fmla="*/ 4029075 h 2598"/>
              <a:gd name="T84" fmla="*/ 1647826 w 1041"/>
              <a:gd name="T85" fmla="*/ 4124325 h 259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41"/>
              <a:gd name="T130" fmla="*/ 0 h 2598"/>
              <a:gd name="T131" fmla="*/ 1041 w 1041"/>
              <a:gd name="T132" fmla="*/ 2598 h 259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41" h="2598">
                <a:moveTo>
                  <a:pt x="0" y="0"/>
                </a:moveTo>
                <a:cubicBezTo>
                  <a:pt x="16" y="48"/>
                  <a:pt x="37" y="38"/>
                  <a:pt x="84" y="54"/>
                </a:cubicBezTo>
                <a:cubicBezTo>
                  <a:pt x="96" y="58"/>
                  <a:pt x="120" y="66"/>
                  <a:pt x="120" y="66"/>
                </a:cubicBezTo>
                <a:cubicBezTo>
                  <a:pt x="151" y="97"/>
                  <a:pt x="132" y="106"/>
                  <a:pt x="150" y="138"/>
                </a:cubicBezTo>
                <a:cubicBezTo>
                  <a:pt x="157" y="150"/>
                  <a:pt x="176" y="151"/>
                  <a:pt x="186" y="156"/>
                </a:cubicBezTo>
                <a:cubicBezTo>
                  <a:pt x="221" y="173"/>
                  <a:pt x="225" y="174"/>
                  <a:pt x="270" y="180"/>
                </a:cubicBezTo>
                <a:cubicBezTo>
                  <a:pt x="301" y="190"/>
                  <a:pt x="334" y="193"/>
                  <a:pt x="366" y="204"/>
                </a:cubicBezTo>
                <a:cubicBezTo>
                  <a:pt x="399" y="254"/>
                  <a:pt x="417" y="303"/>
                  <a:pt x="480" y="324"/>
                </a:cubicBezTo>
                <a:cubicBezTo>
                  <a:pt x="493" y="363"/>
                  <a:pt x="487" y="405"/>
                  <a:pt x="474" y="444"/>
                </a:cubicBezTo>
                <a:cubicBezTo>
                  <a:pt x="472" y="472"/>
                  <a:pt x="480" y="503"/>
                  <a:pt x="468" y="528"/>
                </a:cubicBezTo>
                <a:cubicBezTo>
                  <a:pt x="463" y="539"/>
                  <a:pt x="444" y="531"/>
                  <a:pt x="432" y="534"/>
                </a:cubicBezTo>
                <a:cubicBezTo>
                  <a:pt x="413" y="538"/>
                  <a:pt x="412" y="541"/>
                  <a:pt x="396" y="552"/>
                </a:cubicBezTo>
                <a:cubicBezTo>
                  <a:pt x="367" y="595"/>
                  <a:pt x="337" y="641"/>
                  <a:pt x="300" y="678"/>
                </a:cubicBezTo>
                <a:cubicBezTo>
                  <a:pt x="278" y="745"/>
                  <a:pt x="264" y="825"/>
                  <a:pt x="306" y="888"/>
                </a:cubicBezTo>
                <a:cubicBezTo>
                  <a:pt x="315" y="935"/>
                  <a:pt x="321" y="915"/>
                  <a:pt x="348" y="948"/>
                </a:cubicBezTo>
                <a:cubicBezTo>
                  <a:pt x="353" y="954"/>
                  <a:pt x="354" y="962"/>
                  <a:pt x="360" y="966"/>
                </a:cubicBezTo>
                <a:cubicBezTo>
                  <a:pt x="423" y="1005"/>
                  <a:pt x="374" y="957"/>
                  <a:pt x="414" y="990"/>
                </a:cubicBezTo>
                <a:cubicBezTo>
                  <a:pt x="426" y="1000"/>
                  <a:pt x="432" y="1016"/>
                  <a:pt x="444" y="1026"/>
                </a:cubicBezTo>
                <a:cubicBezTo>
                  <a:pt x="454" y="1034"/>
                  <a:pt x="469" y="1037"/>
                  <a:pt x="480" y="1044"/>
                </a:cubicBezTo>
                <a:cubicBezTo>
                  <a:pt x="488" y="1067"/>
                  <a:pt x="504" y="1068"/>
                  <a:pt x="510" y="1092"/>
                </a:cubicBezTo>
                <a:cubicBezTo>
                  <a:pt x="524" y="1146"/>
                  <a:pt x="518" y="1207"/>
                  <a:pt x="534" y="1260"/>
                </a:cubicBezTo>
                <a:cubicBezTo>
                  <a:pt x="549" y="1311"/>
                  <a:pt x="582" y="1363"/>
                  <a:pt x="606" y="1410"/>
                </a:cubicBezTo>
                <a:cubicBezTo>
                  <a:pt x="620" y="1438"/>
                  <a:pt x="643" y="1488"/>
                  <a:pt x="678" y="1494"/>
                </a:cubicBezTo>
                <a:cubicBezTo>
                  <a:pt x="708" y="1499"/>
                  <a:pt x="738" y="1498"/>
                  <a:pt x="768" y="1500"/>
                </a:cubicBezTo>
                <a:cubicBezTo>
                  <a:pt x="779" y="1533"/>
                  <a:pt x="811" y="1565"/>
                  <a:pt x="840" y="1584"/>
                </a:cubicBezTo>
                <a:cubicBezTo>
                  <a:pt x="844" y="1590"/>
                  <a:pt x="847" y="1597"/>
                  <a:pt x="852" y="1602"/>
                </a:cubicBezTo>
                <a:cubicBezTo>
                  <a:pt x="857" y="1607"/>
                  <a:pt x="865" y="1608"/>
                  <a:pt x="870" y="1614"/>
                </a:cubicBezTo>
                <a:cubicBezTo>
                  <a:pt x="880" y="1626"/>
                  <a:pt x="889" y="1653"/>
                  <a:pt x="894" y="1668"/>
                </a:cubicBezTo>
                <a:cubicBezTo>
                  <a:pt x="896" y="1688"/>
                  <a:pt x="896" y="1708"/>
                  <a:pt x="900" y="1728"/>
                </a:cubicBezTo>
                <a:cubicBezTo>
                  <a:pt x="902" y="1740"/>
                  <a:pt x="914" y="1751"/>
                  <a:pt x="912" y="1764"/>
                </a:cubicBezTo>
                <a:cubicBezTo>
                  <a:pt x="911" y="1771"/>
                  <a:pt x="900" y="1772"/>
                  <a:pt x="894" y="1776"/>
                </a:cubicBezTo>
                <a:cubicBezTo>
                  <a:pt x="880" y="1844"/>
                  <a:pt x="876" y="1842"/>
                  <a:pt x="888" y="1938"/>
                </a:cubicBezTo>
                <a:cubicBezTo>
                  <a:pt x="890" y="1951"/>
                  <a:pt x="888" y="1972"/>
                  <a:pt x="900" y="1974"/>
                </a:cubicBezTo>
                <a:cubicBezTo>
                  <a:pt x="912" y="1976"/>
                  <a:pt x="924" y="1978"/>
                  <a:pt x="936" y="1980"/>
                </a:cubicBezTo>
                <a:cubicBezTo>
                  <a:pt x="943" y="1985"/>
                  <a:pt x="975" y="2005"/>
                  <a:pt x="978" y="2010"/>
                </a:cubicBezTo>
                <a:cubicBezTo>
                  <a:pt x="983" y="2017"/>
                  <a:pt x="980" y="2027"/>
                  <a:pt x="984" y="2034"/>
                </a:cubicBezTo>
                <a:cubicBezTo>
                  <a:pt x="1025" y="2117"/>
                  <a:pt x="997" y="2038"/>
                  <a:pt x="1014" y="2088"/>
                </a:cubicBezTo>
                <a:cubicBezTo>
                  <a:pt x="1013" y="2128"/>
                  <a:pt x="1041" y="2307"/>
                  <a:pt x="978" y="2346"/>
                </a:cubicBezTo>
                <a:cubicBezTo>
                  <a:pt x="962" y="2356"/>
                  <a:pt x="925" y="2358"/>
                  <a:pt x="906" y="2364"/>
                </a:cubicBezTo>
                <a:cubicBezTo>
                  <a:pt x="889" y="2390"/>
                  <a:pt x="879" y="2409"/>
                  <a:pt x="894" y="2442"/>
                </a:cubicBezTo>
                <a:cubicBezTo>
                  <a:pt x="901" y="2459"/>
                  <a:pt x="947" y="2463"/>
                  <a:pt x="960" y="2466"/>
                </a:cubicBezTo>
                <a:cubicBezTo>
                  <a:pt x="971" y="2510"/>
                  <a:pt x="962" y="2523"/>
                  <a:pt x="1008" y="2538"/>
                </a:cubicBezTo>
                <a:cubicBezTo>
                  <a:pt x="1020" y="2556"/>
                  <a:pt x="1038" y="2574"/>
                  <a:pt x="1038" y="2598"/>
                </a:cubicBezTo>
              </a:path>
            </a:pathLst>
          </a:custGeom>
          <a:noFill/>
          <a:ln w="5397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9" name="Picture 78" descr="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BFC"/>
              </a:clrFrom>
              <a:clrTo>
                <a:srgbClr val="FF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3141663"/>
            <a:ext cx="10287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79" descr="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BFC"/>
              </a:clrFrom>
              <a:clrTo>
                <a:srgbClr val="FF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4646613"/>
            <a:ext cx="1268413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52" name="Text Box 80"/>
          <p:cNvSpPr txBox="1">
            <a:spLocks noChangeArrowheads="1"/>
          </p:cNvSpPr>
          <p:nvPr/>
        </p:nvSpPr>
        <p:spPr bwMode="auto">
          <a:xfrm>
            <a:off x="1979613" y="2852738"/>
            <a:ext cx="1944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Барклай-де-Толли</a:t>
            </a: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700338" y="4652963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Багратион</a:t>
            </a:r>
          </a:p>
        </p:txBody>
      </p:sp>
      <p:sp>
        <p:nvSpPr>
          <p:cNvPr id="3154" name="Text Box 82"/>
          <p:cNvSpPr txBox="1">
            <a:spLocks noChangeArrowheads="1"/>
          </p:cNvSpPr>
          <p:nvPr/>
        </p:nvSpPr>
        <p:spPr bwMode="auto">
          <a:xfrm>
            <a:off x="2987675" y="6553200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Тормасов</a:t>
            </a:r>
            <a:endParaRPr lang="ru-RU" sz="140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5374" name="WordArt 83"/>
          <p:cNvSpPr>
            <a:spLocks noChangeArrowheads="1" noChangeShapeType="1" noTextEdit="1"/>
          </p:cNvSpPr>
          <p:nvPr/>
        </p:nvSpPr>
        <p:spPr bwMode="auto">
          <a:xfrm>
            <a:off x="5508625" y="1268413"/>
            <a:ext cx="25209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635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lekino"/>
              </a:rPr>
              <a:t>Российская</a:t>
            </a:r>
          </a:p>
          <a:p>
            <a:pPr algn="ctr"/>
            <a:r>
              <a:rPr lang="ru-RU" sz="3600" kern="10">
                <a:ln w="635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lekino"/>
              </a:rPr>
              <a:t> империя</a:t>
            </a:r>
          </a:p>
        </p:txBody>
      </p:sp>
      <p:sp>
        <p:nvSpPr>
          <p:cNvPr id="15375" name="Oval 84"/>
          <p:cNvSpPr>
            <a:spLocks noChangeArrowheads="1"/>
          </p:cNvSpPr>
          <p:nvPr/>
        </p:nvSpPr>
        <p:spPr bwMode="auto">
          <a:xfrm>
            <a:off x="3995738" y="2565400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6" name="Oval 85"/>
          <p:cNvSpPr>
            <a:spLocks noChangeArrowheads="1"/>
          </p:cNvSpPr>
          <p:nvPr/>
        </p:nvSpPr>
        <p:spPr bwMode="auto">
          <a:xfrm>
            <a:off x="5364163" y="3429000"/>
            <a:ext cx="144462" cy="1476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7" name="Oval 86"/>
          <p:cNvSpPr>
            <a:spLocks noChangeArrowheads="1"/>
          </p:cNvSpPr>
          <p:nvPr/>
        </p:nvSpPr>
        <p:spPr bwMode="auto">
          <a:xfrm>
            <a:off x="8027988" y="328453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59" name="Text Box 87"/>
          <p:cNvSpPr txBox="1">
            <a:spLocks noChangeArrowheads="1"/>
          </p:cNvSpPr>
          <p:nvPr/>
        </p:nvSpPr>
        <p:spPr bwMode="auto">
          <a:xfrm>
            <a:off x="7596188" y="2979738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Москва</a:t>
            </a:r>
          </a:p>
        </p:txBody>
      </p:sp>
      <p:sp>
        <p:nvSpPr>
          <p:cNvPr id="15379" name="Oval 88"/>
          <p:cNvSpPr>
            <a:spLocks noChangeArrowheads="1"/>
          </p:cNvSpPr>
          <p:nvPr/>
        </p:nvSpPr>
        <p:spPr bwMode="auto">
          <a:xfrm>
            <a:off x="6443663" y="3284538"/>
            <a:ext cx="144462" cy="1476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0" name="Oval 89"/>
          <p:cNvSpPr>
            <a:spLocks noChangeArrowheads="1"/>
          </p:cNvSpPr>
          <p:nvPr/>
        </p:nvSpPr>
        <p:spPr bwMode="auto">
          <a:xfrm>
            <a:off x="7812088" y="3357563"/>
            <a:ext cx="71437" cy="746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62" name="Text Box 90"/>
          <p:cNvSpPr txBox="1">
            <a:spLocks noChangeArrowheads="1"/>
          </p:cNvSpPr>
          <p:nvPr/>
        </p:nvSpPr>
        <p:spPr bwMode="auto">
          <a:xfrm>
            <a:off x="3419475" y="2205038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Дрисса</a:t>
            </a:r>
          </a:p>
        </p:txBody>
      </p:sp>
      <p:sp>
        <p:nvSpPr>
          <p:cNvPr id="3163" name="Text Box 91"/>
          <p:cNvSpPr txBox="1">
            <a:spLocks noChangeArrowheads="1"/>
          </p:cNvSpPr>
          <p:nvPr/>
        </p:nvSpPr>
        <p:spPr bwMode="auto">
          <a:xfrm>
            <a:off x="4859338" y="3500438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Смоленск</a:t>
            </a:r>
          </a:p>
        </p:txBody>
      </p:sp>
      <p:sp>
        <p:nvSpPr>
          <p:cNvPr id="3164" name="Text Box 92"/>
          <p:cNvSpPr txBox="1">
            <a:spLocks noChangeArrowheads="1"/>
          </p:cNvSpPr>
          <p:nvPr/>
        </p:nvSpPr>
        <p:spPr bwMode="auto">
          <a:xfrm>
            <a:off x="6156325" y="2924175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Бородино</a:t>
            </a:r>
          </a:p>
        </p:txBody>
      </p:sp>
      <p:sp>
        <p:nvSpPr>
          <p:cNvPr id="3165" name="Text Box 93"/>
          <p:cNvSpPr txBox="1">
            <a:spLocks noChangeArrowheads="1"/>
          </p:cNvSpPr>
          <p:nvPr/>
        </p:nvSpPr>
        <p:spPr bwMode="auto">
          <a:xfrm>
            <a:off x="7451725" y="3068638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Фили</a:t>
            </a:r>
          </a:p>
        </p:txBody>
      </p:sp>
      <p:pic>
        <p:nvPicPr>
          <p:cNvPr id="15385" name="Picture 9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22" t="10503" r="9334" b="17123"/>
          <a:stretch>
            <a:fillRect/>
          </a:stretch>
        </p:blipFill>
        <p:spPr bwMode="auto">
          <a:xfrm>
            <a:off x="6227763" y="2997200"/>
            <a:ext cx="3603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6" name="Picture 9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22" t="10503" r="9334" b="17123"/>
          <a:stretch>
            <a:fillRect/>
          </a:stretch>
        </p:blipFill>
        <p:spPr bwMode="auto">
          <a:xfrm>
            <a:off x="5292725" y="3068638"/>
            <a:ext cx="3603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Picture 9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22" t="10503" r="9334" b="17123"/>
          <a:stretch>
            <a:fillRect/>
          </a:stretch>
        </p:blipFill>
        <p:spPr bwMode="auto">
          <a:xfrm>
            <a:off x="4211638" y="2492375"/>
            <a:ext cx="3603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8" name="WordArt 98"/>
          <p:cNvSpPr>
            <a:spLocks noChangeArrowheads="1" noChangeShapeType="1" noTextEdit="1"/>
          </p:cNvSpPr>
          <p:nvPr/>
        </p:nvSpPr>
        <p:spPr bwMode="auto">
          <a:xfrm>
            <a:off x="3059113" y="1196975"/>
            <a:ext cx="338455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CyrillicGoth"/>
            </a:endParaRPr>
          </a:p>
        </p:txBody>
      </p:sp>
      <p:sp>
        <p:nvSpPr>
          <p:cNvPr id="15389" name="WordArt 99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5400675" cy="11255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chemeClr val="tx1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lekino"/>
            </a:endParaRPr>
          </a:p>
        </p:txBody>
      </p:sp>
      <p:pic>
        <p:nvPicPr>
          <p:cNvPr id="15390" name="Picture 76" descr="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BFC"/>
              </a:clrFrom>
              <a:clrTo>
                <a:srgbClr val="FF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908050"/>
            <a:ext cx="12223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" name="Text Box 102"/>
          <p:cNvSpPr txBox="1">
            <a:spLocks noChangeArrowheads="1"/>
          </p:cNvSpPr>
          <p:nvPr/>
        </p:nvSpPr>
        <p:spPr bwMode="auto">
          <a:xfrm>
            <a:off x="7235825" y="3429000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1.09</a:t>
            </a:r>
            <a:r>
              <a:rPr lang="en-US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.1812 </a:t>
            </a:r>
            <a:r>
              <a:rPr lang="ru-RU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г.</a:t>
            </a:r>
          </a:p>
        </p:txBody>
      </p:sp>
      <p:sp>
        <p:nvSpPr>
          <p:cNvPr id="3175" name="Text Box 103"/>
          <p:cNvSpPr txBox="1">
            <a:spLocks noChangeArrowheads="1"/>
          </p:cNvSpPr>
          <p:nvPr/>
        </p:nvSpPr>
        <p:spPr bwMode="auto">
          <a:xfrm>
            <a:off x="6516688" y="3141663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26.</a:t>
            </a:r>
            <a:r>
              <a:rPr lang="ru-RU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08</a:t>
            </a:r>
            <a:r>
              <a:rPr lang="en-US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.1812 </a:t>
            </a:r>
            <a:r>
              <a:rPr lang="ru-RU" sz="160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г.</a:t>
            </a:r>
          </a:p>
        </p:txBody>
      </p:sp>
      <p:sp>
        <p:nvSpPr>
          <p:cNvPr id="3176" name="Text Box 104"/>
          <p:cNvSpPr txBox="1">
            <a:spLocks noChangeArrowheads="1"/>
          </p:cNvSpPr>
          <p:nvPr/>
        </p:nvSpPr>
        <p:spPr bwMode="auto">
          <a:xfrm>
            <a:off x="4932363" y="3716338"/>
            <a:ext cx="1582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4-6</a:t>
            </a:r>
            <a:r>
              <a:rPr lang="en-US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.</a:t>
            </a: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08</a:t>
            </a:r>
            <a:r>
              <a:rPr lang="en-US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.1812 </a:t>
            </a:r>
            <a:r>
              <a:rPr lang="ru-RU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yrillicGoth" pitchFamily="2" charset="0"/>
              </a:rPr>
              <a:t>г.</a:t>
            </a:r>
          </a:p>
        </p:txBody>
      </p:sp>
      <p:sp>
        <p:nvSpPr>
          <p:cNvPr id="15394" name="Line 105"/>
          <p:cNvSpPr>
            <a:spLocks noChangeShapeType="1"/>
          </p:cNvSpPr>
          <p:nvPr/>
        </p:nvSpPr>
        <p:spPr bwMode="auto">
          <a:xfrm flipV="1">
            <a:off x="3276600" y="2708275"/>
            <a:ext cx="647700" cy="360363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95" name="Line 107"/>
          <p:cNvSpPr>
            <a:spLocks noChangeShapeType="1"/>
          </p:cNvSpPr>
          <p:nvPr/>
        </p:nvSpPr>
        <p:spPr bwMode="auto">
          <a:xfrm flipV="1">
            <a:off x="5580063" y="3429000"/>
            <a:ext cx="863600" cy="730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5396" name="Oval 112"/>
          <p:cNvSpPr>
            <a:spLocks noChangeArrowheads="1"/>
          </p:cNvSpPr>
          <p:nvPr/>
        </p:nvSpPr>
        <p:spPr bwMode="auto">
          <a:xfrm>
            <a:off x="81010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85" name="Text Box 113"/>
          <p:cNvSpPr txBox="1">
            <a:spLocks noChangeArrowheads="1"/>
          </p:cNvSpPr>
          <p:nvPr/>
        </p:nvSpPr>
        <p:spPr bwMode="auto">
          <a:xfrm>
            <a:off x="7380288" y="4203700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Тарутино</a:t>
            </a:r>
          </a:p>
        </p:txBody>
      </p:sp>
      <p:sp>
        <p:nvSpPr>
          <p:cNvPr id="15398" name="Freeform 114"/>
          <p:cNvSpPr>
            <a:spLocks/>
          </p:cNvSpPr>
          <p:nvPr/>
        </p:nvSpPr>
        <p:spPr bwMode="auto">
          <a:xfrm>
            <a:off x="8172450" y="3429000"/>
            <a:ext cx="371475" cy="720725"/>
          </a:xfrm>
          <a:custGeom>
            <a:avLst/>
            <a:gdLst>
              <a:gd name="T0" fmla="*/ 71438 w 234"/>
              <a:gd name="T1" fmla="*/ 0 h 499"/>
              <a:gd name="T2" fmla="*/ 360363 w 234"/>
              <a:gd name="T3" fmla="*/ 261425 h 499"/>
              <a:gd name="T4" fmla="*/ 0 w 234"/>
              <a:gd name="T5" fmla="*/ 720725 h 499"/>
              <a:gd name="T6" fmla="*/ 0 60000 65536"/>
              <a:gd name="T7" fmla="*/ 0 60000 65536"/>
              <a:gd name="T8" fmla="*/ 0 60000 65536"/>
              <a:gd name="T9" fmla="*/ 0 w 234"/>
              <a:gd name="T10" fmla="*/ 0 h 499"/>
              <a:gd name="T11" fmla="*/ 234 w 234"/>
              <a:gd name="T12" fmla="*/ 499 h 4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" h="499">
                <a:moveTo>
                  <a:pt x="45" y="0"/>
                </a:moveTo>
                <a:cubicBezTo>
                  <a:pt x="139" y="49"/>
                  <a:pt x="234" y="98"/>
                  <a:pt x="227" y="181"/>
                </a:cubicBezTo>
                <a:cubicBezTo>
                  <a:pt x="220" y="264"/>
                  <a:pt x="38" y="446"/>
                  <a:pt x="0" y="499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99" name="Freeform 118"/>
          <p:cNvSpPr>
            <a:spLocks/>
          </p:cNvSpPr>
          <p:nvPr/>
        </p:nvSpPr>
        <p:spPr bwMode="auto">
          <a:xfrm>
            <a:off x="4140200" y="2708275"/>
            <a:ext cx="1223963" cy="720725"/>
          </a:xfrm>
          <a:custGeom>
            <a:avLst/>
            <a:gdLst>
              <a:gd name="T0" fmla="*/ 0 w 771"/>
              <a:gd name="T1" fmla="*/ 0 h 454"/>
              <a:gd name="T2" fmla="*/ 503238 w 771"/>
              <a:gd name="T3" fmla="*/ 360363 h 454"/>
              <a:gd name="T4" fmla="*/ 1008063 w 771"/>
              <a:gd name="T5" fmla="*/ 433388 h 454"/>
              <a:gd name="T6" fmla="*/ 1223963 w 771"/>
              <a:gd name="T7" fmla="*/ 720725 h 454"/>
              <a:gd name="T8" fmla="*/ 0 60000 65536"/>
              <a:gd name="T9" fmla="*/ 0 60000 65536"/>
              <a:gd name="T10" fmla="*/ 0 60000 65536"/>
              <a:gd name="T11" fmla="*/ 0 60000 65536"/>
              <a:gd name="T12" fmla="*/ 0 w 771"/>
              <a:gd name="T13" fmla="*/ 0 h 454"/>
              <a:gd name="T14" fmla="*/ 771 w 771"/>
              <a:gd name="T15" fmla="*/ 454 h 4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1" h="454">
                <a:moveTo>
                  <a:pt x="0" y="0"/>
                </a:moveTo>
                <a:cubicBezTo>
                  <a:pt x="105" y="90"/>
                  <a:pt x="211" y="181"/>
                  <a:pt x="317" y="227"/>
                </a:cubicBezTo>
                <a:cubicBezTo>
                  <a:pt x="423" y="273"/>
                  <a:pt x="560" y="235"/>
                  <a:pt x="635" y="273"/>
                </a:cubicBezTo>
                <a:cubicBezTo>
                  <a:pt x="710" y="311"/>
                  <a:pt x="740" y="382"/>
                  <a:pt x="771" y="45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400" name="Freeform 119"/>
          <p:cNvSpPr>
            <a:spLocks/>
          </p:cNvSpPr>
          <p:nvPr/>
        </p:nvSpPr>
        <p:spPr bwMode="auto">
          <a:xfrm>
            <a:off x="3779838" y="3500438"/>
            <a:ext cx="1512887" cy="1223962"/>
          </a:xfrm>
          <a:custGeom>
            <a:avLst/>
            <a:gdLst>
              <a:gd name="T0" fmla="*/ 0 w 953"/>
              <a:gd name="T1" fmla="*/ 1223962 h 771"/>
              <a:gd name="T2" fmla="*/ 360362 w 953"/>
              <a:gd name="T3" fmla="*/ 504825 h 771"/>
              <a:gd name="T4" fmla="*/ 1512887 w 953"/>
              <a:gd name="T5" fmla="*/ 0 h 771"/>
              <a:gd name="T6" fmla="*/ 0 60000 65536"/>
              <a:gd name="T7" fmla="*/ 0 60000 65536"/>
              <a:gd name="T8" fmla="*/ 0 60000 65536"/>
              <a:gd name="T9" fmla="*/ 0 w 953"/>
              <a:gd name="T10" fmla="*/ 0 h 771"/>
              <a:gd name="T11" fmla="*/ 953 w 953"/>
              <a:gd name="T12" fmla="*/ 771 h 7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53" h="771">
                <a:moveTo>
                  <a:pt x="0" y="771"/>
                </a:moveTo>
                <a:cubicBezTo>
                  <a:pt x="34" y="608"/>
                  <a:pt x="68" y="446"/>
                  <a:pt x="227" y="318"/>
                </a:cubicBezTo>
                <a:cubicBezTo>
                  <a:pt x="386" y="190"/>
                  <a:pt x="832" y="53"/>
                  <a:pt x="953" y="0"/>
                </a:cubicBezTo>
              </a:path>
            </a:pathLst>
          </a:custGeom>
          <a:noFill/>
          <a:ln w="22225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5401" name="Picture 121" descr="63804134_1263453497_klad_napaleona1horz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5" y="4221163"/>
            <a:ext cx="1512888" cy="18065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44" name="Прямоугольник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latin typeface="+mj-lt"/>
              </a:rPr>
              <a:t>12 июня 1812 г. армия Наполеона                           вторглась на территорию России. Началась Отечественная война</a:t>
            </a:r>
            <a:endParaRPr lang="ru-RU" sz="40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825" y="333375"/>
            <a:ext cx="8605838" cy="1322388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Бегство французской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армии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777\Мои документы\Мои рисунки\отход французов из москв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916113"/>
            <a:ext cx="6481762" cy="4265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051050" y="6273800"/>
            <a:ext cx="4641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cs typeface="Arial" charset="0"/>
              </a:rPr>
              <a:t>Враг разбит!  Победа!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7170" name="Picture 2" descr="http://img-fotki.yandex.ru/get/4414/58476852.c2/0_63660_9cb19a0_XL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916113"/>
            <a:ext cx="7170738" cy="424973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95288" y="1196975"/>
            <a:ext cx="8497887" cy="79216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FF"/>
                </a:solidFill>
              </a:rPr>
              <a:t>Александровская колонна в  г. Санкт Петербург.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8" name="Picture 2" descr="C:\Documents and Settings\777\Мои документы\Мои рисунки\197px-Angel_on_Alexander_Colum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989138"/>
            <a:ext cx="2501900" cy="187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 descr="C:\Documents and Settings\777\Мои документы\Мои рисунки\313px-Alexander_Column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365625"/>
            <a:ext cx="2513012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84213" y="260350"/>
            <a:ext cx="7970837" cy="708025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+mj-lt"/>
              </a:rPr>
              <a:t>Война 1812года в архитектуре</a:t>
            </a:r>
            <a:endParaRPr lang="ru-RU" sz="4000" dirty="0">
              <a:latin typeface="+mj-lt"/>
            </a:endParaRPr>
          </a:p>
        </p:txBody>
      </p:sp>
      <p:pic>
        <p:nvPicPr>
          <p:cNvPr id="6146" name="Picture 2" descr="http://school139.krsnet.ru/web_quest/images/p3_aleksand_stolb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1916113"/>
            <a:ext cx="3455987" cy="459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777\Мои документы\Мои рисунки\бородинское поле главный монумент на месте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850" y="1484313"/>
            <a:ext cx="4511675" cy="338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260350"/>
            <a:ext cx="6156325" cy="1077913"/>
          </a:xfrm>
          <a:prstGeom prst="rect">
            <a:avLst/>
          </a:prstGeom>
          <a:ln w="3810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00FF"/>
                </a:solidFill>
                <a:latin typeface="+mj-lt"/>
              </a:rPr>
              <a:t>Бородинское поле главный монумент</a:t>
            </a:r>
            <a:endParaRPr lang="ru-RU" sz="32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5122" name="Picture 2" descr="http://s52.radikal.ru/i137/0905/a9/729077e6ca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484313"/>
            <a:ext cx="3600450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427538" y="6334125"/>
            <a:ext cx="4537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FF"/>
                </a:solidFill>
                <a:latin typeface="Calibri" pitchFamily="34" charset="0"/>
              </a:rPr>
              <a:t>Монумент в Смоленске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777\Мои документы\Мои рисунки\Triumphal_Gates_on_the_Poklonnaya_Hi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5888"/>
            <a:ext cx="7632700" cy="6207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50825" y="0"/>
            <a:ext cx="84978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00FF"/>
                </a:solidFill>
                <a:latin typeface="Calibri" pitchFamily="34" charset="0"/>
              </a:rPr>
              <a:t>Триумфальная арка в Москве.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55650" y="6308725"/>
            <a:ext cx="7704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Архитектор Бове 1834.  Скульпторы И. Витали, И. Тимофеев</a:t>
            </a:r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50825" y="3429000"/>
            <a:ext cx="4694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Памятник  погибшим воинам в сквере 1812г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pic>
        <p:nvPicPr>
          <p:cNvPr id="37890" name="Picture 2" descr="geroyam_18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620713"/>
            <a:ext cx="4824413" cy="2952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2" name="Picture 4" descr="panorama18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789363"/>
            <a:ext cx="4960937" cy="280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580063" y="0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00FF"/>
                </a:solidFill>
                <a:latin typeface="Calibri" pitchFamily="34" charset="0"/>
              </a:rPr>
              <a:t>г. Малоярославец –</a:t>
            </a:r>
          </a:p>
          <a:p>
            <a:r>
              <a:rPr lang="ru-RU" sz="3200">
                <a:solidFill>
                  <a:srgbClr val="0000FF"/>
                </a:solidFill>
                <a:latin typeface="Calibri" pitchFamily="34" charset="0"/>
              </a:rPr>
              <a:t>город воинской </a:t>
            </a:r>
          </a:p>
          <a:p>
            <a:r>
              <a:rPr lang="ru-RU" sz="3200">
                <a:solidFill>
                  <a:srgbClr val="0000FF"/>
                </a:solidFill>
                <a:latin typeface="Calibri" pitchFamily="34" charset="0"/>
              </a:rPr>
              <a:t>славы</a:t>
            </a:r>
            <a:r>
              <a:rPr lang="ru-RU" sz="3600">
                <a:solidFill>
                  <a:srgbClr val="0000FF"/>
                </a:solidFill>
                <a:latin typeface="Calibri" pitchFamily="34" charset="0"/>
              </a:rPr>
              <a:t> 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50825" y="6237288"/>
            <a:ext cx="1939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Музей -панорама </a:t>
            </a:r>
            <a:endParaRPr lang="ru-RU">
              <a:latin typeface="Calibri" pitchFamily="34" charset="0"/>
            </a:endParaRPr>
          </a:p>
        </p:txBody>
      </p:sp>
      <p:pic>
        <p:nvPicPr>
          <p:cNvPr id="11" name="Рисунок 10" descr="DSC_000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916113"/>
            <a:ext cx="37449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292725" y="6165850"/>
            <a:ext cx="3336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Памятник Кутузову. Сквер 1812г</a:t>
            </a:r>
            <a:endParaRPr lang="ru-RU">
              <a:latin typeface="Calibri" pitchFamily="34" charset="0"/>
            </a:endParaRPr>
          </a:p>
        </p:txBody>
      </p:sp>
      <p:pic>
        <p:nvPicPr>
          <p:cNvPr id="13" name="Рисунок 12" descr="F12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50" y="476250"/>
            <a:ext cx="4849813" cy="316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115888"/>
            <a:ext cx="49164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Черноостровский монастырь со следами ядер и картечи на воротах </a:t>
            </a:r>
            <a:endParaRPr lang="ru-RU">
              <a:latin typeface="Calibri" pitchFamily="34" charset="0"/>
            </a:endParaRPr>
          </a:p>
        </p:txBody>
      </p:sp>
      <p:pic>
        <p:nvPicPr>
          <p:cNvPr id="14" name="Рисунок 13" descr="IMG_607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219700" y="1628775"/>
            <a:ext cx="3924300" cy="483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148263" y="1557338"/>
            <a:ext cx="27638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Монумент в честь победы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12" grpId="0"/>
      <p:bldP spid="8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532440" cy="2304256"/>
          </a:xfrm>
        </p:spPr>
        <p:txBody>
          <a:bodyPr rtlCol="0">
            <a:prstTxWarp prst="textTriangle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 </a:t>
            </a:r>
            <a:endParaRPr lang="ru-RU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938" name="Прямоугольник 4"/>
          <p:cNvSpPr>
            <a:spLocks noChangeArrowheads="1"/>
          </p:cNvSpPr>
          <p:nvPr/>
        </p:nvSpPr>
        <p:spPr bwMode="auto">
          <a:xfrm>
            <a:off x="3348038" y="3716338"/>
            <a:ext cx="457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Презентацию выполнил: </a:t>
            </a:r>
          </a:p>
          <a:p>
            <a:r>
              <a:rPr lang="ru-RU" sz="2800">
                <a:latin typeface="Monotype Corsiva" pitchFamily="66" charset="0"/>
              </a:rPr>
              <a:t>ученик  5в класса</a:t>
            </a:r>
          </a:p>
          <a:p>
            <a:r>
              <a:rPr lang="ru-RU" sz="2800">
                <a:latin typeface="Monotype Corsiva" pitchFamily="66" charset="0"/>
              </a:rPr>
              <a:t>Средней школы №382</a:t>
            </a:r>
          </a:p>
          <a:p>
            <a:r>
              <a:rPr lang="ru-RU" sz="2800">
                <a:latin typeface="Monotype Corsiva" pitchFamily="66" charset="0"/>
              </a:rPr>
              <a:t>Лоцик  Борис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8313" y="115888"/>
            <a:ext cx="8207375" cy="100965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+mj-lt"/>
              </a:rPr>
              <a:t>Переправа наполеоновского войска через Неман</a:t>
            </a:r>
            <a:endParaRPr lang="ru-RU" sz="36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Picture 2" descr="C:\Documents and Settings\777\Мои документы\Мои рисунки\800px-Eugene_Beauharnais_Crossing_Niemen_1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12875"/>
            <a:ext cx="7488238" cy="4392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550" y="6021388"/>
            <a:ext cx="7777163" cy="642937"/>
          </a:xfrm>
          <a:ln w="38100">
            <a:solidFill>
              <a:schemeClr val="bg2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rgbClr val="FF0000"/>
                </a:solidFill>
              </a:rPr>
              <a:t>Французы атакуют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Documents and Settings\777\Мои документы\Мои рисунки\французы атакуют русская комп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404813"/>
            <a:ext cx="5040313" cy="5472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3" y="142875"/>
            <a:ext cx="4233862" cy="6715125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Наполеон Бонопард:              </a:t>
            </a:r>
            <a:r>
              <a:rPr lang="ru-RU" sz="2800" smtClean="0"/>
              <a:t>«Солдаты, война начата. Рок влечёт за собой Россию: её судьбы должны свершиться!»</a:t>
            </a:r>
          </a:p>
          <a:p>
            <a:r>
              <a:rPr lang="ru-RU" sz="2800" smtClean="0"/>
              <a:t> </a:t>
            </a:r>
            <a:r>
              <a:rPr lang="ru-RU" sz="2800" smtClean="0">
                <a:solidFill>
                  <a:srgbClr val="0000FF"/>
                </a:solidFill>
              </a:rPr>
              <a:t>«Если я возьму Киев, я возьму Россию за ноги; если я овладею Петербургом, я возьму её за голову; заняв Москву, я поражу её в сердце».</a:t>
            </a:r>
          </a:p>
        </p:txBody>
      </p:sp>
      <p:pic>
        <p:nvPicPr>
          <p:cNvPr id="3074" name="Picture 2" descr="C:\Documents and Settings\777\Мои документы\Мои рисунки\364px-Jacques-Louis_David_017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357188" y="214313"/>
            <a:ext cx="4357687" cy="6500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6480175" cy="792163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10" dirty="0">
                <a:solidFill>
                  <a:srgbClr val="FF0000"/>
                </a:solidFill>
                <a:latin typeface="+mj-lt"/>
              </a:rPr>
              <a:t> _________ </a:t>
            </a:r>
            <a:r>
              <a:rPr lang="ru-RU" sz="3600" kern="10" dirty="0">
                <a:solidFill>
                  <a:srgbClr val="FF0000"/>
                </a:solidFill>
                <a:latin typeface="+mj-lt"/>
              </a:rPr>
              <a:t> ________</a:t>
            </a:r>
            <a:endParaRPr lang="ru-RU" sz="3600" kern="1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123" name="Picture 6" descr="smolen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989138"/>
            <a:ext cx="4752975" cy="3363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59" name="WordArt 7"/>
          <p:cNvSpPr>
            <a:spLocks noChangeArrowheads="1" noChangeShapeType="1" noTextEdit="1"/>
          </p:cNvSpPr>
          <p:nvPr/>
        </p:nvSpPr>
        <p:spPr bwMode="auto">
          <a:xfrm>
            <a:off x="971550" y="1412875"/>
            <a:ext cx="36004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yrillicGoth"/>
              </a:rPr>
              <a:t>4-6 августа 1812 года</a:t>
            </a:r>
          </a:p>
        </p:txBody>
      </p:sp>
      <p:pic>
        <p:nvPicPr>
          <p:cNvPr id="5125" name="Picture 8" descr="cnvt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989138"/>
            <a:ext cx="2952750" cy="3373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1" name="WordArt 9"/>
          <p:cNvSpPr>
            <a:spLocks noChangeArrowheads="1" noChangeShapeType="1" noTextEdit="1"/>
          </p:cNvSpPr>
          <p:nvPr/>
        </p:nvSpPr>
        <p:spPr bwMode="auto">
          <a:xfrm>
            <a:off x="5795963" y="1484313"/>
            <a:ext cx="2305050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yrillicGoth"/>
              </a:rPr>
              <a:t>8 августа 1812 года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435600" y="5445125"/>
            <a:ext cx="40338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Назначение </a:t>
            </a: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М.И.Кутузова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главнокомандующим                   русских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войск</a:t>
            </a:r>
          </a:p>
        </p:txBody>
      </p:sp>
      <p:sp>
        <p:nvSpPr>
          <p:cNvPr id="19463" name="Rectangle 11"/>
          <p:cNvSpPr>
            <a:spLocks noChangeArrowheads="1"/>
          </p:cNvSpPr>
          <p:nvPr/>
        </p:nvSpPr>
        <p:spPr bwMode="auto">
          <a:xfrm>
            <a:off x="9540875" y="1916113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altLang="ko-KR">
              <a:latin typeface="Calibri" pitchFamily="34" charset="0"/>
              <a:cs typeface="맑은 고딕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358187" cy="1143000"/>
          </a:xfrm>
          <a:ln w="57150">
            <a:solidFill>
              <a:schemeClr val="bg2">
                <a:lumMod val="75000"/>
              </a:schemeClr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«Приехал Кутузов бить французов»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628775"/>
            <a:ext cx="7215187" cy="49784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857750" y="214313"/>
            <a:ext cx="4162425" cy="6429375"/>
          </a:xfrm>
        </p:spPr>
        <p:txBody>
          <a:bodyPr/>
          <a:lstStyle/>
          <a:p>
            <a:pPr algn="l"/>
            <a:r>
              <a:rPr lang="ru-RU" sz="3600" smtClean="0">
                <a:solidFill>
                  <a:srgbClr val="FF0000"/>
                </a:solidFill>
              </a:rPr>
              <a:t>М. И. Кутузов</a:t>
            </a:r>
            <a:r>
              <a:rPr lang="ru-RU" sz="2800" b="1" smtClean="0">
                <a:solidFill>
                  <a:srgbClr val="FF0000"/>
                </a:solidFill>
              </a:rPr>
              <a:t/>
            </a:r>
            <a:br>
              <a:rPr lang="ru-RU" sz="2800" b="1" smtClean="0">
                <a:solidFill>
                  <a:srgbClr val="FF0000"/>
                </a:solidFill>
              </a:rPr>
            </a:br>
            <a:r>
              <a:rPr lang="ru-RU" sz="2400" smtClean="0"/>
              <a:t>русский полководец, ученик Суворова, генерал – фельдмаршал, светлейший князь Смоленский.</a:t>
            </a:r>
            <a:br>
              <a:rPr lang="ru-RU" sz="2400" smtClean="0"/>
            </a:br>
            <a:r>
              <a:rPr lang="ru-RU" sz="2400" smtClean="0"/>
              <a:t>Военная философия: </a:t>
            </a:r>
            <a:br>
              <a:rPr lang="ru-RU" sz="2400" smtClean="0"/>
            </a:br>
            <a:r>
              <a:rPr lang="ru-RU" sz="2400" smtClean="0">
                <a:solidFill>
                  <a:srgbClr val="0000FF"/>
                </a:solidFill>
              </a:rPr>
              <a:t>«Лучше быть слишком осторожным, нежели оплошным и обманутым».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pic>
        <p:nvPicPr>
          <p:cNvPr id="5122" name="Picture 2" descr="C:\Documents and Settings\777\Мои документы\Мои рисунки\349px-Kutuzov2_by_Da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4143375" cy="6357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  <a:ln w="57150">
            <a:solidFill>
              <a:schemeClr val="bg2">
                <a:lumMod val="75000"/>
              </a:schemeClr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26 августа ( 8 сентября) 1812 года- </a:t>
            </a:r>
            <a:r>
              <a:rPr lang="ru-RU" sz="3600" b="1" dirty="0" smtClean="0">
                <a:solidFill>
                  <a:srgbClr val="FF0000"/>
                </a:solidFill>
              </a:rPr>
              <a:t>Бородинское сражен</a:t>
            </a:r>
            <a:r>
              <a:rPr lang="ru-RU" sz="3600" dirty="0" smtClean="0">
                <a:solidFill>
                  <a:srgbClr val="FF0000"/>
                </a:solidFill>
              </a:rPr>
              <a:t>ие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2924175"/>
            <a:ext cx="6523037" cy="38179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9388" y="1412875"/>
            <a:ext cx="89646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00FF"/>
                </a:solidFill>
                <a:latin typeface="Calibri" pitchFamily="34" charset="0"/>
              </a:rPr>
              <a:t>         Результатом Бородинского сражение было – расстройство обеих армий</a:t>
            </a:r>
            <a:r>
              <a:rPr lang="ru-RU" i="1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pPr lvl="1"/>
            <a:r>
              <a:rPr lang="ru-RU">
                <a:latin typeface="Calibri" pitchFamily="34" charset="0"/>
              </a:rPr>
              <a:t>Армия Наполеона до Бородинского сражения насчитывала порядка 170 тысяч человек , а после - 120 тысяч человек.</a:t>
            </a:r>
          </a:p>
          <a:p>
            <a:pPr lvl="1"/>
            <a:r>
              <a:rPr lang="ru-RU">
                <a:latin typeface="Calibri" pitchFamily="34" charset="0"/>
              </a:rPr>
              <a:t>Русская армия до Бородинского сражения насчитывала порядка 115 тысяч человек ,</a:t>
            </a:r>
          </a:p>
          <a:p>
            <a:pPr lvl="1"/>
            <a:r>
              <a:rPr lang="ru-RU">
                <a:latin typeface="Calibri" pitchFamily="34" charset="0"/>
              </a:rPr>
              <a:t> а после - 60 тысяч человек.</a:t>
            </a:r>
          </a:p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8">
      <a:dk1>
        <a:sysClr val="windowText" lastClr="000000"/>
      </a:dk1>
      <a:lt1>
        <a:sysClr val="window" lastClr="FFFFFF"/>
      </a:lt1>
      <a:dk2>
        <a:srgbClr val="8DB3E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663</Words>
  <Application>Microsoft Office PowerPoint</Application>
  <PresentationFormat>Экран (4:3)</PresentationFormat>
  <Paragraphs>95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Calibri</vt:lpstr>
      <vt:lpstr>Arial</vt:lpstr>
      <vt:lpstr>CyrillicGoth</vt:lpstr>
      <vt:lpstr>Times New Roman</vt:lpstr>
      <vt:lpstr>맑은 고딕</vt:lpstr>
      <vt:lpstr>Wingdings</vt:lpstr>
      <vt:lpstr>Monotype Corsiva</vt:lpstr>
      <vt:lpstr>Тема Office</vt:lpstr>
      <vt:lpstr>Отечественная война 1812г</vt:lpstr>
      <vt:lpstr>Слайд 2</vt:lpstr>
      <vt:lpstr>Слайд 3</vt:lpstr>
      <vt:lpstr>               Французы атакуют</vt:lpstr>
      <vt:lpstr>Слайд 5</vt:lpstr>
      <vt:lpstr>Слайд 6</vt:lpstr>
      <vt:lpstr>«Приехал Кутузов бить французов»</vt:lpstr>
      <vt:lpstr>М. И. Кутузов русский полководец, ученик Суворова, генерал – фельдмаршал, светлейший князь Смоленский. Военная философия:  «Лучше быть слишком осторожным, нежели оплошным и обманутым». </vt:lpstr>
      <vt:lpstr>26 августа ( 8 сентября) 1812 года- Бородинское сражение </vt:lpstr>
      <vt:lpstr>Слайд 10</vt:lpstr>
      <vt:lpstr> Из донесения М.И. Кутузова о Бородинском сражении:  </vt:lpstr>
      <vt:lpstr>1 сентября 1812 г. - Совет в Филях</vt:lpstr>
      <vt:lpstr>Пожар в Москве</vt:lpstr>
      <vt:lpstr>Слайд 14</vt:lpstr>
      <vt:lpstr>Слайд 15</vt:lpstr>
      <vt:lpstr>Слайд 16</vt:lpstr>
      <vt:lpstr>Слайд 17</vt:lpstr>
      <vt:lpstr>8 раз переходил из рук в руки  г. Малоярославец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Отечественная война 1812г</dc:title>
  <dc:creator>user</dc:creator>
  <cp:lastModifiedBy>Polaris</cp:lastModifiedBy>
  <cp:revision>22</cp:revision>
  <dcterms:created xsi:type="dcterms:W3CDTF">2012-05-11T19:12:52Z</dcterms:created>
  <dcterms:modified xsi:type="dcterms:W3CDTF">2013-09-25T15:36:32Z</dcterms:modified>
</cp:coreProperties>
</file>