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32" r:id="rId2"/>
    <p:sldMasterId id="2147483816" r:id="rId3"/>
    <p:sldMasterId id="2147483828" r:id="rId4"/>
    <p:sldMasterId id="2147483840" r:id="rId5"/>
    <p:sldMasterId id="2147483864" r:id="rId6"/>
  </p:sldMasterIdLst>
  <p:notesMasterIdLst>
    <p:notesMasterId r:id="rId20"/>
  </p:notesMasterIdLst>
  <p:sldIdLst>
    <p:sldId id="256" r:id="rId7"/>
    <p:sldId id="257" r:id="rId8"/>
    <p:sldId id="258" r:id="rId9"/>
    <p:sldId id="269" r:id="rId10"/>
    <p:sldId id="270" r:id="rId11"/>
    <p:sldId id="260" r:id="rId12"/>
    <p:sldId id="261" r:id="rId13"/>
    <p:sldId id="263" r:id="rId14"/>
    <p:sldId id="264" r:id="rId15"/>
    <p:sldId id="272" r:id="rId16"/>
    <p:sldId id="266" r:id="rId17"/>
    <p:sldId id="267" r:id="rId18"/>
    <p:sldId id="268"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43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06DD78-A901-483A-B792-72096CF26722}" type="datetimeFigureOut">
              <a:rPr lang="ru-RU" smtClean="0"/>
              <a:pPr/>
              <a:t>19.10.2013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E77F46-96FB-474F-B5FA-77EF9EEABF99}" type="slidenum">
              <a:rPr lang="ru-RU" smtClean="0"/>
              <a:pPr/>
              <a:t>‹#›</a:t>
            </a:fld>
            <a:endParaRPr lang="ru-RU"/>
          </a:p>
        </p:txBody>
      </p:sp>
    </p:spTree>
    <p:extLst>
      <p:ext uri="{BB962C8B-B14F-4D97-AF65-F5344CB8AC3E}">
        <p14:creationId xmlns:p14="http://schemas.microsoft.com/office/powerpoint/2010/main" val="37451046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7E77F46-96FB-474F-B5FA-77EF9EEABF99}" type="slidenum">
              <a:rPr lang="ru-RU" smtClean="0"/>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81470FFC-FD58-44ED-A540-EC3887DF21A2}" type="datetimeFigureOut">
              <a:rPr lang="ru-RU" smtClean="0"/>
              <a:pPr/>
              <a:t>19.10.2013</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520EE00B-2679-466A-A405-BEB99465813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520EE00B-2679-466A-A405-BEB99465813C}"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20EE00B-2679-466A-A405-BEB99465813C}"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520EE00B-2679-466A-A405-BEB99465813C}"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20EE00B-2679-466A-A405-BEB99465813C}"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20EE00B-2679-466A-A405-BEB99465813C}"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520EE00B-2679-466A-A405-BEB99465813C}"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20EE00B-2679-466A-A405-BEB99465813C}"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520EE00B-2679-466A-A405-BEB99465813C}"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20EE00B-2679-466A-A405-BEB99465813C}"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20EE00B-2679-466A-A405-BEB99465813C}"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81470FFC-FD58-44ED-A540-EC3887DF21A2}" type="datetimeFigureOut">
              <a:rPr lang="ru-RU" smtClean="0"/>
              <a:pPr/>
              <a:t>19.10.2013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520EE00B-2679-466A-A405-BEB99465813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20EE00B-2679-466A-A405-BEB99465813C}" type="slidenum">
              <a:rPr lang="ru-RU" smtClean="0"/>
              <a:pPr/>
              <a:t>‹#›</a:t>
            </a:fld>
            <a:endParaRPr lang="ru-R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20EE00B-2679-466A-A405-BEB99465813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1470FFC-FD58-44ED-A540-EC3887DF21A2}" type="datetimeFigureOut">
              <a:rPr lang="ru-RU" smtClean="0"/>
              <a:pPr/>
              <a:t>19.10.2013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20EE00B-2679-466A-A405-BEB99465813C}" type="slidenum">
              <a:rPr lang="ru-RU" smtClean="0"/>
              <a:pPr/>
              <a:t>‹#›</a:t>
            </a:fld>
            <a:endParaRPr lang="ru-R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81470FFC-FD58-44ED-A540-EC3887DF21A2}" type="datetimeFigureOut">
              <a:rPr lang="ru-RU" smtClean="0"/>
              <a:pPr/>
              <a:t>19.10.2013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20EE00B-2679-466A-A405-BEB99465813C}" type="slidenum">
              <a:rPr lang="ru-RU" smtClean="0"/>
              <a:pPr/>
              <a:t>‹#›</a:t>
            </a:fld>
            <a:endParaRPr lang="ru-R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81470FFC-FD58-44ED-A540-EC3887DF21A2}" type="datetimeFigureOut">
              <a:rPr lang="ru-RU" smtClean="0"/>
              <a:pPr/>
              <a:t>19.10.2013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20EE00B-2679-466A-A405-BEB99465813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20EE00B-2679-466A-A405-BEB99465813C}"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1470FFC-FD58-44ED-A540-EC3887DF21A2}" type="datetimeFigureOut">
              <a:rPr lang="ru-RU" smtClean="0"/>
              <a:pPr/>
              <a:t>19.10.2013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20EE00B-2679-466A-A405-BEB99465813C}" type="slidenum">
              <a:rPr lang="ru-RU" smtClean="0"/>
              <a:pPr/>
              <a:t>‹#›</a:t>
            </a:fld>
            <a:endParaRPr lang="ru-R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1470FFC-FD58-44ED-A540-EC3887DF21A2}" type="datetimeFigureOut">
              <a:rPr lang="ru-RU" smtClean="0"/>
              <a:pPr/>
              <a:t>19.10.2013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20EE00B-2679-466A-A405-BEB99465813C}" type="slidenum">
              <a:rPr lang="ru-RU" smtClean="0"/>
              <a:pPr/>
              <a:t>‹#›</a:t>
            </a:fld>
            <a:endParaRPr lang="ru-R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81470FFC-FD58-44ED-A540-EC3887DF21A2}" type="datetimeFigureOut">
              <a:rPr lang="ru-RU" smtClean="0"/>
              <a:pPr/>
              <a:t>19.10.2013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520EE00B-2679-466A-A405-BEB99465813C}"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20EE00B-2679-466A-A405-BEB99465813C}" type="slidenum">
              <a:rPr lang="ru-RU" smtClean="0"/>
              <a:pPr/>
              <a:t>‹#›</a:t>
            </a:fld>
            <a:endParaRPr lang="ru-R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20EE00B-2679-466A-A405-BEB99465813C}" type="slidenum">
              <a:rPr lang="ru-RU" smtClean="0"/>
              <a:pPr/>
              <a:t>‹#›</a:t>
            </a:fld>
            <a:endParaRPr lang="ru-RU"/>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81470FFC-FD58-44ED-A540-EC3887DF21A2}" type="datetimeFigureOut">
              <a:rPr lang="ru-RU" smtClean="0"/>
              <a:pPr/>
              <a:t>19.10.2013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20EE00B-2679-466A-A405-BEB99465813C}" type="slidenum">
              <a:rPr lang="ru-RU" smtClean="0"/>
              <a:pPr/>
              <a:t>‹#›</a:t>
            </a:fld>
            <a:endParaRPr lang="ru-RU"/>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4361688" y="1026372"/>
            <a:ext cx="457200" cy="441325"/>
          </a:xfrm>
        </p:spPr>
        <p:txBody>
          <a:bodyPr/>
          <a:lstStyle/>
          <a:p>
            <a:fld id="{520EE00B-2679-466A-A405-BEB99465813C}" type="slidenum">
              <a:rPr lang="ru-RU" smtClean="0"/>
              <a:pPr/>
              <a:t>‹#›</a:t>
            </a:fld>
            <a:endParaRPr lang="ru-RU"/>
          </a:p>
        </p:txBody>
      </p:sp>
      <p:sp>
        <p:nvSpPr>
          <p:cNvPr id="8" name="Содержимое 7"/>
          <p:cNvSpPr>
            <a:spLocks noGrp="1"/>
          </p:cNvSpPr>
          <p:nvPr>
            <p:ph sz="quarter" idx="1"/>
          </p:nvPr>
        </p:nvSpPr>
        <p:spPr>
          <a:xfrm>
            <a:off x="301752" y="1527048"/>
            <a:ext cx="850392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ru-RU"/>
          </a:p>
        </p:txBody>
      </p:sp>
      <p:sp>
        <p:nvSpPr>
          <p:cNvPr id="4" name="Дата 3"/>
          <p:cNvSpPr>
            <a:spLocks noGrp="1"/>
          </p:cNvSpPr>
          <p:nvPr>
            <p:ph type="dt" sz="half" idx="10"/>
          </p:nvPr>
        </p:nvSpPr>
        <p:spPr/>
        <p:txBody>
          <a:bodyPr/>
          <a:lstStyle/>
          <a:p>
            <a:fld id="{81470FFC-FD58-44ED-A540-EC3887DF21A2}" type="datetimeFigureOut">
              <a:rPr lang="ru-RU" smtClean="0"/>
              <a:pPr/>
              <a:t>19.10.2013</a:t>
            </a:fld>
            <a:endParaRPr lang="ru-RU"/>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20EE00B-2679-466A-A405-BEB99465813C}" type="slidenum">
              <a:rPr lang="ru-RU" smtClean="0"/>
              <a:pPr/>
              <a:t>‹#›</a:t>
            </a:fld>
            <a:endParaRPr lang="ru-RU"/>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81470FFC-FD58-44ED-A540-EC3887DF21A2}" type="datetimeFigureOut">
              <a:rPr lang="ru-RU" smtClean="0"/>
              <a:pPr/>
              <a:t>19.10.2013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20EE00B-2679-466A-A405-BEB99465813C}" type="slidenum">
              <a:rPr lang="ru-RU" smtClean="0"/>
              <a:pPr/>
              <a:t>‹#›</a:t>
            </a:fld>
            <a:endParaRPr lang="ru-RU"/>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81470FFC-FD58-44ED-A540-EC3887DF21A2}" type="datetimeFigureOut">
              <a:rPr lang="ru-RU" smtClean="0"/>
              <a:pPr/>
              <a:t>19.10.2013</a:t>
            </a:fld>
            <a:endParaRPr lang="ru-RU"/>
          </a:p>
        </p:txBody>
      </p:sp>
      <p:sp>
        <p:nvSpPr>
          <p:cNvPr id="8" name="Нижний колонтитул 7"/>
          <p:cNvSpPr>
            <a:spLocks noGrp="1"/>
          </p:cNvSpPr>
          <p:nvPr>
            <p:ph type="ftr" sz="quarter" idx="11"/>
          </p:nvPr>
        </p:nvSpPr>
        <p:spPr>
          <a:xfrm>
            <a:off x="304800" y="6409944"/>
            <a:ext cx="3581400" cy="365760"/>
          </a:xfrm>
        </p:spPr>
        <p:txBody>
          <a:bodyPr/>
          <a:lstStyle/>
          <a:p>
            <a:endParaRPr lang="ru-RU"/>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Содержимое 23"/>
          <p:cNvSpPr>
            <a:spLocks noGrp="1"/>
          </p:cNvSpPr>
          <p:nvPr>
            <p:ph sz="quarter" idx="2"/>
          </p:nvPr>
        </p:nvSpPr>
        <p:spPr>
          <a:xfrm>
            <a:off x="301752" y="2471383"/>
            <a:ext cx="4041648" cy="3818404"/>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Содержимое 25"/>
          <p:cNvSpPr>
            <a:spLocks noGrp="1"/>
          </p:cNvSpPr>
          <p:nvPr>
            <p:ph sz="quarter" idx="4"/>
          </p:nvPr>
        </p:nvSpPr>
        <p:spPr>
          <a:xfrm>
            <a:off x="4800600" y="2471383"/>
            <a:ext cx="4038600" cy="382219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520EE00B-2679-466A-A405-BEB99465813C}" type="slidenum">
              <a:rPr lang="ru-RU" smtClean="0"/>
              <a:pPr/>
              <a:t>‹#›</a:t>
            </a:fld>
            <a:endParaRPr lang="ru-RU"/>
          </a:p>
        </p:txBody>
      </p:sp>
      <p:sp>
        <p:nvSpPr>
          <p:cNvPr id="23" name="Заголовок 22"/>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81470FFC-FD58-44ED-A540-EC3887DF21A2}" type="datetimeFigureOut">
              <a:rPr lang="ru-RU" smtClean="0"/>
              <a:pPr/>
              <a:t>19.10.2013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a:xfrm>
            <a:off x="4343400" y="1036020"/>
            <a:ext cx="457200" cy="441325"/>
          </a:xfrm>
        </p:spPr>
        <p:txBody>
          <a:bodyPr/>
          <a:lstStyle/>
          <a:p>
            <a:fld id="{520EE00B-2679-466A-A405-BEB99465813C}" type="slidenum">
              <a:rPr lang="ru-RU" smtClean="0"/>
              <a:pPr/>
              <a:t>‹#›</a:t>
            </a:fld>
            <a:endParaRPr lang="ru-RU"/>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81470FFC-FD58-44ED-A540-EC3887DF21A2}" type="datetimeFigureOut">
              <a:rPr lang="ru-RU" smtClean="0"/>
              <a:pPr/>
              <a:t>19.10.2013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520EE00B-2679-466A-A405-BEB99465813C}" type="slidenum">
              <a:rPr lang="ru-RU" smtClean="0"/>
              <a:pPr/>
              <a:t>‹#›</a:t>
            </a:fld>
            <a:endParaRPr lang="ru-R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Содержимое 19"/>
          <p:cNvSpPr>
            <a:spLocks noGrp="1"/>
          </p:cNvSpPr>
          <p:nvPr>
            <p:ph sz="quarter" idx="1"/>
          </p:nvPr>
        </p:nvSpPr>
        <p:spPr>
          <a:xfrm>
            <a:off x="3124200" y="685800"/>
            <a:ext cx="5638800" cy="5410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520EE00B-2679-466A-A405-BEB99465813C}" type="slidenum">
              <a:rPr lang="ru-RU" smtClean="0"/>
              <a:pPr/>
              <a:t>‹#›</a:t>
            </a:fld>
            <a:endParaRPr lang="ru-RU"/>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81470FFC-FD58-44ED-A540-EC3887DF21A2}" type="datetimeFigureOut">
              <a:rPr lang="ru-RU" smtClean="0"/>
              <a:pPr/>
              <a:t>19.10.2013</a:t>
            </a:fld>
            <a:endParaRPr lang="ru-RU"/>
          </a:p>
        </p:txBody>
      </p:sp>
      <p:sp>
        <p:nvSpPr>
          <p:cNvPr id="6" name="Нижний колонтитул 5"/>
          <p:cNvSpPr>
            <a:spLocks noGrp="1"/>
          </p:cNvSpPr>
          <p:nvPr>
            <p:ph type="ftr" sz="quarter" idx="11"/>
          </p:nvPr>
        </p:nvSpPr>
        <p:spPr>
          <a:xfrm>
            <a:off x="301752" y="6410848"/>
            <a:ext cx="3383280" cy="365760"/>
          </a:xfrm>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520EE00B-2679-466A-A405-BEB99465813C}" type="slidenum">
              <a:rPr lang="ru-RU" smtClean="0"/>
              <a:pPr/>
              <a:t>‹#›</a:t>
            </a:fld>
            <a:endParaRPr lang="ru-RU"/>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81470FFC-FD58-44ED-A540-EC3887DF21A2}" type="datetimeFigureOut">
              <a:rPr lang="ru-RU" smtClean="0"/>
              <a:pPr/>
              <a:t>19.10.2013</a:t>
            </a:fld>
            <a:endParaRPr lang="ru-RU"/>
          </a:p>
        </p:txBody>
      </p:sp>
      <p:sp>
        <p:nvSpPr>
          <p:cNvPr id="6" name="Нижний колонтитул 5"/>
          <p:cNvSpPr>
            <a:spLocks noGrp="1"/>
          </p:cNvSpPr>
          <p:nvPr>
            <p:ph type="ftr" sz="quarter" idx="11"/>
          </p:nvPr>
        </p:nvSpPr>
        <p:spPr>
          <a:xfrm>
            <a:off x="301752" y="6410848"/>
            <a:ext cx="3584448" cy="365760"/>
          </a:xfrm>
        </p:spPr>
        <p:txBody>
          <a:bodyPr/>
          <a:lstStyle/>
          <a:p>
            <a:endParaRPr lang="ru-RU"/>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20EE00B-2679-466A-A405-BEB99465813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520EE00B-2679-466A-A405-BEB99465813C}" type="slidenum">
              <a:rPr lang="ru-RU" smtClean="0"/>
              <a:pPr/>
              <a:t>‹#›</a:t>
            </a:fld>
            <a:endParaRPr lang="ru-RU"/>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81470FFC-FD58-44ED-A540-EC3887DF21A2}" type="datetimeFigureOut">
              <a:rPr lang="ru-RU" smtClean="0"/>
              <a:pPr/>
              <a:t>19.10.2013</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520EE00B-2679-466A-A405-BEB99465813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520EE00B-2679-466A-A405-BEB99465813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520EE00B-2679-466A-A405-BEB99465813C}"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81470FFC-FD58-44ED-A540-EC3887DF21A2}" type="datetimeFigureOut">
              <a:rPr lang="ru-RU" smtClean="0"/>
              <a:pPr/>
              <a:t>19.10.2013</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20EE00B-2679-466A-A405-BEB99465813C}"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81470FFC-FD58-44ED-A540-EC3887DF21A2}" type="datetimeFigureOut">
              <a:rPr lang="ru-RU" smtClean="0"/>
              <a:pPr/>
              <a:t>19.10.2013</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520EE00B-2679-466A-A405-BEB99465813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81470FFC-FD58-44ED-A540-EC3887DF21A2}" type="datetimeFigureOut">
              <a:rPr lang="ru-RU" smtClean="0"/>
              <a:pPr/>
              <a:t>19.10.2013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81470FFC-FD58-44ED-A540-EC3887DF21A2}" type="datetimeFigureOut">
              <a:rPr lang="ru-RU" smtClean="0"/>
              <a:pPr/>
              <a:t>19.10.2013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20EE00B-2679-466A-A405-BEB99465813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81470FFC-FD58-44ED-A540-EC3887DF21A2}" type="datetimeFigureOut">
              <a:rPr lang="ru-RU" smtClean="0"/>
              <a:pPr/>
              <a:t>19.10.2013</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520EE00B-2679-466A-A405-BEB99465813C}"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6.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1470FFC-FD58-44ED-A540-EC3887DF21A2}" type="datetimeFigureOut">
              <a:rPr lang="ru-RU" smtClean="0"/>
              <a:pPr/>
              <a:t>19.10.2013</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20EE00B-2679-466A-A405-BEB99465813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1470FFC-FD58-44ED-A540-EC3887DF21A2}" type="datetimeFigureOut">
              <a:rPr lang="ru-RU" smtClean="0"/>
              <a:pPr/>
              <a:t>19.10.2013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20EE00B-2679-466A-A405-BEB99465813C}"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1470FFC-FD58-44ED-A540-EC3887DF21A2}" type="datetimeFigureOut">
              <a:rPr lang="ru-RU" smtClean="0"/>
              <a:pPr/>
              <a:t>19.10.2013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20EE00B-2679-466A-A405-BEB99465813C}"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1470FFC-FD58-44ED-A540-EC3887DF21A2}" type="datetimeFigureOut">
              <a:rPr lang="ru-RU" smtClean="0"/>
              <a:pPr/>
              <a:t>19.10.2013</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20EE00B-2679-466A-A405-BEB99465813C}"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1470FFC-FD58-44ED-A540-EC3887DF21A2}" type="datetimeFigureOut">
              <a:rPr lang="ru-RU" smtClean="0"/>
              <a:pPr/>
              <a:t>19.10.2013</a:t>
            </a:fld>
            <a:endParaRPr lang="ru-RU"/>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ru-RU"/>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520EE00B-2679-466A-A405-BEB99465813C}" type="slidenum">
              <a:rPr lang="ru-RU" smtClean="0"/>
              <a:pPr/>
              <a:t>‹#›</a:t>
            </a:fld>
            <a:endParaRPr lang="ru-RU"/>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1470FFC-FD58-44ED-A540-EC3887DF21A2}" type="datetimeFigureOut">
              <a:rPr lang="ru-RU" smtClean="0"/>
              <a:pPr/>
              <a:t>19.10.2013</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520EE00B-2679-466A-A405-BEB99465813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3.xml"/><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759370" y="642918"/>
            <a:ext cx="6527406" cy="1446550"/>
          </a:xfrm>
          <a:prstGeom prst="rect">
            <a:avLst/>
          </a:prstGeom>
          <a:noFill/>
        </p:spPr>
        <p:txBody>
          <a:bodyPr wrap="square" lIns="91440" tIns="45720" rIns="91440" bIns="45720">
            <a:spAutoFit/>
          </a:bodyPr>
          <a:lstStyle/>
          <a:p>
            <a:pPr algn="ct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Where  do the  names of places come from?</a:t>
            </a:r>
            <a:endParaRPr lang="ru-RU"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2" name="Прямоугольник 1"/>
          <p:cNvSpPr/>
          <p:nvPr/>
        </p:nvSpPr>
        <p:spPr>
          <a:xfrm>
            <a:off x="2286000" y="2624934"/>
            <a:ext cx="4572000" cy="1608133"/>
          </a:xfrm>
          <a:prstGeom prst="rect">
            <a:avLst/>
          </a:prstGeom>
        </p:spPr>
        <p:txBody>
          <a:bodyPr>
            <a:spAutoFit/>
          </a:bodyPr>
          <a:lstStyle/>
          <a:p>
            <a:pPr algn="ctr">
              <a:spcBef>
                <a:spcPts val="600"/>
              </a:spcBef>
              <a:spcAft>
                <a:spcPts val="0"/>
              </a:spcAft>
            </a:pPr>
            <a:r>
              <a:rPr lang="en-US" spc="100" dirty="0">
                <a:solidFill>
                  <a:srgbClr val="5A2C64"/>
                </a:solidFill>
                <a:latin typeface="Constantia"/>
              </a:rPr>
              <a:t>The presentation is made by</a:t>
            </a:r>
            <a:endParaRPr lang="ru-RU" sz="1050" dirty="0">
              <a:latin typeface="Times New Roman"/>
              <a:ea typeface="Times New Roman"/>
            </a:endParaRPr>
          </a:p>
          <a:p>
            <a:pPr algn="ctr">
              <a:spcBef>
                <a:spcPts val="600"/>
              </a:spcBef>
              <a:spcAft>
                <a:spcPts val="0"/>
              </a:spcAft>
            </a:pPr>
            <a:r>
              <a:rPr lang="en-US" spc="100" dirty="0">
                <a:solidFill>
                  <a:srgbClr val="5A2C64"/>
                </a:solidFill>
                <a:latin typeface="Constantia"/>
              </a:rPr>
              <a:t> </a:t>
            </a:r>
            <a:r>
              <a:rPr lang="en-US" spc="100" dirty="0" err="1">
                <a:solidFill>
                  <a:srgbClr val="5A2C64"/>
                </a:solidFill>
                <a:latin typeface="Constantia"/>
              </a:rPr>
              <a:t>Rizalya</a:t>
            </a:r>
            <a:r>
              <a:rPr lang="en-US" spc="100" dirty="0">
                <a:solidFill>
                  <a:srgbClr val="5A2C64"/>
                </a:solidFill>
                <a:latin typeface="Constantia"/>
              </a:rPr>
              <a:t> </a:t>
            </a:r>
            <a:r>
              <a:rPr lang="en-US" spc="100" dirty="0" err="1">
                <a:solidFill>
                  <a:srgbClr val="5A2C64"/>
                </a:solidFill>
                <a:latin typeface="Constantia"/>
              </a:rPr>
              <a:t>Garafetdinovna</a:t>
            </a:r>
            <a:r>
              <a:rPr lang="en-US" spc="100" dirty="0">
                <a:solidFill>
                  <a:srgbClr val="5A2C64"/>
                </a:solidFill>
                <a:latin typeface="Constantia"/>
              </a:rPr>
              <a:t>,</a:t>
            </a:r>
            <a:endParaRPr lang="ru-RU" sz="1050" dirty="0">
              <a:latin typeface="Times New Roman"/>
              <a:ea typeface="Times New Roman"/>
            </a:endParaRPr>
          </a:p>
          <a:p>
            <a:pPr algn="ctr">
              <a:spcBef>
                <a:spcPts val="600"/>
              </a:spcBef>
              <a:spcAft>
                <a:spcPts val="0"/>
              </a:spcAft>
            </a:pPr>
            <a:r>
              <a:rPr lang="en-US" spc="100" dirty="0">
                <a:solidFill>
                  <a:srgbClr val="5A2C64"/>
                </a:solidFill>
                <a:latin typeface="Constantia"/>
              </a:rPr>
              <a:t>  a teacher of the English language </a:t>
            </a:r>
            <a:endParaRPr lang="ru-RU" sz="1050" dirty="0">
              <a:latin typeface="Times New Roman"/>
              <a:ea typeface="Times New Roman"/>
            </a:endParaRPr>
          </a:p>
          <a:p>
            <a:pPr algn="ctr">
              <a:spcBef>
                <a:spcPts val="600"/>
              </a:spcBef>
              <a:spcAft>
                <a:spcPts val="0"/>
              </a:spcAft>
            </a:pPr>
            <a:r>
              <a:rPr lang="en-US" spc="100" dirty="0">
                <a:solidFill>
                  <a:srgbClr val="5A2C64"/>
                </a:solidFill>
                <a:latin typeface="Constantia"/>
              </a:rPr>
              <a:t>of school №2 of the town of </a:t>
            </a:r>
            <a:r>
              <a:rPr lang="en-US" spc="100" dirty="0" err="1">
                <a:solidFill>
                  <a:srgbClr val="5A2C64"/>
                </a:solidFill>
                <a:latin typeface="Constantia"/>
              </a:rPr>
              <a:t>Arsk</a:t>
            </a:r>
            <a:r>
              <a:rPr lang="en-US" spc="100" dirty="0">
                <a:solidFill>
                  <a:srgbClr val="5A2C64"/>
                </a:solidFill>
                <a:latin typeface="Constantia"/>
              </a:rPr>
              <a:t> </a:t>
            </a:r>
            <a:endParaRPr lang="ru-RU" sz="1050" dirty="0">
              <a:latin typeface="Times New Roman"/>
              <a:ea typeface="Times New Roman"/>
            </a:endParaRPr>
          </a:p>
          <a:p>
            <a:pPr>
              <a:lnSpc>
                <a:spcPct val="115000"/>
              </a:lnSpc>
              <a:spcAft>
                <a:spcPts val="1000"/>
              </a:spcAft>
            </a:pPr>
            <a:r>
              <a:rPr lang="en-US" sz="1000" dirty="0">
                <a:latin typeface="Calibri"/>
                <a:ea typeface="Calibri"/>
                <a:cs typeface="Times New Roman"/>
              </a:rPr>
              <a:t> </a:t>
            </a:r>
            <a:endParaRPr lang="ru-RU" sz="1000" dirty="0">
              <a:effectLst/>
              <a:latin typeface="Calibri"/>
              <a:ea typeface="Calibri"/>
              <a:cs typeface="Times New Roman"/>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285728"/>
            <a:ext cx="7715304" cy="6170008"/>
          </a:xfrm>
        </p:spPr>
        <p:txBody>
          <a:bodyPr>
            <a:normAutofit/>
          </a:bodyPr>
          <a:lstStyle/>
          <a:p>
            <a:r>
              <a:rPr lang="en-US" sz="2800" dirty="0" smtClean="0"/>
              <a:t>A) Why can nothing live in Dead sea? What does</a:t>
            </a:r>
            <a:r>
              <a:rPr lang="ru-RU" sz="2800" dirty="0" smtClean="0"/>
              <a:t> «</a:t>
            </a:r>
            <a:r>
              <a:rPr lang="en-US" sz="2800" dirty="0" smtClean="0"/>
              <a:t> pacific</a:t>
            </a:r>
            <a:r>
              <a:rPr lang="ru-RU" sz="2800" dirty="0" smtClean="0"/>
              <a:t>» </a:t>
            </a:r>
            <a:r>
              <a:rPr lang="en-US" sz="2800" dirty="0" smtClean="0"/>
              <a:t>mean? </a:t>
            </a:r>
          </a:p>
          <a:p>
            <a:r>
              <a:rPr lang="en-US" sz="2800" dirty="0" smtClean="0"/>
              <a:t>B) What does the name –polish mean in Greek? </a:t>
            </a:r>
          </a:p>
          <a:p>
            <a:r>
              <a:rPr lang="en-US" sz="2800" dirty="0" smtClean="0"/>
              <a:t>C) By whom have places taken their names? </a:t>
            </a:r>
          </a:p>
          <a:p>
            <a:r>
              <a:rPr lang="en-US" sz="2800" dirty="0" smtClean="0"/>
              <a:t>D) What does strata mean?  What does </a:t>
            </a:r>
            <a:r>
              <a:rPr lang="en-US" sz="2800" dirty="0" err="1" smtClean="0"/>
              <a:t>afon</a:t>
            </a:r>
            <a:r>
              <a:rPr lang="en-US" sz="2800" dirty="0" smtClean="0"/>
              <a:t> mean? </a:t>
            </a:r>
          </a:p>
          <a:p>
            <a:r>
              <a:rPr lang="en-US" sz="2800" dirty="0" smtClean="0"/>
              <a:t>E) What does Mississippi mean? </a:t>
            </a:r>
          </a:p>
          <a:p>
            <a:r>
              <a:rPr lang="en-US" sz="2800" dirty="0" smtClean="0"/>
              <a:t>F) People of  what nationalities gave names to American places? </a:t>
            </a:r>
          </a:p>
          <a:p>
            <a:r>
              <a:rPr lang="en-US" sz="2800" dirty="0" smtClean="0"/>
              <a:t>G) Why did first Europeans arrive in the new world (in America)? </a:t>
            </a:r>
            <a:endParaRPr lang="ru-RU"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33480" y="2071678"/>
            <a:ext cx="6277039"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Ex-34 p-71</a:t>
            </a: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85794"/>
            <a:ext cx="8229600" cy="5538806"/>
          </a:xfrm>
        </p:spPr>
        <p:txBody>
          <a:bodyPr>
            <a:normAutofit/>
          </a:bodyPr>
          <a:lstStyle/>
          <a:p>
            <a:r>
              <a:rPr lang="en-US" sz="3200" dirty="0" smtClean="0"/>
              <a:t>Names or parts of names from other languages sometimes indicate who inhabited a place in the past. </a:t>
            </a:r>
          </a:p>
          <a:p>
            <a:r>
              <a:rPr lang="en-US" sz="3200" dirty="0" smtClean="0"/>
              <a:t>Sometimes names of places include elements taken from different languages. </a:t>
            </a:r>
          </a:p>
          <a:p>
            <a:r>
              <a:rPr lang="en-US" sz="3200" dirty="0" smtClean="0"/>
              <a:t>Names of places sometimes refer to certain events in the history of a country. </a:t>
            </a:r>
          </a:p>
          <a:p>
            <a:r>
              <a:rPr lang="en-US" sz="3200" dirty="0" smtClean="0"/>
              <a:t>Words from different languages can often be seen in the names of English and American  places.</a:t>
            </a:r>
            <a:endParaRPr lang="ru-RU" sz="3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72194" y="1571612"/>
            <a:ext cx="5599611" cy="175432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Homework  Ex-36 p-71</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Users\Связной\Downloads\i (12).jpg"/>
          <p:cNvPicPr>
            <a:picLocks noGrp="1" noChangeAspect="1" noChangeArrowheads="1"/>
          </p:cNvPicPr>
          <p:nvPr>
            <p:ph idx="1"/>
          </p:nvPr>
        </p:nvPicPr>
        <p:blipFill>
          <a:blip r:embed="rId2" cstate="print"/>
          <a:srcRect/>
          <a:stretch>
            <a:fillRect/>
          </a:stretch>
        </p:blipFill>
        <p:spPr bwMode="auto">
          <a:xfrm>
            <a:off x="0" y="0"/>
            <a:ext cx="4500562" cy="3857628"/>
          </a:xfrm>
          <a:prstGeom prst="rect">
            <a:avLst/>
          </a:prstGeom>
          <a:noFill/>
        </p:spPr>
      </p:pic>
      <p:pic>
        <p:nvPicPr>
          <p:cNvPr id="1027" name="Picture 3" descr="C:\Users\Связной\Downloads\i (13).jpg"/>
          <p:cNvPicPr>
            <a:picLocks noChangeAspect="1" noChangeArrowheads="1"/>
          </p:cNvPicPr>
          <p:nvPr/>
        </p:nvPicPr>
        <p:blipFill>
          <a:blip r:embed="rId3" cstate="print"/>
          <a:srcRect/>
          <a:stretch>
            <a:fillRect/>
          </a:stretch>
        </p:blipFill>
        <p:spPr bwMode="auto">
          <a:xfrm>
            <a:off x="4500562" y="0"/>
            <a:ext cx="4643438" cy="3000396"/>
          </a:xfrm>
          <a:prstGeom prst="rect">
            <a:avLst/>
          </a:prstGeom>
          <a:noFill/>
        </p:spPr>
      </p:pic>
      <p:pic>
        <p:nvPicPr>
          <p:cNvPr id="1028" name="Picture 4" descr="C:\Users\Связной\Downloads\i (10).jpg"/>
          <p:cNvPicPr>
            <a:picLocks noChangeAspect="1" noChangeArrowheads="1"/>
          </p:cNvPicPr>
          <p:nvPr/>
        </p:nvPicPr>
        <p:blipFill>
          <a:blip r:embed="rId4" cstate="print"/>
          <a:srcRect/>
          <a:stretch>
            <a:fillRect/>
          </a:stretch>
        </p:blipFill>
        <p:spPr bwMode="auto">
          <a:xfrm>
            <a:off x="0" y="3857604"/>
            <a:ext cx="4572000" cy="3000396"/>
          </a:xfrm>
          <a:prstGeom prst="rect">
            <a:avLst/>
          </a:prstGeom>
          <a:noFill/>
        </p:spPr>
      </p:pic>
      <p:pic>
        <p:nvPicPr>
          <p:cNvPr id="1029" name="Picture 5" descr="C:\Users\Связной\Downloads\i (14).jpg"/>
          <p:cNvPicPr>
            <a:picLocks noChangeAspect="1" noChangeArrowheads="1"/>
          </p:cNvPicPr>
          <p:nvPr/>
        </p:nvPicPr>
        <p:blipFill>
          <a:blip r:embed="rId5" cstate="print"/>
          <a:srcRect/>
          <a:stretch>
            <a:fillRect/>
          </a:stretch>
        </p:blipFill>
        <p:spPr bwMode="auto">
          <a:xfrm>
            <a:off x="4572000" y="2928934"/>
            <a:ext cx="4572000" cy="392906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1509302" y="1643050"/>
            <a:ext cx="6125396" cy="923330"/>
          </a:xfrm>
          <a:prstGeom prst="rect">
            <a:avLst/>
          </a:prstGeom>
          <a:noFill/>
        </p:spPr>
        <p:txBody>
          <a:bodyPr wrap="squar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Ex-31 p-70</a:t>
            </a:r>
            <a:endParaRPr lang="ru-RU"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C:\Users\Связной\Downloads\i (5).jpg"/>
          <p:cNvPicPr>
            <a:picLocks noChangeAspect="1" noChangeArrowheads="1"/>
          </p:cNvPicPr>
          <p:nvPr/>
        </p:nvPicPr>
        <p:blipFill>
          <a:blip r:embed="rId2" cstate="print"/>
          <a:srcRect/>
          <a:stretch>
            <a:fillRect/>
          </a:stretch>
        </p:blipFill>
        <p:spPr bwMode="auto">
          <a:xfrm>
            <a:off x="3143240" y="0"/>
            <a:ext cx="3357586" cy="2571744"/>
          </a:xfrm>
          <a:prstGeom prst="rect">
            <a:avLst/>
          </a:prstGeom>
          <a:noFill/>
        </p:spPr>
      </p:pic>
      <p:sp>
        <p:nvSpPr>
          <p:cNvPr id="3" name="Содержимое 2"/>
          <p:cNvSpPr>
            <a:spLocks noGrp="1"/>
          </p:cNvSpPr>
          <p:nvPr>
            <p:ph idx="1"/>
          </p:nvPr>
        </p:nvSpPr>
        <p:spPr>
          <a:xfrm>
            <a:off x="1000100" y="1785926"/>
            <a:ext cx="7933588" cy="4462474"/>
          </a:xfrm>
        </p:spPr>
        <p:txBody>
          <a:bodyPr/>
          <a:lstStyle/>
          <a:p>
            <a:r>
              <a:rPr lang="en-US" dirty="0" smtClean="0"/>
              <a:t>The water in the Black Sea is not black but blue.  However, when the ancient Greeks looked to the east, they often saw dark storm clouds over the water, and so they named it the Black Sea.  </a:t>
            </a:r>
            <a:endParaRPr lang="ru-RU" dirty="0"/>
          </a:p>
        </p:txBody>
      </p:sp>
      <p:pic>
        <p:nvPicPr>
          <p:cNvPr id="2050" name="Picture 2" descr="C:\Users\Связной\Downloads\i (6).jpg"/>
          <p:cNvPicPr>
            <a:picLocks noChangeAspect="1" noChangeArrowheads="1"/>
          </p:cNvPicPr>
          <p:nvPr/>
        </p:nvPicPr>
        <p:blipFill>
          <a:blip r:embed="rId3" cstate="print"/>
          <a:srcRect/>
          <a:stretch>
            <a:fillRect/>
          </a:stretch>
        </p:blipFill>
        <p:spPr bwMode="auto">
          <a:xfrm>
            <a:off x="5286380" y="4572008"/>
            <a:ext cx="2643190" cy="1785916"/>
          </a:xfrm>
          <a:prstGeom prst="rect">
            <a:avLst/>
          </a:prstGeom>
          <a:noFill/>
        </p:spPr>
      </p:pic>
      <p:pic>
        <p:nvPicPr>
          <p:cNvPr id="2051" name="Picture 3" descr="C:\Users\Связной\Downloads\i (7).jpg"/>
          <p:cNvPicPr>
            <a:picLocks noChangeAspect="1" noChangeArrowheads="1"/>
          </p:cNvPicPr>
          <p:nvPr/>
        </p:nvPicPr>
        <p:blipFill>
          <a:blip r:embed="rId4" cstate="print"/>
          <a:srcRect/>
          <a:stretch>
            <a:fillRect/>
          </a:stretch>
        </p:blipFill>
        <p:spPr bwMode="auto">
          <a:xfrm>
            <a:off x="1428728" y="4572008"/>
            <a:ext cx="2643206" cy="171451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35608" y="1785926"/>
            <a:ext cx="7498080" cy="4462474"/>
          </a:xfrm>
        </p:spPr>
        <p:txBody>
          <a:bodyPr/>
          <a:lstStyle/>
          <a:p>
            <a:r>
              <a:rPr lang="en-US" dirty="0" smtClean="0"/>
              <a:t>The Pacific Ocean is known for its terrible storms. Yet, on the day when the Spanish explorer, Balboa, first saw it, the ocean was quiet in the bright sunlight, and so he called it the Pacific which means peaceful. </a:t>
            </a:r>
            <a:endParaRPr lang="ru-RU" dirty="0"/>
          </a:p>
        </p:txBody>
      </p:sp>
      <p:pic>
        <p:nvPicPr>
          <p:cNvPr id="3075" name="Picture 3" descr="C:\Users\Связной\Downloads\i (2).jpg"/>
          <p:cNvPicPr>
            <a:picLocks noChangeAspect="1" noChangeArrowheads="1"/>
          </p:cNvPicPr>
          <p:nvPr/>
        </p:nvPicPr>
        <p:blipFill>
          <a:blip r:embed="rId2" cstate="print"/>
          <a:srcRect/>
          <a:stretch>
            <a:fillRect/>
          </a:stretch>
        </p:blipFill>
        <p:spPr bwMode="auto">
          <a:xfrm>
            <a:off x="3428992" y="4429132"/>
            <a:ext cx="5143536" cy="214314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68210" y="2967335"/>
            <a:ext cx="184730"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endParaRPr lang="ru-RU"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5" name="Прямоугольник 4"/>
          <p:cNvSpPr/>
          <p:nvPr/>
        </p:nvSpPr>
        <p:spPr>
          <a:xfrm>
            <a:off x="2379252" y="2967335"/>
            <a:ext cx="184730" cy="923330"/>
          </a:xfrm>
          <a:prstGeom prst="rect">
            <a:avLst/>
          </a:prstGeom>
          <a:noFill/>
        </p:spPr>
        <p:txBody>
          <a:bodyPr wrap="none" lIns="91440" tIns="45720" rIns="91440" bIns="45720">
            <a:spAutoFit/>
          </a:bodyPr>
          <a:lstStyle/>
          <a:p>
            <a:pPr algn="ctr"/>
            <a:endPar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6" name="Прямоугольник 5"/>
          <p:cNvSpPr/>
          <p:nvPr/>
        </p:nvSpPr>
        <p:spPr>
          <a:xfrm>
            <a:off x="2297370" y="1357298"/>
            <a:ext cx="4489208" cy="92333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Ex-32 p-70</a:t>
            </a:r>
            <a:endParaRPr lang="ru-R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35608" y="285728"/>
            <a:ext cx="7498080" cy="5962672"/>
          </a:xfrm>
        </p:spPr>
        <p:txBody>
          <a:bodyPr>
            <a:normAutofit fontScale="77500" lnSpcReduction="20000"/>
          </a:bodyPr>
          <a:lstStyle/>
          <a:p>
            <a:r>
              <a:rPr lang="en-US" dirty="0" smtClean="0"/>
              <a:t>Invented-</a:t>
            </a:r>
            <a:r>
              <a:rPr lang="ru-RU" dirty="0" smtClean="0"/>
              <a:t> изобрели </a:t>
            </a:r>
          </a:p>
          <a:p>
            <a:r>
              <a:rPr lang="en-US" dirty="0" smtClean="0"/>
              <a:t>A place in a certain way- </a:t>
            </a:r>
            <a:r>
              <a:rPr lang="ru-RU" dirty="0" smtClean="0"/>
              <a:t>место по особенному, особым образом </a:t>
            </a:r>
          </a:p>
          <a:p>
            <a:r>
              <a:rPr lang="en-US" dirty="0" smtClean="0"/>
              <a:t>Bear mountain-</a:t>
            </a:r>
            <a:r>
              <a:rPr lang="ru-RU" dirty="0" smtClean="0"/>
              <a:t> Медвежья гора </a:t>
            </a:r>
          </a:p>
          <a:p>
            <a:r>
              <a:rPr lang="en-US" dirty="0" smtClean="0"/>
              <a:t>White lake- </a:t>
            </a:r>
            <a:r>
              <a:rPr lang="ru-RU" dirty="0" smtClean="0"/>
              <a:t>Белое озеро </a:t>
            </a:r>
          </a:p>
          <a:p>
            <a:r>
              <a:rPr lang="en-US" dirty="0" smtClean="0"/>
              <a:t>Big canyon-</a:t>
            </a:r>
            <a:r>
              <a:rPr lang="ru-RU" dirty="0" smtClean="0"/>
              <a:t> Большой каньон </a:t>
            </a:r>
          </a:p>
          <a:p>
            <a:r>
              <a:rPr lang="en-US" dirty="0" smtClean="0"/>
              <a:t>Black sea-</a:t>
            </a:r>
            <a:r>
              <a:rPr lang="ru-RU" dirty="0" smtClean="0"/>
              <a:t> Черное море </a:t>
            </a:r>
          </a:p>
          <a:p>
            <a:r>
              <a:rPr lang="en-US" dirty="0" smtClean="0"/>
              <a:t>However-</a:t>
            </a:r>
            <a:r>
              <a:rPr lang="ru-RU" dirty="0" smtClean="0"/>
              <a:t> однако </a:t>
            </a:r>
          </a:p>
          <a:p>
            <a:r>
              <a:rPr lang="en-US" dirty="0" smtClean="0"/>
              <a:t>Dead sea- </a:t>
            </a:r>
            <a:r>
              <a:rPr lang="ru-RU" dirty="0" smtClean="0"/>
              <a:t>Мертвое море </a:t>
            </a:r>
          </a:p>
          <a:p>
            <a:r>
              <a:rPr lang="en-US" dirty="0" smtClean="0"/>
              <a:t>The reason- </a:t>
            </a:r>
            <a:r>
              <a:rPr lang="ru-RU" dirty="0" smtClean="0"/>
              <a:t>причина </a:t>
            </a:r>
          </a:p>
          <a:p>
            <a:r>
              <a:rPr lang="en-US" dirty="0" smtClean="0"/>
              <a:t>Greeks- </a:t>
            </a:r>
            <a:r>
              <a:rPr lang="ru-RU" dirty="0" smtClean="0"/>
              <a:t>греки </a:t>
            </a:r>
          </a:p>
          <a:p>
            <a:r>
              <a:rPr lang="en-US" dirty="0" smtClean="0"/>
              <a:t>Pacific ocean- </a:t>
            </a:r>
            <a:r>
              <a:rPr lang="ru-RU" dirty="0" smtClean="0"/>
              <a:t>Тихий океан </a:t>
            </a:r>
          </a:p>
          <a:p>
            <a:r>
              <a:rPr lang="en-US" dirty="0" smtClean="0"/>
              <a:t>Terrible storms- </a:t>
            </a:r>
            <a:r>
              <a:rPr lang="ru-RU" dirty="0" smtClean="0"/>
              <a:t>ужасные штормы </a:t>
            </a:r>
          </a:p>
          <a:p>
            <a:r>
              <a:rPr lang="en-US" dirty="0" smtClean="0"/>
              <a:t>Spanish explorer- </a:t>
            </a:r>
            <a:r>
              <a:rPr lang="ru-RU" dirty="0" smtClean="0"/>
              <a:t>испанский исследователь </a:t>
            </a:r>
          </a:p>
          <a:p>
            <a:r>
              <a:rPr lang="en-US" dirty="0" smtClean="0"/>
              <a:t>Balboa- </a:t>
            </a:r>
            <a:r>
              <a:rPr lang="ru-RU" dirty="0" smtClean="0"/>
              <a:t>Бальбоа</a:t>
            </a:r>
            <a:r>
              <a:rPr lang="en-US" dirty="0" smtClean="0"/>
              <a:t> </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35608" y="357166"/>
            <a:ext cx="7498080" cy="5891234"/>
          </a:xfrm>
        </p:spPr>
        <p:txBody>
          <a:bodyPr>
            <a:normAutofit fontScale="77500" lnSpcReduction="20000"/>
          </a:bodyPr>
          <a:lstStyle/>
          <a:p>
            <a:r>
              <a:rPr lang="en-US" dirty="0" smtClean="0"/>
              <a:t>Peaceful-</a:t>
            </a:r>
            <a:r>
              <a:rPr lang="ru-RU" dirty="0" smtClean="0"/>
              <a:t> спокойно, мирно </a:t>
            </a:r>
          </a:p>
          <a:p>
            <a:r>
              <a:rPr lang="en-US" dirty="0" smtClean="0"/>
              <a:t>Ancient times- </a:t>
            </a:r>
            <a:r>
              <a:rPr lang="ru-RU" dirty="0" smtClean="0"/>
              <a:t>античные времена </a:t>
            </a:r>
          </a:p>
          <a:p>
            <a:r>
              <a:rPr lang="en-US" dirty="0" smtClean="0"/>
              <a:t>Saratov- </a:t>
            </a:r>
            <a:r>
              <a:rPr lang="ru-RU" dirty="0" smtClean="0"/>
              <a:t>Саратов </a:t>
            </a:r>
          </a:p>
          <a:p>
            <a:r>
              <a:rPr lang="en-US" dirty="0" smtClean="0"/>
              <a:t>Washington- </a:t>
            </a:r>
            <a:r>
              <a:rPr lang="ru-RU" dirty="0" smtClean="0"/>
              <a:t>Вашингтон </a:t>
            </a:r>
          </a:p>
          <a:p>
            <a:r>
              <a:rPr lang="en-US" dirty="0" smtClean="0"/>
              <a:t>The main events- </a:t>
            </a:r>
            <a:r>
              <a:rPr lang="ru-RU" dirty="0" smtClean="0"/>
              <a:t>главные события </a:t>
            </a:r>
          </a:p>
          <a:p>
            <a:r>
              <a:rPr lang="en-US" dirty="0" smtClean="0"/>
              <a:t>Different nationalities-</a:t>
            </a:r>
            <a:r>
              <a:rPr lang="ru-RU" dirty="0" smtClean="0"/>
              <a:t> разные национальности </a:t>
            </a:r>
          </a:p>
          <a:p>
            <a:r>
              <a:rPr lang="en-US" dirty="0" smtClean="0"/>
              <a:t>Influence- </a:t>
            </a:r>
            <a:r>
              <a:rPr lang="ru-RU" dirty="0" smtClean="0"/>
              <a:t>влияние </a:t>
            </a:r>
          </a:p>
          <a:p>
            <a:r>
              <a:rPr lang="en-US" dirty="0" smtClean="0"/>
              <a:t>Shakespeare’s birthplace- </a:t>
            </a:r>
            <a:r>
              <a:rPr lang="ru-RU" dirty="0" smtClean="0"/>
              <a:t>место где родился Шекспир</a:t>
            </a:r>
            <a:r>
              <a:rPr lang="en-US" dirty="0" smtClean="0"/>
              <a:t> </a:t>
            </a:r>
          </a:p>
          <a:p>
            <a:r>
              <a:rPr lang="en-US" dirty="0" smtClean="0"/>
              <a:t>Stratford-upon-Avon- </a:t>
            </a:r>
            <a:r>
              <a:rPr lang="ru-RU" dirty="0" smtClean="0"/>
              <a:t> </a:t>
            </a:r>
            <a:r>
              <a:rPr lang="ru-RU" dirty="0" err="1" smtClean="0"/>
              <a:t>Страдфорд</a:t>
            </a:r>
            <a:r>
              <a:rPr lang="ru-RU" dirty="0" smtClean="0"/>
              <a:t> на </a:t>
            </a:r>
            <a:r>
              <a:rPr lang="ru-RU" dirty="0" err="1" smtClean="0"/>
              <a:t>Эйвоне</a:t>
            </a:r>
            <a:r>
              <a:rPr lang="en-US" dirty="0" smtClean="0"/>
              <a:t> </a:t>
            </a:r>
            <a:r>
              <a:rPr lang="ru-RU" dirty="0" smtClean="0"/>
              <a:t> </a:t>
            </a:r>
          </a:p>
          <a:p>
            <a:r>
              <a:rPr lang="en-US" dirty="0" smtClean="0"/>
              <a:t>Welsh-</a:t>
            </a:r>
            <a:r>
              <a:rPr lang="ru-RU" dirty="0" smtClean="0"/>
              <a:t> Уэльский  </a:t>
            </a:r>
          </a:p>
          <a:p>
            <a:r>
              <a:rPr lang="en-US" dirty="0" smtClean="0"/>
              <a:t>A Roman road crossed the Avon- </a:t>
            </a:r>
            <a:r>
              <a:rPr lang="ru-RU" dirty="0" smtClean="0"/>
              <a:t>Римская дорога переходит реку </a:t>
            </a:r>
          </a:p>
          <a:p>
            <a:r>
              <a:rPr lang="en-US" dirty="0" smtClean="0"/>
              <a:t>To develop into- </a:t>
            </a:r>
            <a:r>
              <a:rPr lang="ru-RU" dirty="0" smtClean="0"/>
              <a:t>развиваться в</a:t>
            </a:r>
          </a:p>
          <a:p>
            <a:pPr>
              <a:buNone/>
            </a:pPr>
            <a:r>
              <a:rPr lang="en-US" dirty="0" smtClean="0"/>
              <a:t> </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35608" y="357166"/>
            <a:ext cx="7498080" cy="5891234"/>
          </a:xfrm>
        </p:spPr>
        <p:txBody>
          <a:bodyPr>
            <a:normAutofit fontScale="77500" lnSpcReduction="20000"/>
          </a:bodyPr>
          <a:lstStyle/>
          <a:p>
            <a:r>
              <a:rPr lang="en-US" dirty="0" smtClean="0"/>
              <a:t>Southport-</a:t>
            </a:r>
            <a:r>
              <a:rPr lang="ru-RU" dirty="0" smtClean="0"/>
              <a:t> южный порт </a:t>
            </a:r>
          </a:p>
          <a:p>
            <a:r>
              <a:rPr lang="en-US" dirty="0" smtClean="0"/>
              <a:t>Portland- </a:t>
            </a:r>
            <a:r>
              <a:rPr lang="ru-RU" dirty="0" err="1" smtClean="0"/>
              <a:t>Портлэнд</a:t>
            </a:r>
            <a:r>
              <a:rPr lang="ru-RU" dirty="0" smtClean="0"/>
              <a:t> </a:t>
            </a:r>
          </a:p>
          <a:p>
            <a:r>
              <a:rPr lang="en-US" dirty="0" smtClean="0"/>
              <a:t>Portsmouth- </a:t>
            </a:r>
            <a:r>
              <a:rPr lang="ru-RU" dirty="0" smtClean="0"/>
              <a:t>Портсмут </a:t>
            </a:r>
          </a:p>
          <a:p>
            <a:r>
              <a:rPr lang="en-US" dirty="0" smtClean="0"/>
              <a:t>Mississippi-</a:t>
            </a:r>
            <a:r>
              <a:rPr lang="ru-RU" dirty="0" smtClean="0"/>
              <a:t> Миссисипи </a:t>
            </a:r>
          </a:p>
          <a:p>
            <a:r>
              <a:rPr lang="en-US" dirty="0" smtClean="0"/>
              <a:t>Passed on- </a:t>
            </a:r>
            <a:r>
              <a:rPr lang="ru-RU" dirty="0" smtClean="0"/>
              <a:t>пересекает, переходит в </a:t>
            </a:r>
          </a:p>
          <a:p>
            <a:r>
              <a:rPr lang="en-US" dirty="0" smtClean="0"/>
              <a:t>By word of mouth- </a:t>
            </a:r>
            <a:r>
              <a:rPr lang="ru-RU" dirty="0" smtClean="0"/>
              <a:t>из уст в уста ( в устной форме) </a:t>
            </a:r>
          </a:p>
          <a:p>
            <a:r>
              <a:rPr lang="en-US" dirty="0" smtClean="0"/>
              <a:t>To pronounce-</a:t>
            </a:r>
            <a:r>
              <a:rPr lang="ru-RU" dirty="0" smtClean="0"/>
              <a:t> произносить </a:t>
            </a:r>
          </a:p>
          <a:p>
            <a:r>
              <a:rPr lang="en-US" dirty="0" smtClean="0"/>
              <a:t> Niagara-</a:t>
            </a:r>
            <a:r>
              <a:rPr lang="ru-RU" dirty="0" smtClean="0"/>
              <a:t> Ниагара </a:t>
            </a:r>
          </a:p>
          <a:p>
            <a:r>
              <a:rPr lang="en-US" dirty="0" smtClean="0"/>
              <a:t>Chicago- </a:t>
            </a:r>
            <a:r>
              <a:rPr lang="ru-RU" dirty="0" smtClean="0"/>
              <a:t>Чикаго </a:t>
            </a:r>
          </a:p>
          <a:p>
            <a:r>
              <a:rPr lang="en-US" dirty="0" smtClean="0"/>
              <a:t>To rename- </a:t>
            </a:r>
            <a:r>
              <a:rPr lang="ru-RU" dirty="0" smtClean="0"/>
              <a:t>переименовать </a:t>
            </a:r>
          </a:p>
          <a:p>
            <a:r>
              <a:rPr lang="en-US" dirty="0" smtClean="0"/>
              <a:t>Europeans- </a:t>
            </a:r>
            <a:r>
              <a:rPr lang="ru-RU" dirty="0" smtClean="0"/>
              <a:t>Европейцы </a:t>
            </a:r>
          </a:p>
          <a:p>
            <a:r>
              <a:rPr lang="en-US" dirty="0" smtClean="0"/>
              <a:t>Adventures- </a:t>
            </a:r>
            <a:r>
              <a:rPr lang="ru-RU" dirty="0" smtClean="0"/>
              <a:t>приключения </a:t>
            </a:r>
          </a:p>
          <a:p>
            <a:r>
              <a:rPr lang="en-US" dirty="0" smtClean="0"/>
              <a:t>Conquerors-</a:t>
            </a:r>
            <a:r>
              <a:rPr lang="ru-RU" dirty="0" smtClean="0"/>
              <a:t> завоеватели </a:t>
            </a:r>
          </a:p>
          <a:p>
            <a:r>
              <a:rPr lang="en-US" dirty="0" smtClean="0"/>
              <a:t>To set up empires- </a:t>
            </a:r>
            <a:r>
              <a:rPr lang="ru-RU" dirty="0" smtClean="0"/>
              <a:t>построить империй </a:t>
            </a:r>
          </a:p>
          <a:p>
            <a:r>
              <a:rPr lang="en-US" dirty="0" smtClean="0"/>
              <a:t>From tyranny- </a:t>
            </a:r>
            <a:r>
              <a:rPr lang="ru-RU" dirty="0" smtClean="0"/>
              <a:t>от тираний</a:t>
            </a:r>
            <a:r>
              <a:rPr lang="en-US" dirty="0" smtClean="0"/>
              <a:t>    </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3.jpeg"/></Relationships>
</file>

<file path=ppt/theme/_rels/them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_rels/theme6.xml.rels><?xml version="1.0" encoding="UTF-8" standalone="yes"?>
<Relationships xmlns="http://schemas.openxmlformats.org/package/2006/relationships"><Relationship Id="rId1" Type="http://schemas.openxmlformats.org/officeDocument/2006/relationships/image" Target="../media/image6.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3.xml><?xml version="1.0" encoding="utf-8"?>
<a:theme xmlns:a="http://schemas.openxmlformats.org/drawingml/2006/main" name="1_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4.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5.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6.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7.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348</TotalTime>
  <Words>439</Words>
  <Application>Microsoft Office PowerPoint</Application>
  <PresentationFormat>Экран (4:3)</PresentationFormat>
  <Paragraphs>66</Paragraphs>
  <Slides>13</Slides>
  <Notes>1</Notes>
  <HiddenSlides>0</HiddenSlides>
  <MMClips>0</MMClips>
  <ScaleCrop>false</ScaleCrop>
  <HeadingPairs>
    <vt:vector size="4" baseType="variant">
      <vt:variant>
        <vt:lpstr>Тема</vt:lpstr>
      </vt:variant>
      <vt:variant>
        <vt:i4>6</vt:i4>
      </vt:variant>
      <vt:variant>
        <vt:lpstr>Заголовки слайдов</vt:lpstr>
      </vt:variant>
      <vt:variant>
        <vt:i4>13</vt:i4>
      </vt:variant>
    </vt:vector>
  </HeadingPairs>
  <TitlesOfParts>
    <vt:vector size="19" baseType="lpstr">
      <vt:lpstr>Открытая</vt:lpstr>
      <vt:lpstr>Солнцестояние</vt:lpstr>
      <vt:lpstr>1_Солнцестояние</vt:lpstr>
      <vt:lpstr>Поток</vt:lpstr>
      <vt:lpstr>Официальная</vt:lpstr>
      <vt:lpstr>Изящная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Связной</dc:creator>
  <cp:lastModifiedBy>Ризаля</cp:lastModifiedBy>
  <cp:revision>31</cp:revision>
  <dcterms:created xsi:type="dcterms:W3CDTF">2012-11-21T14:04:54Z</dcterms:created>
  <dcterms:modified xsi:type="dcterms:W3CDTF">2013-10-19T15:20:09Z</dcterms:modified>
</cp:coreProperties>
</file>