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1" r:id="rId3"/>
    <p:sldId id="272" r:id="rId4"/>
    <p:sldId id="273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74" r:id="rId18"/>
    <p:sldId id="269" r:id="rId19"/>
    <p:sldId id="270" r:id="rId20"/>
  </p:sldIdLst>
  <p:sldSz cx="9144000" cy="6858000" type="screen4x3"/>
  <p:notesSz cx="6791325" cy="99218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2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6513" y="0"/>
            <a:ext cx="29432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6548B9-CCD9-40EB-A46E-B72ED13A95DA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3288"/>
            <a:ext cx="5432425" cy="4464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3400"/>
            <a:ext cx="294322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6513" y="9423400"/>
            <a:ext cx="294322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237143-29A3-4F88-B947-EE28EE1D7D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237143-29A3-4F88-B947-EE28EE1D7D83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5AB3F-E49B-4689-923F-AB632D697B05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312-6688-4459-94EE-E5D3024897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5AB3F-E49B-4689-923F-AB632D697B05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312-6688-4459-94EE-E5D3024897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5AB3F-E49B-4689-923F-AB632D697B05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312-6688-4459-94EE-E5D3024897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5AB3F-E49B-4689-923F-AB632D697B05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312-6688-4459-94EE-E5D3024897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5AB3F-E49B-4689-923F-AB632D697B05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312-6688-4459-94EE-E5D3024897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5AB3F-E49B-4689-923F-AB632D697B05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312-6688-4459-94EE-E5D3024897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5AB3F-E49B-4689-923F-AB632D697B05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312-6688-4459-94EE-E5D3024897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5AB3F-E49B-4689-923F-AB632D697B05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312-6688-4459-94EE-E5D3024897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5AB3F-E49B-4689-923F-AB632D697B05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312-6688-4459-94EE-E5D3024897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5AB3F-E49B-4689-923F-AB632D697B05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312-6688-4459-94EE-E5D3024897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5AB3F-E49B-4689-923F-AB632D697B05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6312-6688-4459-94EE-E5D3024897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5AB3F-E49B-4689-923F-AB632D697B05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9F6312-6688-4459-94EE-E5D3024897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000131"/>
          </a:xfrm>
        </p:spPr>
        <p:txBody>
          <a:bodyPr>
            <a:normAutofit/>
          </a:bodyPr>
          <a:lstStyle/>
          <a:p>
            <a:r>
              <a:rPr lang="ru-RU" sz="1400" dirty="0" err="1" smtClean="0">
                <a:latin typeface="a_Helver Bashkir" pitchFamily="34" charset="0"/>
              </a:rPr>
              <a:t>Зайнап</a:t>
            </a:r>
            <a:r>
              <a:rPr lang="ru-RU" sz="1400" dirty="0" smtClean="0">
                <a:latin typeface="a_Helver Bashkir" pitchFamily="34" charset="0"/>
              </a:rPr>
              <a:t> </a:t>
            </a:r>
            <a:r>
              <a:rPr lang="ru-RU" sz="1400" dirty="0" err="1" smtClean="0">
                <a:latin typeface="a_Helver Bashkir" pitchFamily="34" charset="0"/>
              </a:rPr>
              <a:t>Биишева</a:t>
            </a:r>
            <a:r>
              <a:rPr lang="ru-RU" sz="1400" dirty="0" smtClean="0">
                <a:latin typeface="a_Helver Bashkir" pitchFamily="34" charset="0"/>
              </a:rPr>
              <a:t>. Изучение жизни и творчества. Анализ стихотворения «Башкирский язык»</a:t>
            </a:r>
            <a:endParaRPr lang="ru-RU" sz="1400" dirty="0">
              <a:latin typeface="a_Helver Bashkir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0694" y="4143380"/>
            <a:ext cx="3429024" cy="2500330"/>
          </a:xfrm>
        </p:spPr>
        <p:txBody>
          <a:bodyPr>
            <a:normAutofit/>
          </a:bodyPr>
          <a:lstStyle/>
          <a:p>
            <a:pPr marL="342900" lvl="0" indent="-342900" algn="l">
              <a:buFont typeface="Arial" pitchFamily="34" charset="0"/>
              <a:buChar char="•"/>
            </a:pPr>
            <a:r>
              <a:rPr lang="be-BY" sz="1400" dirty="0" smtClean="0">
                <a:solidFill>
                  <a:prstClr val="black"/>
                </a:solidFill>
                <a:latin typeface="a_Helver Bashkir" pitchFamily="34" charset="0"/>
              </a:rPr>
              <a:t>Башҡарҙы: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be-BY" sz="1400" dirty="0" smtClean="0">
                <a:solidFill>
                  <a:prstClr val="black"/>
                </a:solidFill>
                <a:latin typeface="a_Helver Bashkir" pitchFamily="34" charset="0"/>
              </a:rPr>
              <a:t>Хәсәнова Шәрифә Памир ҡыҙы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be-BY" sz="1400" smtClean="0">
                <a:solidFill>
                  <a:prstClr val="black"/>
                </a:solidFill>
                <a:latin typeface="a_Helver Bashkir" pitchFamily="34" charset="0"/>
              </a:rPr>
              <a:t>Башҡортостан Республикаһы Баҡалы </a:t>
            </a:r>
            <a:r>
              <a:rPr lang="be-BY" sz="1400" dirty="0" smtClean="0">
                <a:solidFill>
                  <a:prstClr val="black"/>
                </a:solidFill>
                <a:latin typeface="a_Helver Bashkir" pitchFamily="34" charset="0"/>
              </a:rPr>
              <a:t>районы муниципаль район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be-BY" sz="1400" dirty="0" smtClean="0">
                <a:solidFill>
                  <a:prstClr val="black"/>
                </a:solidFill>
                <a:latin typeface="a_Helver Bashkir" pitchFamily="34" charset="0"/>
              </a:rPr>
              <a:t>Яңы Маты төп белем биреү мәктәбе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be-BY" sz="1400" dirty="0" smtClean="0">
                <a:solidFill>
                  <a:prstClr val="black"/>
                </a:solidFill>
                <a:latin typeface="a_Helver Bashkir" pitchFamily="34" charset="0"/>
              </a:rPr>
              <a:t>муниципаль дөйөм белем биреү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be-BY" sz="1400" dirty="0" smtClean="0">
                <a:solidFill>
                  <a:prstClr val="black"/>
                </a:solidFill>
                <a:latin typeface="a_Helver Bashkir" pitchFamily="34" charset="0"/>
              </a:rPr>
              <a:t>бюджет учреждениеһының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be-BY" sz="1400" dirty="0" smtClean="0">
                <a:solidFill>
                  <a:prstClr val="black"/>
                </a:solidFill>
                <a:latin typeface="a_Helver Bashkir" pitchFamily="34" charset="0"/>
              </a:rPr>
              <a:t>башҡорт дәүләт теле уҡытыусыһы</a:t>
            </a:r>
            <a:endParaRPr lang="ru-RU" sz="1400" dirty="0" smtClean="0">
              <a:solidFill>
                <a:prstClr val="black"/>
              </a:solidFill>
              <a:latin typeface="a_Helver Bashkir" pitchFamily="34" charset="0"/>
            </a:endParaRPr>
          </a:p>
          <a:p>
            <a:endParaRPr lang="ru-RU" sz="1400" dirty="0">
              <a:latin typeface="a_Helver Bashkir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928802"/>
            <a:ext cx="76438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e-BY" dirty="0" smtClean="0"/>
              <a:t> </a:t>
            </a:r>
            <a:r>
              <a:rPr lang="be-BY" sz="3200" dirty="0" smtClean="0">
                <a:latin typeface="a_Helver Bashkir" pitchFamily="34" charset="0"/>
              </a:rPr>
              <a:t>З.Биишева. “Башҡорт теле” шиғыры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357950" y="928670"/>
            <a:ext cx="2328850" cy="5715040"/>
          </a:xfrm>
        </p:spPr>
        <p:txBody>
          <a:bodyPr/>
          <a:lstStyle/>
          <a:p>
            <a:pPr fontAlgn="base"/>
            <a:r>
              <a:rPr lang="ru-RU" dirty="0">
                <a:latin typeface="a_Helver Bashkir" pitchFamily="34" charset="0"/>
              </a:rPr>
              <a:t>1996 </a:t>
            </a:r>
            <a:r>
              <a:rPr lang="ru-RU" dirty="0" err="1">
                <a:latin typeface="a_Helver Bashkir" pitchFamily="34" charset="0"/>
              </a:rPr>
              <a:t>йылдың</a:t>
            </a:r>
            <a:r>
              <a:rPr lang="ru-RU" dirty="0">
                <a:latin typeface="a_Helver Bashkir" pitchFamily="34" charset="0"/>
              </a:rPr>
              <a:t> август </a:t>
            </a:r>
            <a:r>
              <a:rPr lang="ru-RU" dirty="0" err="1">
                <a:latin typeface="a_Helver Bashkir" pitchFamily="34" charset="0"/>
              </a:rPr>
              <a:t>аҙағында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уның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ҡулынан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ҡәләме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төшә</a:t>
            </a:r>
            <a:r>
              <a:rPr lang="ru-RU" dirty="0">
                <a:latin typeface="a_Helver Bashkir" pitchFamily="34" charset="0"/>
              </a:rPr>
              <a:t>. 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6386" name="Picture 2" descr="http://im4-tub-ru.yandex.net/i?id=244082259-23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53564" y="3643314"/>
            <a:ext cx="3047261" cy="32146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768" y="214290"/>
            <a:ext cx="1514428" cy="621510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482" name="Picture 2" descr="http://journalufa.com/uploads/posts/2011-09/1315020876_biisheva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10258" y="4357694"/>
            <a:ext cx="3333741" cy="25003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/>
          </a:bodyPr>
          <a:lstStyle/>
          <a:p>
            <a:r>
              <a:rPr lang="be-BY" dirty="0" smtClean="0"/>
              <a:t> </a:t>
            </a:r>
            <a:r>
              <a:rPr lang="be-BY" dirty="0">
                <a:latin typeface="a_Helver Bashkir" pitchFamily="34" charset="0"/>
              </a:rPr>
              <a:t>З.Биишева. “Башҡорт теле” шиғыры</a:t>
            </a:r>
            <a:endParaRPr lang="ru-RU" dirty="0">
              <a:latin typeface="a_Helver Bashkir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85926"/>
            <a:ext cx="9144000" cy="5072074"/>
          </a:xfrm>
        </p:spPr>
        <p:txBody>
          <a:bodyPr>
            <a:normAutofit/>
          </a:bodyPr>
          <a:lstStyle/>
          <a:p>
            <a:r>
              <a:rPr lang="be-BY" dirty="0" smtClean="0">
                <a:latin typeface="a_Helver Bashkir" pitchFamily="34" charset="0"/>
              </a:rPr>
              <a:t>Моң шишмәһе һандуғаастай йырсы ла һин,</a:t>
            </a:r>
          </a:p>
          <a:p>
            <a:r>
              <a:rPr lang="be-BY" dirty="0" smtClean="0">
                <a:latin typeface="a_Helver Bashkir" pitchFamily="34" charset="0"/>
              </a:rPr>
              <a:t>Һығылма бил тал сбыҡтай нәфис тә һин,</a:t>
            </a:r>
          </a:p>
          <a:p>
            <a:r>
              <a:rPr lang="be-BY" dirty="0" smtClean="0">
                <a:latin typeface="a_Helver Bashkir" pitchFamily="34" charset="0"/>
              </a:rPr>
              <a:t>Аллы-гөллө гөл сәсәкәләй наҙлы ла һин,</a:t>
            </a:r>
          </a:p>
          <a:p>
            <a:r>
              <a:rPr lang="be-BY" dirty="0" smtClean="0">
                <a:latin typeface="a_Helver Bashkir" pitchFamily="34" charset="0"/>
              </a:rPr>
              <a:t>Эй, илһамлы, эй, хөрмәтле башҡорт теле</a:t>
            </a:r>
            <a:r>
              <a:rPr lang="ru-RU" dirty="0" smtClean="0">
                <a:latin typeface="a_Helver Bashkir" pitchFamily="34" charset="0"/>
              </a:rPr>
              <a:t>!</a:t>
            </a:r>
            <a:endParaRPr lang="be-BY" dirty="0" smtClean="0">
              <a:latin typeface="a_Helver Bashkir" pitchFamily="34" charset="0"/>
            </a:endParaRPr>
          </a:p>
          <a:p>
            <a:r>
              <a:rPr lang="be-BY" dirty="0" smtClean="0">
                <a:latin typeface="a_Helver Bashkir" pitchFamily="34" charset="0"/>
              </a:rPr>
              <a:t>Күгәреп ятҡан Уралыңдай бай, йомарт һин,</a:t>
            </a:r>
          </a:p>
          <a:p>
            <a:r>
              <a:rPr lang="be-BY" dirty="0" smtClean="0">
                <a:latin typeface="a_Helver Bashkir" pitchFamily="34" charset="0"/>
              </a:rPr>
              <a:t>Серле ҡамыш ҡурайыңдай ҡарт, олпат һин,</a:t>
            </a:r>
          </a:p>
          <a:p>
            <a:r>
              <a:rPr lang="be-BY" dirty="0" smtClean="0">
                <a:latin typeface="a_Helver Bashkir" pitchFamily="34" charset="0"/>
              </a:rPr>
              <a:t>Күпте күргән сәсәнеңдәй, йор, зирәк һин, </a:t>
            </a:r>
          </a:p>
          <a:p>
            <a:r>
              <a:rPr lang="be-BY" dirty="0" smtClean="0">
                <a:latin typeface="a_Helver Bashkir" pitchFamily="34" charset="0"/>
              </a:rPr>
              <a:t>Эй, һөйөклө, эй, ҡәҙерле башҡорт теле!</a:t>
            </a:r>
            <a:endParaRPr lang="ru-RU" dirty="0">
              <a:latin typeface="a_Helver Bashkir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be-BY" dirty="0">
                <a:latin typeface="a_Helver Bashkir" pitchFamily="34" charset="0"/>
              </a:rPr>
              <a:t>Шиғыр буйынса әңгәмә -анализ.</a:t>
            </a:r>
            <a:endParaRPr lang="ru-RU" dirty="0">
              <a:latin typeface="a_Helver Bashkir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357298"/>
            <a:ext cx="8858312" cy="5357850"/>
          </a:xfrm>
        </p:spPr>
        <p:txBody>
          <a:bodyPr>
            <a:normAutofit fontScale="62500" lnSpcReduction="20000"/>
          </a:bodyPr>
          <a:lstStyle/>
          <a:p>
            <a:pPr lvl="1"/>
            <a:r>
              <a:rPr lang="be-BY" sz="3300" dirty="0">
                <a:latin typeface="a_Helver Bashkir" pitchFamily="34" charset="0"/>
              </a:rPr>
              <a:t>Шиғырҙа нимә тураһында һүҙ бара?</a:t>
            </a:r>
            <a:endParaRPr lang="ru-RU" sz="3300" dirty="0">
              <a:latin typeface="a_Helver Bashkir" pitchFamily="34" charset="0"/>
            </a:endParaRPr>
          </a:p>
          <a:p>
            <a:pPr>
              <a:buNone/>
            </a:pPr>
            <a:r>
              <a:rPr lang="be-BY" sz="3300" dirty="0" smtClean="0">
                <a:latin typeface="a_Helver Bashkir" pitchFamily="34" charset="0"/>
              </a:rPr>
              <a:t>                       (</a:t>
            </a:r>
            <a:r>
              <a:rPr lang="be-BY" sz="3300" i="1" dirty="0">
                <a:latin typeface="a_Helver Bashkir" pitchFamily="34" charset="0"/>
              </a:rPr>
              <a:t>З.Биишева туған телгә характеристика бирә).</a:t>
            </a:r>
            <a:endParaRPr lang="ru-RU" sz="3300" dirty="0">
              <a:latin typeface="a_Helver Bashkir" pitchFamily="34" charset="0"/>
            </a:endParaRPr>
          </a:p>
          <a:p>
            <a:pPr>
              <a:buNone/>
            </a:pPr>
            <a:r>
              <a:rPr lang="be-BY" sz="3300" dirty="0" smtClean="0">
                <a:latin typeface="a_Helver Bashkir" pitchFamily="34" charset="0"/>
              </a:rPr>
              <a:t>       -    </a:t>
            </a:r>
            <a:r>
              <a:rPr lang="be-BY" sz="3300" dirty="0">
                <a:latin typeface="a_Helver Bashkir" pitchFamily="34" charset="0"/>
              </a:rPr>
              <a:t>З.Биишева төрлө сағыштырыуҙар ҡулланып башҡорт теленең ниндәй сифаттарын аса?</a:t>
            </a:r>
            <a:endParaRPr lang="ru-RU" sz="3300" dirty="0">
              <a:latin typeface="a_Helver Bashkir" pitchFamily="34" charset="0"/>
            </a:endParaRPr>
          </a:p>
          <a:p>
            <a:pPr>
              <a:buNone/>
            </a:pPr>
            <a:r>
              <a:rPr lang="be-BY" sz="3300" dirty="0" smtClean="0">
                <a:latin typeface="a_Helver Bashkir" pitchFamily="34" charset="0"/>
              </a:rPr>
              <a:t>                       (</a:t>
            </a:r>
            <a:r>
              <a:rPr lang="be-BY" sz="3300" i="1" dirty="0">
                <a:latin typeface="a_Helver Bashkir" pitchFamily="34" charset="0"/>
              </a:rPr>
              <a:t>Башҡорт теле йомарт, зирәк, моңло, нәфис, наҙлы, бай, ҡарт, олпат, йор).</a:t>
            </a:r>
            <a:endParaRPr lang="ru-RU" sz="3300" dirty="0">
              <a:latin typeface="a_Helver Bashkir" pitchFamily="34" charset="0"/>
            </a:endParaRPr>
          </a:p>
          <a:p>
            <a:pPr lvl="1"/>
            <a:r>
              <a:rPr lang="be-BY" sz="3300" dirty="0">
                <a:latin typeface="a_Helver Bashkir" pitchFamily="34" charset="0"/>
              </a:rPr>
              <a:t>Башҡорт теле тағы ла ниндәй?</a:t>
            </a:r>
            <a:endParaRPr lang="ru-RU" sz="3300" dirty="0">
              <a:latin typeface="a_Helver Bashkir" pitchFamily="34" charset="0"/>
            </a:endParaRPr>
          </a:p>
          <a:p>
            <a:pPr>
              <a:buNone/>
            </a:pPr>
            <a:r>
              <a:rPr lang="be-BY" sz="3300" dirty="0">
                <a:latin typeface="a_Helver Bashkir" pitchFamily="34" charset="0"/>
              </a:rPr>
              <a:t>                (</a:t>
            </a:r>
            <a:r>
              <a:rPr lang="be-BY" sz="3300" i="1" dirty="0">
                <a:latin typeface="a_Helver Bashkir" pitchFamily="34" charset="0"/>
              </a:rPr>
              <a:t>Илһамлы, хикмәтле, хөрмәтле, һөйөклө, мәрхәмәтле)</a:t>
            </a:r>
            <a:endParaRPr lang="ru-RU" sz="3300" dirty="0">
              <a:latin typeface="a_Helver Bashkir" pitchFamily="34" charset="0"/>
            </a:endParaRPr>
          </a:p>
          <a:p>
            <a:pPr>
              <a:buNone/>
            </a:pPr>
            <a:r>
              <a:rPr lang="be-BY" sz="3300" dirty="0">
                <a:latin typeface="a_Helver Bashkir" pitchFamily="34" charset="0"/>
              </a:rPr>
              <a:t> </a:t>
            </a:r>
            <a:r>
              <a:rPr lang="be-BY" sz="3300" dirty="0" smtClean="0">
                <a:latin typeface="a_Helver Bashkir" pitchFamily="34" charset="0"/>
              </a:rPr>
              <a:t>        </a:t>
            </a:r>
            <a:r>
              <a:rPr lang="be-BY" sz="3300" dirty="0">
                <a:latin typeface="a_Helver Bashkir" pitchFamily="34" charset="0"/>
              </a:rPr>
              <a:t>-     Ни өсөн шағирә башҡорт телен ҡарт тип атай?</a:t>
            </a:r>
            <a:endParaRPr lang="ru-RU" sz="3300" dirty="0">
              <a:latin typeface="a_Helver Bashkir" pitchFamily="34" charset="0"/>
            </a:endParaRPr>
          </a:p>
          <a:p>
            <a:pPr>
              <a:buNone/>
            </a:pPr>
            <a:r>
              <a:rPr lang="be-BY" sz="3300" i="1" dirty="0" smtClean="0">
                <a:latin typeface="a_Helver Bashkir" pitchFamily="34" charset="0"/>
              </a:rPr>
              <a:t>                      </a:t>
            </a:r>
            <a:r>
              <a:rPr lang="be-BY" sz="3300" i="1" dirty="0">
                <a:latin typeface="a_Helver Bashkir" pitchFamily="34" charset="0"/>
              </a:rPr>
              <a:t>( </a:t>
            </a:r>
            <a:r>
              <a:rPr lang="be-BY" sz="3300" i="1" dirty="0" smtClean="0">
                <a:latin typeface="a_Helver Bashkir" pitchFamily="34" charset="0"/>
              </a:rPr>
              <a:t>Сөнки </a:t>
            </a:r>
            <a:r>
              <a:rPr lang="be-BY" sz="3300" i="1" dirty="0">
                <a:latin typeface="a_Helver Bashkir" pitchFamily="34" charset="0"/>
              </a:rPr>
              <a:t>ул бик боронғо тел)</a:t>
            </a:r>
            <a:r>
              <a:rPr lang="be-BY" sz="3300" dirty="0">
                <a:latin typeface="a_Helver Bashkir" pitchFamily="34" charset="0"/>
              </a:rPr>
              <a:t>.</a:t>
            </a:r>
            <a:endParaRPr lang="ru-RU" sz="3300" dirty="0">
              <a:latin typeface="a_Helver Bashkir" pitchFamily="34" charset="0"/>
            </a:endParaRPr>
          </a:p>
          <a:p>
            <a:pPr>
              <a:buNone/>
            </a:pPr>
            <a:r>
              <a:rPr lang="be-BY" sz="3300" dirty="0">
                <a:latin typeface="a_Helver Bashkir" pitchFamily="34" charset="0"/>
              </a:rPr>
              <a:t> </a:t>
            </a:r>
            <a:r>
              <a:rPr lang="be-BY" sz="3300" dirty="0" smtClean="0">
                <a:latin typeface="a_Helver Bashkir" pitchFamily="34" charset="0"/>
              </a:rPr>
              <a:t>         </a:t>
            </a:r>
            <a:r>
              <a:rPr lang="be-BY" sz="3300" dirty="0">
                <a:latin typeface="a_Helver Bashkir" pitchFamily="34" charset="0"/>
              </a:rPr>
              <a:t>-     Олпат тип ғәҙәттә кешегә әйтәләр, ә әҙибә телде олпат тип  </a:t>
            </a:r>
            <a:endParaRPr lang="ru-RU" sz="3300" dirty="0">
              <a:latin typeface="a_Helver Bashkir" pitchFamily="34" charset="0"/>
            </a:endParaRPr>
          </a:p>
          <a:p>
            <a:pPr>
              <a:buNone/>
            </a:pPr>
            <a:r>
              <a:rPr lang="be-BY" sz="3300" dirty="0">
                <a:latin typeface="a_Helver Bashkir" pitchFamily="34" charset="0"/>
              </a:rPr>
              <a:t>атай. Ни өсөн?</a:t>
            </a:r>
            <a:endParaRPr lang="ru-RU" sz="3300" dirty="0">
              <a:latin typeface="a_Helver Bashkir" pitchFamily="34" charset="0"/>
            </a:endParaRPr>
          </a:p>
          <a:p>
            <a:pPr>
              <a:buNone/>
            </a:pPr>
            <a:r>
              <a:rPr lang="be-BY" sz="3300" dirty="0" smtClean="0">
                <a:latin typeface="a_Helver Bashkir" pitchFamily="34" charset="0"/>
              </a:rPr>
              <a:t>                   </a:t>
            </a:r>
            <a:r>
              <a:rPr lang="be-BY" sz="3300" dirty="0">
                <a:latin typeface="a_Helver Bashkir" pitchFamily="34" charset="0"/>
              </a:rPr>
              <a:t>(</a:t>
            </a:r>
            <a:r>
              <a:rPr lang="be-BY" sz="3300" i="1" dirty="0">
                <a:latin typeface="a_Helver Bashkir" pitchFamily="34" charset="0"/>
              </a:rPr>
              <a:t>Шағирҙар йәнһеҙ предметтарҙың, күренештең сифатын асыу өсөн дә ҡуллана. Олпат, тимәк, күркәм, мөһабәт, хөрмәтле. Туған телебеҙ ҙә шулай,сөнки уның дүрт мең йыллыҡ тарихы бар </a:t>
            </a:r>
            <a:r>
              <a:rPr lang="be-BY" sz="3300" dirty="0">
                <a:latin typeface="a_Helver Bashkir" pitchFamily="34" charset="0"/>
              </a:rPr>
              <a:t>).</a:t>
            </a:r>
            <a:endParaRPr lang="ru-RU" sz="3300" dirty="0">
              <a:latin typeface="a_Helver Bashkir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715436" cy="5114948"/>
          </a:xfrm>
        </p:spPr>
        <p:txBody>
          <a:bodyPr>
            <a:normAutofit fontScale="92500"/>
          </a:bodyPr>
          <a:lstStyle/>
          <a:p>
            <a:pPr lvl="1">
              <a:buNone/>
            </a:pPr>
            <a:r>
              <a:rPr lang="be-BY" dirty="0" smtClean="0">
                <a:latin typeface="a_Helver Bashkir" pitchFamily="34" charset="0"/>
              </a:rPr>
              <a:t>-Ни </a:t>
            </a:r>
            <a:r>
              <a:rPr lang="be-BY" dirty="0">
                <a:latin typeface="a_Helver Bashkir" pitchFamily="34" charset="0"/>
              </a:rPr>
              <a:t>өсөн башҡорт телен хикмәтле тип атай шағирә?</a:t>
            </a:r>
            <a:endParaRPr lang="ru-RU" dirty="0">
              <a:latin typeface="a_Helver Bashkir" pitchFamily="34" charset="0"/>
            </a:endParaRPr>
          </a:p>
          <a:p>
            <a:r>
              <a:rPr lang="be-BY" sz="2800" dirty="0">
                <a:latin typeface="a_Helver Bashkir" pitchFamily="34" charset="0"/>
              </a:rPr>
              <a:t>(</a:t>
            </a:r>
            <a:r>
              <a:rPr lang="be-BY" sz="2800" i="1" dirty="0">
                <a:latin typeface="a_Helver Bashkir" pitchFamily="34" charset="0"/>
              </a:rPr>
              <a:t>Тимәк, башҡорт теленең серҙәре күп, уның был сифатын </a:t>
            </a:r>
            <a:r>
              <a:rPr lang="be-BY" sz="2800" i="1" dirty="0" smtClean="0">
                <a:latin typeface="a_Helver Bashkir" pitchFamily="34" charset="0"/>
              </a:rPr>
              <a:t>ғалимдарҙың </a:t>
            </a:r>
            <a:r>
              <a:rPr lang="be-BY" sz="2800" i="1" dirty="0">
                <a:latin typeface="a_Helver Bashkir" pitchFamily="34" charset="0"/>
              </a:rPr>
              <a:t>хеҙмәттәрендә күрергә мөмкин. Илһамлы тип тасуирлана икән, тимәк, ул ижад кешеләренә илһам бирә, уларҙы дәртләндерә</a:t>
            </a:r>
            <a:r>
              <a:rPr lang="be-BY" sz="2800" dirty="0">
                <a:latin typeface="a_Helver Bashkir" pitchFamily="34" charset="0"/>
              </a:rPr>
              <a:t>).</a:t>
            </a:r>
            <a:endParaRPr lang="ru-RU" sz="2800" dirty="0">
              <a:latin typeface="a_Helver Bashkir" pitchFamily="34" charset="0"/>
            </a:endParaRPr>
          </a:p>
          <a:p>
            <a:pPr lvl="1"/>
            <a:r>
              <a:rPr lang="be-BY" dirty="0">
                <a:latin typeface="a_Helver Bashkir" pitchFamily="34" charset="0"/>
              </a:rPr>
              <a:t>Шағирә башҡорт телен нимәләр менән сағыштыра, тиңләй?</a:t>
            </a:r>
            <a:endParaRPr lang="ru-RU" dirty="0">
              <a:latin typeface="a_Helver Bashkir" pitchFamily="34" charset="0"/>
            </a:endParaRPr>
          </a:p>
          <a:p>
            <a:r>
              <a:rPr lang="be-BY" sz="2800" dirty="0">
                <a:latin typeface="a_Helver Bashkir" pitchFamily="34" charset="0"/>
              </a:rPr>
              <a:t>(</a:t>
            </a:r>
            <a:r>
              <a:rPr lang="be-BY" sz="2800" i="1" dirty="0">
                <a:latin typeface="a_Helver Bashkir" pitchFamily="34" charset="0"/>
              </a:rPr>
              <a:t>Һандуғасҡа, тал сыбыҡҡа, гөл сәскәгә</a:t>
            </a:r>
            <a:r>
              <a:rPr lang="be-BY" sz="2800" dirty="0">
                <a:latin typeface="a_Helver Bashkir" pitchFamily="34" charset="0"/>
              </a:rPr>
              <a:t>).</a:t>
            </a:r>
            <a:endParaRPr lang="ru-RU" sz="2800" dirty="0">
              <a:latin typeface="a_Helver Bashkir" pitchFamily="34" charset="0"/>
            </a:endParaRPr>
          </a:p>
          <a:p>
            <a:pPr lvl="1"/>
            <a:r>
              <a:rPr lang="be-BY" dirty="0">
                <a:latin typeface="a_Helver Bashkir" pitchFamily="34" charset="0"/>
              </a:rPr>
              <a:t>Ни өсөн?</a:t>
            </a:r>
            <a:endParaRPr lang="ru-RU" dirty="0">
              <a:latin typeface="a_Helver Bashkir" pitchFamily="34" charset="0"/>
            </a:endParaRPr>
          </a:p>
          <a:p>
            <a:r>
              <a:rPr lang="be-BY" sz="2800" dirty="0">
                <a:latin typeface="a_Helver Bashkir" pitchFamily="34" charset="0"/>
              </a:rPr>
              <a:t>(</a:t>
            </a:r>
            <a:r>
              <a:rPr lang="be-BY" sz="2800" i="1" dirty="0">
                <a:latin typeface="a_Helver Bashkir" pitchFamily="34" charset="0"/>
              </a:rPr>
              <a:t>Был матур сағыштырыуҙар аша башҡорт теленең моңло. Нәфис, наҙлы булыуы асыҡлана</a:t>
            </a:r>
            <a:r>
              <a:rPr lang="be-BY" sz="2800" dirty="0">
                <a:latin typeface="a_Helver Bashkir" pitchFamily="34" charset="0"/>
              </a:rPr>
              <a:t>).</a:t>
            </a:r>
            <a:endParaRPr lang="ru-RU" sz="2800" dirty="0">
              <a:latin typeface="a_Helver Bashkir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Tx/>
              <a:buChar char="-"/>
            </a:pPr>
            <a:r>
              <a:rPr lang="be-BY" dirty="0" smtClean="0">
                <a:latin typeface="a_Helver Bashkir" pitchFamily="34" charset="0"/>
              </a:rPr>
              <a:t>Башҡорт </a:t>
            </a:r>
            <a:r>
              <a:rPr lang="be-BY" dirty="0">
                <a:latin typeface="a_Helver Bashkir" pitchFamily="34" charset="0"/>
              </a:rPr>
              <a:t>теленең байлығы, олпатлығы нимәләргә сағыштырып асыла?    (</a:t>
            </a:r>
            <a:r>
              <a:rPr lang="be-BY" i="1" dirty="0">
                <a:latin typeface="a_Helver Bashkir" pitchFamily="34" charset="0"/>
              </a:rPr>
              <a:t>Урал тауына, ҡурайға</a:t>
            </a:r>
            <a:r>
              <a:rPr lang="be-BY" dirty="0" smtClean="0">
                <a:latin typeface="a_Helver Bashkir" pitchFamily="34" charset="0"/>
              </a:rPr>
              <a:t>).</a:t>
            </a:r>
            <a:endParaRPr lang="ru-RU" dirty="0" smtClean="0">
              <a:latin typeface="a_Helver Bashkir" pitchFamily="34" charset="0"/>
            </a:endParaRPr>
          </a:p>
          <a:p>
            <a:pPr>
              <a:buNone/>
            </a:pPr>
            <a:r>
              <a:rPr lang="be-BY" dirty="0" smtClean="0">
                <a:latin typeface="a_Helver Bashkir" pitchFamily="34" charset="0"/>
              </a:rPr>
              <a:t>      </a:t>
            </a:r>
            <a:r>
              <a:rPr lang="be-BY" dirty="0">
                <a:latin typeface="a_Helver Bashkir" pitchFamily="34" charset="0"/>
              </a:rPr>
              <a:t>-     Башҡорт теленең зирәклеге, йор булыуы нимәгә сағыштырыла? (</a:t>
            </a:r>
            <a:r>
              <a:rPr lang="be-BY" i="1" dirty="0">
                <a:latin typeface="a_Helver Bashkir" pitchFamily="34" charset="0"/>
              </a:rPr>
              <a:t>Сәскәгә</a:t>
            </a:r>
            <a:r>
              <a:rPr lang="be-BY" dirty="0">
                <a:latin typeface="a_Helver Bashkir" pitchFamily="34" charset="0"/>
              </a:rPr>
              <a:t>).</a:t>
            </a:r>
            <a:endParaRPr lang="ru-RU" dirty="0">
              <a:latin typeface="a_Helver Bashkir" pitchFamily="34" charset="0"/>
            </a:endParaRPr>
          </a:p>
          <a:p>
            <a:pPr>
              <a:buNone/>
            </a:pPr>
            <a:r>
              <a:rPr lang="be-BY" dirty="0">
                <a:latin typeface="a_Helver Bashkir" pitchFamily="34" charset="0"/>
              </a:rPr>
              <a:t>-     Башҡорт теленең бөйөклөгө, тәрәнлеге нимәләргә сағыштырыла?</a:t>
            </a:r>
            <a:endParaRPr lang="ru-RU" dirty="0">
              <a:latin typeface="a_Helver Bashkir" pitchFamily="34" charset="0"/>
            </a:endParaRPr>
          </a:p>
          <a:p>
            <a:pPr>
              <a:buNone/>
            </a:pPr>
            <a:r>
              <a:rPr lang="be-BY" dirty="0" smtClean="0">
                <a:latin typeface="a_Helver Bashkir" pitchFamily="34" charset="0"/>
              </a:rPr>
              <a:t>             (</a:t>
            </a:r>
            <a:r>
              <a:rPr lang="be-BY" i="1" dirty="0">
                <a:latin typeface="a_Helver Bashkir" pitchFamily="34" charset="0"/>
              </a:rPr>
              <a:t>Диңгеҙҙәргә, айға, көнгә, ҡаяларға</a:t>
            </a:r>
            <a:r>
              <a:rPr lang="be-BY" dirty="0" smtClean="0">
                <a:latin typeface="a_Helver Bashkir" pitchFamily="34" charset="0"/>
              </a:rPr>
              <a:t>).</a:t>
            </a:r>
            <a:endParaRPr lang="ru-RU" dirty="0" smtClean="0">
              <a:latin typeface="a_Helver Bashkir" pitchFamily="34" charset="0"/>
            </a:endParaRPr>
          </a:p>
          <a:p>
            <a:pPr>
              <a:buNone/>
            </a:pPr>
            <a:r>
              <a:rPr lang="be-BY" dirty="0" smtClean="0">
                <a:latin typeface="a_Helver Bashkir" pitchFamily="34" charset="0"/>
              </a:rPr>
              <a:t>  </a:t>
            </a:r>
            <a:r>
              <a:rPr lang="be-BY" dirty="0">
                <a:latin typeface="a_Helver Bashkir" pitchFamily="34" charset="0"/>
              </a:rPr>
              <a:t>-      Тимәк, “Башҡорт теле” шиғырында З.Биишева төп һүрәтләү сараһы итеп нимәне ҡулланған?</a:t>
            </a:r>
            <a:endParaRPr lang="ru-RU" dirty="0">
              <a:latin typeface="a_Helver Bashkir" pitchFamily="34" charset="0"/>
            </a:endParaRPr>
          </a:p>
          <a:p>
            <a:pPr>
              <a:buNone/>
            </a:pPr>
            <a:r>
              <a:rPr lang="be-BY" dirty="0" smtClean="0">
                <a:latin typeface="a_Helver Bashkir" pitchFamily="34" charset="0"/>
              </a:rPr>
              <a:t>              (</a:t>
            </a:r>
            <a:r>
              <a:rPr lang="be-BY" i="1" dirty="0">
                <a:latin typeface="a_Helver Bashkir" pitchFamily="34" charset="0"/>
              </a:rPr>
              <a:t>Сағыштырыуҙы</a:t>
            </a:r>
            <a:r>
              <a:rPr lang="be-BY" dirty="0">
                <a:latin typeface="a_Helver Bashkir" pitchFamily="34" charset="0"/>
              </a:rPr>
              <a:t>).</a:t>
            </a:r>
            <a:endParaRPr lang="ru-RU" dirty="0">
              <a:latin typeface="a_Helver Bashkir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71546"/>
            <a:ext cx="8786874" cy="564360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be-BY" dirty="0">
                <a:latin typeface="a_Helver Bashkir" pitchFamily="34" charset="0"/>
              </a:rPr>
              <a:t>-     З.Биишева ниндәй эпитеттар менән башҡорт телен данлаған?</a:t>
            </a:r>
            <a:endParaRPr lang="ru-RU" dirty="0">
              <a:latin typeface="a_Helver Bashkir" pitchFamily="34" charset="0"/>
            </a:endParaRPr>
          </a:p>
          <a:p>
            <a:r>
              <a:rPr lang="be-BY" dirty="0">
                <a:latin typeface="a_Helver Bashkir" pitchFamily="34" charset="0"/>
              </a:rPr>
              <a:t>    (</a:t>
            </a:r>
            <a:r>
              <a:rPr lang="be-BY" i="1" dirty="0">
                <a:latin typeface="a_Helver Bashkir" pitchFamily="34" charset="0"/>
              </a:rPr>
              <a:t>Моңло, нәфис, </a:t>
            </a:r>
            <a:r>
              <a:rPr lang="be-BY" i="1" dirty="0" smtClean="0">
                <a:latin typeface="a_Helver Bashkir" pitchFamily="34" charset="0"/>
              </a:rPr>
              <a:t>наҙлы, </a:t>
            </a:r>
            <a:r>
              <a:rPr lang="be-BY" dirty="0" smtClean="0">
                <a:latin typeface="a_Helver Bashkir" pitchFamily="34" charset="0"/>
              </a:rPr>
              <a:t>б</a:t>
            </a:r>
            <a:r>
              <a:rPr lang="ba-RU" dirty="0" smtClean="0">
                <a:latin typeface="a_Helver Bashkir" pitchFamily="34" charset="0"/>
              </a:rPr>
              <a:t>ай, йомарт,ҡарт, олпат, зирәк, йор, </a:t>
            </a:r>
            <a:r>
              <a:rPr lang="ba-RU" dirty="0">
                <a:latin typeface="a_Helver Bashkir" pitchFamily="34" charset="0"/>
              </a:rPr>
              <a:t>сөнки уның 4 мең йыллыҡ тарихы бар, шул тел аша беҙгә башҡорт халҡының бай ауыҙ-тел ижады килеп еткән</a:t>
            </a:r>
            <a:r>
              <a:rPr lang="be-BY" dirty="0" smtClean="0">
                <a:latin typeface="a_Helver Bashkir" pitchFamily="34" charset="0"/>
              </a:rPr>
              <a:t>).</a:t>
            </a:r>
            <a:endParaRPr lang="ru-RU" dirty="0">
              <a:latin typeface="a_Helver Bashkir" pitchFamily="34" charset="0"/>
            </a:endParaRPr>
          </a:p>
          <a:p>
            <a:pPr>
              <a:buNone/>
            </a:pPr>
            <a:r>
              <a:rPr lang="be-BY" dirty="0" smtClean="0">
                <a:latin typeface="a_Helver Bashkir" pitchFamily="34" charset="0"/>
              </a:rPr>
              <a:t>  </a:t>
            </a:r>
            <a:r>
              <a:rPr lang="be-BY" dirty="0">
                <a:latin typeface="a_Helver Bashkir" pitchFamily="34" charset="0"/>
              </a:rPr>
              <a:t>-     Шиғырҙың һуңғы ике строфаһында нимә хаҡында һүҙ бара?</a:t>
            </a:r>
            <a:endParaRPr lang="ru-RU" dirty="0">
              <a:latin typeface="a_Helver Bashkir" pitchFamily="34" charset="0"/>
            </a:endParaRPr>
          </a:p>
          <a:p>
            <a:r>
              <a:rPr lang="be-BY" dirty="0">
                <a:latin typeface="a_Helver Bashkir" pitchFamily="34" charset="0"/>
              </a:rPr>
              <a:t>(</a:t>
            </a:r>
            <a:r>
              <a:rPr lang="be-BY" i="1" dirty="0">
                <a:latin typeface="a_Helver Bashkir" pitchFamily="34" charset="0"/>
              </a:rPr>
              <a:t>Халҡыбыҙ тарихына, героик көрәшенә байҡау яһала һәм азатлыҡ яулауҙағы еңеүҙәрҙә туған телдең  дә роле асыла).</a:t>
            </a:r>
            <a:endParaRPr lang="ru-RU" dirty="0">
              <a:latin typeface="a_Helver Bashkir" pitchFamily="34" charset="0"/>
            </a:endParaRPr>
          </a:p>
          <a:p>
            <a:pPr>
              <a:buNone/>
            </a:pPr>
            <a:r>
              <a:rPr lang="be-BY" dirty="0" smtClean="0">
                <a:latin typeface="a_Helver Bashkir" pitchFamily="34" charset="0"/>
              </a:rPr>
              <a:t>    </a:t>
            </a:r>
            <a:r>
              <a:rPr lang="be-BY" dirty="0">
                <a:latin typeface="a_Helver Bashkir" pitchFamily="34" charset="0"/>
              </a:rPr>
              <a:t>-       “Азат, шат” тип телебеҙ менән ғорурлана автор. Ни өсөн?</a:t>
            </a:r>
            <a:endParaRPr lang="ru-RU" dirty="0">
              <a:latin typeface="a_Helver Bashkir" pitchFamily="34" charset="0"/>
            </a:endParaRPr>
          </a:p>
          <a:p>
            <a:r>
              <a:rPr lang="be-BY" dirty="0">
                <a:latin typeface="a_Helver Bashkir" pitchFamily="34" charset="0"/>
              </a:rPr>
              <a:t>(</a:t>
            </a:r>
            <a:r>
              <a:rPr lang="be-BY" i="1" dirty="0">
                <a:latin typeface="a_Helver Bashkir" pitchFamily="34" charset="0"/>
              </a:rPr>
              <a:t>Республикаға исем биргән халҡыбыҙҙың теле дәүләт теле статусын алды</a:t>
            </a:r>
            <a:r>
              <a:rPr lang="be-BY" dirty="0">
                <a:latin typeface="a_Helver Bashkir" pitchFamily="34" charset="0"/>
              </a:rPr>
              <a:t>).</a:t>
            </a:r>
            <a:endParaRPr lang="ru-RU" dirty="0">
              <a:latin typeface="a_Helver Bashkir" pitchFamily="34" charset="0"/>
            </a:endParaRPr>
          </a:p>
          <a:p>
            <a:pPr>
              <a:buNone/>
            </a:pPr>
            <a:r>
              <a:rPr lang="be-BY" dirty="0" smtClean="0">
                <a:latin typeface="a_Helver Bashkir" pitchFamily="34" charset="0"/>
              </a:rPr>
              <a:t> -   </a:t>
            </a:r>
            <a:r>
              <a:rPr lang="be-BY" dirty="0">
                <a:latin typeface="a_Helver Bashkir" pitchFamily="34" charset="0"/>
              </a:rPr>
              <a:t>З.Биишева шиғырында башҡорт телен яратам, уның менән ғорурланам, уны һаҡларға кәрәк, тип оран һаламы?</a:t>
            </a:r>
            <a:endParaRPr lang="ru-RU" dirty="0">
              <a:latin typeface="a_Helver Bashkir" pitchFamily="34" charset="0"/>
            </a:endParaRPr>
          </a:p>
          <a:p>
            <a:r>
              <a:rPr lang="be-BY" dirty="0">
                <a:latin typeface="a_Helver Bashkir" pitchFamily="34" charset="0"/>
              </a:rPr>
              <a:t>(</a:t>
            </a:r>
            <a:r>
              <a:rPr lang="be-BY" i="1" dirty="0">
                <a:latin typeface="a_Helver Bashkir" pitchFamily="34" charset="0"/>
              </a:rPr>
              <a:t>Юҡ. Кинәйәле, итәғәтле, яғымлы итеп өндәшә. Уның был һүҙҙәре күңелдәргә үтеп инә, йәндәрҙе тетрәтә</a:t>
            </a:r>
            <a:r>
              <a:rPr lang="be-BY" dirty="0">
                <a:latin typeface="a_Helver Bashkir" pitchFamily="34" charset="0"/>
              </a:rPr>
              <a:t>).</a:t>
            </a:r>
            <a:endParaRPr lang="ru-RU" dirty="0">
              <a:latin typeface="a_Helver Bashkir" pitchFamily="34" charset="0"/>
            </a:endParaRPr>
          </a:p>
          <a:p>
            <a:pPr>
              <a:buNone/>
            </a:pPr>
            <a:r>
              <a:rPr lang="be-BY" dirty="0" smtClean="0">
                <a:latin typeface="a_Helver Bashkir" pitchFamily="34" charset="0"/>
              </a:rPr>
              <a:t>  </a:t>
            </a:r>
            <a:r>
              <a:rPr lang="be-BY" dirty="0">
                <a:latin typeface="a_Helver Bashkir" pitchFamily="34" charset="0"/>
              </a:rPr>
              <a:t>-    “Иң тәү миңә һин күрһәттең дуҫлыҡ юлын” тигән юлдарҙы нисек аңлайһығыҙ?</a:t>
            </a:r>
            <a:endParaRPr lang="ru-RU" dirty="0">
              <a:latin typeface="a_Helver Bashkir" pitchFamily="34" charset="0"/>
            </a:endParaRPr>
          </a:p>
          <a:p>
            <a:r>
              <a:rPr lang="be-BY" dirty="0">
                <a:latin typeface="a_Helver Bashkir" pitchFamily="34" charset="0"/>
              </a:rPr>
              <a:t>(</a:t>
            </a:r>
            <a:r>
              <a:rPr lang="be-BY" i="1" dirty="0">
                <a:latin typeface="a_Helver Bashkir" pitchFamily="34" charset="0"/>
              </a:rPr>
              <a:t>Башҡортостан – күп милләтле республика</a:t>
            </a:r>
            <a:r>
              <a:rPr lang="be-BY" dirty="0">
                <a:latin typeface="a_Helver Bashkir" pitchFamily="34" charset="0"/>
              </a:rPr>
              <a:t>).</a:t>
            </a:r>
            <a:endParaRPr lang="ru-RU" dirty="0">
              <a:latin typeface="a_Helver Bashkir" pitchFamily="34" charset="0"/>
            </a:endParaRPr>
          </a:p>
          <a:p>
            <a:r>
              <a:rPr lang="be-BY" dirty="0">
                <a:latin typeface="a_Helver Bashkir" pitchFamily="34" charset="0"/>
              </a:rPr>
              <a:t> </a:t>
            </a:r>
            <a:endParaRPr lang="ru-RU" dirty="0">
              <a:latin typeface="a_Helver Bashkir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e-BY" dirty="0" smtClean="0">
                <a:latin typeface="a_Helver Bashkir" pitchFamily="34" charset="0"/>
              </a:rPr>
              <a:t>Башҡортостан-дуҫлыҡ иле</a:t>
            </a:r>
            <a:endParaRPr lang="ru-RU" dirty="0">
              <a:latin typeface="a_Helver Bashkir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001024" y="1600200"/>
            <a:ext cx="685776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http://www.agidel.ru:16080/img/2010/october/9w1-1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08630" y="4429132"/>
            <a:ext cx="3935370" cy="24288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be-BY" dirty="0" smtClean="0">
                <a:latin typeface="a_Helver Bashkir" pitchFamily="34" charset="0"/>
              </a:rPr>
              <a:t>Йомғаҡлау</a:t>
            </a:r>
            <a:endParaRPr lang="ru-RU" dirty="0">
              <a:latin typeface="a_Helver Bashkir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928670"/>
            <a:ext cx="8715436" cy="5786478"/>
          </a:xfrm>
        </p:spPr>
        <p:txBody>
          <a:bodyPr>
            <a:normAutofit fontScale="70000" lnSpcReduction="20000"/>
          </a:bodyPr>
          <a:lstStyle/>
          <a:p>
            <a:pPr>
              <a:buFontTx/>
              <a:buChar char="-"/>
            </a:pPr>
            <a:r>
              <a:rPr lang="be-BY" sz="3600" dirty="0" smtClean="0">
                <a:latin typeface="a_Helver Bashkir" pitchFamily="34" charset="0"/>
              </a:rPr>
              <a:t>З.Биишеваның </a:t>
            </a:r>
            <a:r>
              <a:rPr lang="be-BY" sz="3600" dirty="0">
                <a:latin typeface="a_Helver Bashkir" pitchFamily="34" charset="0"/>
              </a:rPr>
              <a:t>“Башҡорт теле” шиғыры һеҙҙе нимәгә өйрәтә</a:t>
            </a:r>
            <a:r>
              <a:rPr lang="be-BY" sz="3600" dirty="0" smtClean="0">
                <a:latin typeface="a_Helver Bashkir" pitchFamily="34" charset="0"/>
              </a:rPr>
              <a:t>?</a:t>
            </a:r>
            <a:endParaRPr lang="ru-RU" sz="3600" dirty="0">
              <a:latin typeface="a_Helver Bashkir" pitchFamily="34" charset="0"/>
            </a:endParaRPr>
          </a:p>
          <a:p>
            <a:r>
              <a:rPr lang="be-BY" sz="3600" dirty="0">
                <a:latin typeface="a_Helver Bashkir" pitchFamily="34" charset="0"/>
              </a:rPr>
              <a:t>(</a:t>
            </a:r>
            <a:r>
              <a:rPr lang="be-BY" sz="3600" i="1" dirty="0">
                <a:latin typeface="a_Helver Bashkir" pitchFamily="34" charset="0"/>
              </a:rPr>
              <a:t>Телде өйрәнергә, камил белергә, һаҡларға өйрәтә</a:t>
            </a:r>
            <a:r>
              <a:rPr lang="be-BY" sz="3600" dirty="0">
                <a:latin typeface="a_Helver Bashkir" pitchFamily="34" charset="0"/>
              </a:rPr>
              <a:t>).</a:t>
            </a:r>
            <a:endParaRPr lang="ru-RU" sz="3600" dirty="0">
              <a:latin typeface="a_Helver Bashkir" pitchFamily="34" charset="0"/>
            </a:endParaRPr>
          </a:p>
          <a:p>
            <a:pPr>
              <a:buNone/>
            </a:pPr>
            <a:r>
              <a:rPr lang="be-BY" sz="3600" dirty="0" smtClean="0">
                <a:latin typeface="a_Helver Bashkir" pitchFamily="34" charset="0"/>
              </a:rPr>
              <a:t> </a:t>
            </a:r>
          </a:p>
          <a:p>
            <a:pPr>
              <a:buNone/>
            </a:pPr>
            <a:r>
              <a:rPr lang="be-BY" sz="3600" dirty="0" smtClean="0">
                <a:latin typeface="a_Helver Bashkir" pitchFamily="34" charset="0"/>
              </a:rPr>
              <a:t>-   </a:t>
            </a:r>
            <a:r>
              <a:rPr lang="be-BY" sz="3600" dirty="0">
                <a:latin typeface="a_Helver Bashkir" pitchFamily="34" charset="0"/>
              </a:rPr>
              <a:t>Беҙгә матур, бай, бөйөк туған телебеҙҙе яҡшы белер, иркен һөйләшер өсөн нимәләр эшләргә кәрәк?</a:t>
            </a:r>
            <a:endParaRPr lang="ru-RU" sz="3600" dirty="0">
              <a:latin typeface="a_Helver Bashkir" pitchFamily="34" charset="0"/>
            </a:endParaRPr>
          </a:p>
          <a:p>
            <a:r>
              <a:rPr lang="be-BY" sz="3600" dirty="0">
                <a:latin typeface="a_Helver Bashkir" pitchFamily="34" charset="0"/>
              </a:rPr>
              <a:t>(</a:t>
            </a:r>
            <a:r>
              <a:rPr lang="be-BY" sz="3600" i="1" dirty="0">
                <a:latin typeface="a_Helver Bashkir" pitchFamily="34" charset="0"/>
              </a:rPr>
              <a:t>Тырышып уҡырға, белем алырға</a:t>
            </a:r>
            <a:r>
              <a:rPr lang="be-BY" sz="3600" dirty="0">
                <a:latin typeface="a_Helver Bashkir" pitchFamily="34" charset="0"/>
              </a:rPr>
              <a:t>).</a:t>
            </a:r>
            <a:endParaRPr lang="ru-RU" sz="3600" dirty="0">
              <a:latin typeface="a_Helver Bashkir" pitchFamily="34" charset="0"/>
            </a:endParaRPr>
          </a:p>
          <a:p>
            <a:pPr>
              <a:buNone/>
            </a:pPr>
            <a:r>
              <a:rPr lang="be-BY" sz="3600" dirty="0" smtClean="0">
                <a:latin typeface="a_Helver Bashkir" pitchFamily="34" charset="0"/>
              </a:rPr>
              <a:t> </a:t>
            </a:r>
            <a:r>
              <a:rPr lang="be-BY" sz="3600" dirty="0">
                <a:latin typeface="a_Helver Bashkir" pitchFamily="34" charset="0"/>
              </a:rPr>
              <a:t>-    Төп идея нимәгә ҡайтып ҡала?</a:t>
            </a:r>
            <a:endParaRPr lang="ru-RU" sz="3600" dirty="0">
              <a:latin typeface="a_Helver Bashkir" pitchFamily="34" charset="0"/>
            </a:endParaRPr>
          </a:p>
          <a:p>
            <a:r>
              <a:rPr lang="be-BY" sz="3600" dirty="0">
                <a:latin typeface="a_Helver Bashkir" pitchFamily="34" charset="0"/>
              </a:rPr>
              <a:t>(</a:t>
            </a:r>
            <a:r>
              <a:rPr lang="be-BY" sz="3600" i="1" dirty="0">
                <a:latin typeface="a_Helver Bashkir" pitchFamily="34" charset="0"/>
              </a:rPr>
              <a:t>Туған тел кешеләргә дуҫлыҡ юлын асҡан, йәшәүгә көс-ҡеүәт биргән, шуға ла автор үҙ теле менән хаҡлы рәүештә ғорурлана, уның тарихына, бөгөнгө йәшәйешенә һәм бәхетле киләсәгенә дан йырлай. Төп идея – телде һаҡларға, яратырға, артабан үҫтерергә</a:t>
            </a:r>
            <a:r>
              <a:rPr lang="be-BY" sz="3600" dirty="0">
                <a:latin typeface="a_Helver Bashkir" pitchFamily="34" charset="0"/>
              </a:rPr>
              <a:t>).</a:t>
            </a:r>
            <a:endParaRPr lang="ru-RU" sz="3600" dirty="0">
              <a:latin typeface="a_Helver Bashkir" pitchFamily="34" charset="0"/>
            </a:endParaRPr>
          </a:p>
          <a:p>
            <a:pPr>
              <a:buNone/>
            </a:pPr>
            <a:r>
              <a:rPr lang="be-BY" sz="3600" dirty="0">
                <a:latin typeface="a_Helver Bashkir" pitchFamily="34" charset="0"/>
              </a:rPr>
              <a:t> </a:t>
            </a:r>
            <a:endParaRPr lang="ru-RU" sz="3600" dirty="0">
              <a:latin typeface="a_Helver Bashkir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_Helver Bashkir" pitchFamily="34" charset="0"/>
              </a:rPr>
              <a:t>«</a:t>
            </a:r>
            <a:r>
              <a:rPr lang="be-BY" dirty="0" smtClean="0">
                <a:latin typeface="a_Helver Bashkir" pitchFamily="34" charset="0"/>
              </a:rPr>
              <a:t>Башҡорт телендә һөйләшәм</a:t>
            </a:r>
            <a:r>
              <a:rPr lang="ru-RU" dirty="0" smtClean="0">
                <a:latin typeface="a_Helver Bashkir" pitchFamily="34" charset="0"/>
              </a:rPr>
              <a:t>»</a:t>
            </a:r>
            <a:endParaRPr lang="ru-RU" dirty="0">
              <a:latin typeface="a_Helver Bashkir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e-BY" dirty="0" smtClean="0">
                <a:latin typeface="a_Helver Bashkir" pitchFamily="34" charset="0"/>
              </a:rPr>
              <a:t>Башҡорт телендә һөйләшәм,</a:t>
            </a:r>
          </a:p>
          <a:p>
            <a:r>
              <a:rPr lang="be-BY" dirty="0" smtClean="0">
                <a:latin typeface="a_Helver Bashkir" pitchFamily="34" charset="0"/>
              </a:rPr>
              <a:t>Башҡорт телендә.</a:t>
            </a:r>
          </a:p>
          <a:p>
            <a:r>
              <a:rPr lang="be-BY" dirty="0" smtClean="0">
                <a:latin typeface="a_Helver Bashkir" pitchFamily="34" charset="0"/>
              </a:rPr>
              <a:t>Минең йәшәү тамырҙарым</a:t>
            </a:r>
          </a:p>
          <a:p>
            <a:r>
              <a:rPr lang="be-BY" dirty="0" smtClean="0">
                <a:latin typeface="a_Helver Bashkir" pitchFamily="34" charset="0"/>
              </a:rPr>
              <a:t>Башҡорт ерендә.</a:t>
            </a:r>
            <a:endParaRPr lang="ru-RU" dirty="0">
              <a:latin typeface="a_Helver Bashkir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e-BY" dirty="0" smtClean="0">
                <a:latin typeface="a_Helver Bashkir" pitchFamily="34" charset="0"/>
              </a:rPr>
              <a:t>Ойоштороу</a:t>
            </a:r>
            <a:endParaRPr lang="ru-RU" dirty="0">
              <a:latin typeface="a_Helver Bashkir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e-BY" sz="4800" dirty="0" smtClean="0">
                <a:latin typeface="a_Helver Bashkir" pitchFamily="34" charset="0"/>
              </a:rPr>
              <a:t>Тел асҡысы – иман биргән</a:t>
            </a:r>
            <a:endParaRPr lang="ru-RU" sz="4800" dirty="0" smtClean="0">
              <a:latin typeface="a_Helver Bashkir" pitchFamily="34" charset="0"/>
            </a:endParaRPr>
          </a:p>
          <a:p>
            <a:r>
              <a:rPr lang="be-BY" sz="4800" dirty="0" smtClean="0">
                <a:latin typeface="a_Helver Bashkir" pitchFamily="34" charset="0"/>
              </a:rPr>
              <a:t>Һөйөклө туған телем.</a:t>
            </a:r>
            <a:endParaRPr lang="ru-RU" sz="4800" dirty="0" smtClean="0">
              <a:latin typeface="a_Helver Bashkir" pitchFamily="34" charset="0"/>
            </a:endParaRPr>
          </a:p>
          <a:p>
            <a:r>
              <a:rPr lang="be-BY" sz="4800" dirty="0" smtClean="0">
                <a:latin typeface="a_Helver Bashkir" pitchFamily="34" charset="0"/>
              </a:rPr>
              <a:t>Үҙ телемдә һеҙгә сәләм:</a:t>
            </a:r>
            <a:endParaRPr lang="ru-RU" sz="4800" dirty="0" smtClean="0">
              <a:latin typeface="a_Helver Bashkir" pitchFamily="34" charset="0"/>
            </a:endParaRPr>
          </a:p>
          <a:p>
            <a:r>
              <a:rPr lang="be-BY" sz="4800" dirty="0" smtClean="0">
                <a:latin typeface="a_Helver Bashkir" pitchFamily="34" charset="0"/>
              </a:rPr>
              <a:t>Әссәләмәғәләйкүм!</a:t>
            </a:r>
            <a:endParaRPr lang="ru-RU" sz="4800" dirty="0">
              <a:latin typeface="a_Helver Bashkir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e-BY" dirty="0" smtClean="0"/>
              <a:t>. </a:t>
            </a:r>
            <a:r>
              <a:rPr lang="be-BY" dirty="0" smtClean="0">
                <a:latin typeface="a_Helver Bashkir" pitchFamily="34" charset="0"/>
              </a:rPr>
              <a:t>Фонетик-орфоэпик күнегеүҙәр.</a:t>
            </a:r>
            <a:endParaRPr lang="ru-RU" dirty="0">
              <a:latin typeface="a_Helver Bashkir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ba-RU" sz="5400" dirty="0" smtClean="0">
                <a:latin typeface="a_Helver Bashkir" pitchFamily="34" charset="0"/>
              </a:rPr>
              <a:t>-</a:t>
            </a:r>
            <a:r>
              <a:rPr lang="be-BY" sz="5400" dirty="0" smtClean="0">
                <a:latin typeface="a_Helver Bashkir" pitchFamily="34" charset="0"/>
              </a:rPr>
              <a:t>   ә- ә - </a:t>
            </a:r>
            <a:r>
              <a:rPr lang="ba-RU" sz="5400" dirty="0" smtClean="0">
                <a:latin typeface="a_Helver Bashkir" pitchFamily="34" charset="0"/>
              </a:rPr>
              <a:t>ә - мәктәпкә,</a:t>
            </a:r>
            <a:endParaRPr lang="ru-RU" sz="5400" dirty="0" smtClean="0">
              <a:latin typeface="a_Helver Bashkir" pitchFamily="34" charset="0"/>
            </a:endParaRPr>
          </a:p>
          <a:p>
            <a:r>
              <a:rPr lang="be-BY" sz="5400" dirty="0" smtClean="0">
                <a:latin typeface="a_Helver Bashkir" pitchFamily="34" charset="0"/>
              </a:rPr>
              <a:t>-     ға - ға - </a:t>
            </a:r>
            <a:r>
              <a:rPr lang="ba-RU" sz="5400" dirty="0" smtClean="0">
                <a:latin typeface="a_Helver Bashkir" pitchFamily="34" charset="0"/>
              </a:rPr>
              <a:t>ға – таҡтаға,</a:t>
            </a:r>
            <a:endParaRPr lang="ru-RU" sz="5400" dirty="0" smtClean="0">
              <a:latin typeface="a_Helver Bashkir" pitchFamily="34" charset="0"/>
            </a:endParaRPr>
          </a:p>
          <a:p>
            <a:r>
              <a:rPr lang="be-BY" sz="5400" dirty="0" smtClean="0">
                <a:latin typeface="a_Helver Bashkir" pitchFamily="34" charset="0"/>
              </a:rPr>
              <a:t>-    ты – ты - </a:t>
            </a:r>
            <a:r>
              <a:rPr lang="ba-RU" sz="5400" dirty="0" smtClean="0">
                <a:latin typeface="a_Helver Bashkir" pitchFamily="34" charset="0"/>
              </a:rPr>
              <a:t>ты – китапты,</a:t>
            </a:r>
            <a:endParaRPr lang="ru-RU" sz="5400" dirty="0" smtClean="0">
              <a:latin typeface="a_Helver Bashkir" pitchFamily="34" charset="0"/>
            </a:endParaRPr>
          </a:p>
          <a:p>
            <a:pPr>
              <a:buNone/>
            </a:pPr>
            <a:r>
              <a:rPr lang="be-BY" sz="5400" dirty="0" smtClean="0">
                <a:latin typeface="a_Helver Bashkir" pitchFamily="34" charset="0"/>
              </a:rPr>
              <a:t>  -    де – де - </a:t>
            </a:r>
            <a:r>
              <a:rPr lang="ba-RU" sz="5400" dirty="0" smtClean="0">
                <a:latin typeface="a_Helver Bashkir" pitchFamily="34" charset="0"/>
              </a:rPr>
              <a:t>де – телемде,</a:t>
            </a:r>
            <a:endParaRPr lang="ru-RU" sz="5400" dirty="0" smtClean="0">
              <a:latin typeface="a_Helver Bashkir" pitchFamily="34" charset="0"/>
            </a:endParaRPr>
          </a:p>
          <a:p>
            <a:endParaRPr lang="ru-RU" sz="5400" dirty="0">
              <a:latin typeface="a_Helver Bashkir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e-BY" dirty="0" smtClean="0"/>
              <a:t> </a:t>
            </a:r>
            <a:r>
              <a:rPr lang="be-BY" dirty="0" smtClean="0">
                <a:latin typeface="a_Helver Bashkir" pitchFamily="34" charset="0"/>
              </a:rPr>
              <a:t>Дәрестең эпиграфы:</a:t>
            </a:r>
            <a:endParaRPr lang="ru-RU" dirty="0">
              <a:latin typeface="a_Helver Bashkir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be-BY" sz="4400" b="1" dirty="0" smtClean="0">
                <a:latin typeface="a_Helver Bashkir" pitchFamily="34" charset="0"/>
              </a:rPr>
              <a:t>Мәңге йәшә, эй һөйөклө</a:t>
            </a:r>
          </a:p>
          <a:p>
            <a:r>
              <a:rPr lang="be-BY" sz="4400" b="1" dirty="0" smtClean="0">
                <a:latin typeface="a_Helver Bashkir" pitchFamily="34" charset="0"/>
              </a:rPr>
              <a:t>                    башҡорт теле, </a:t>
            </a:r>
            <a:endParaRPr lang="ru-RU" sz="4400" dirty="0" smtClean="0">
              <a:latin typeface="a_Helver Bashkir" pitchFamily="34" charset="0"/>
            </a:endParaRPr>
          </a:p>
          <a:p>
            <a:r>
              <a:rPr lang="be-BY" sz="4400" b="1" dirty="0" smtClean="0">
                <a:latin typeface="a_Helver Bashkir" pitchFamily="34" charset="0"/>
              </a:rPr>
              <a:t>    Атам теле, әсәм теле –</a:t>
            </a:r>
          </a:p>
          <a:p>
            <a:r>
              <a:rPr lang="be-BY" sz="4400" b="1" dirty="0" smtClean="0">
                <a:latin typeface="a_Helver Bashkir" pitchFamily="34" charset="0"/>
              </a:rPr>
              <a:t>                    минең телем!</a:t>
            </a:r>
            <a:endParaRPr lang="ru-RU" sz="4400" dirty="0" smtClean="0">
              <a:latin typeface="a_Helver Bashkir" pitchFamily="34" charset="0"/>
            </a:endParaRPr>
          </a:p>
          <a:p>
            <a:r>
              <a:rPr lang="be-BY" sz="4400" b="1" dirty="0" smtClean="0">
                <a:latin typeface="a_Helver Bashkir" pitchFamily="34" charset="0"/>
              </a:rPr>
              <a:t>                                                                                                                З.Биишева.</a:t>
            </a:r>
            <a:endParaRPr lang="ru-RU" sz="4400" dirty="0">
              <a:latin typeface="a_Helver Bashkir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9058" y="1600200"/>
            <a:ext cx="4757742" cy="5257800"/>
          </a:xfrm>
        </p:spPr>
        <p:txBody>
          <a:bodyPr/>
          <a:lstStyle/>
          <a:p>
            <a:r>
              <a:rPr lang="ru-RU" dirty="0" err="1">
                <a:latin typeface="a_Helver Bashkir" pitchFamily="34" charset="0"/>
              </a:rPr>
              <a:t>Башҡортостандың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халыҡ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яҙыусыһы</a:t>
            </a:r>
            <a:r>
              <a:rPr lang="ru-RU" dirty="0">
                <a:latin typeface="a_Helver Bashkir" pitchFamily="34" charset="0"/>
              </a:rPr>
              <a:t>, </a:t>
            </a:r>
            <a:r>
              <a:rPr lang="ru-RU" dirty="0" err="1">
                <a:latin typeface="a_Helver Bashkir" pitchFamily="34" charset="0"/>
              </a:rPr>
              <a:t>шағир</a:t>
            </a:r>
            <a:r>
              <a:rPr lang="ru-RU" dirty="0">
                <a:latin typeface="a_Helver Bashkir" pitchFamily="34" charset="0"/>
              </a:rPr>
              <a:t>, драматург. 1908 </a:t>
            </a:r>
            <a:r>
              <a:rPr lang="ru-RU" dirty="0" err="1">
                <a:latin typeface="a_Helver Bashkir" pitchFamily="34" charset="0"/>
              </a:rPr>
              <a:t>йылдың</a:t>
            </a:r>
            <a:r>
              <a:rPr lang="ru-RU" dirty="0">
                <a:latin typeface="a_Helver Bashkir" pitchFamily="34" charset="0"/>
              </a:rPr>
              <a:t> </a:t>
            </a:r>
            <a:endParaRPr lang="ru-RU" dirty="0" smtClean="0">
              <a:latin typeface="a_Helver Bashkir" pitchFamily="34" charset="0"/>
            </a:endParaRPr>
          </a:p>
          <a:p>
            <a:pPr>
              <a:buNone/>
            </a:pPr>
            <a:r>
              <a:rPr lang="ru-RU" dirty="0" smtClean="0">
                <a:latin typeface="a_Helver Bashkir" pitchFamily="34" charset="0"/>
              </a:rPr>
              <a:t>   15 </a:t>
            </a:r>
            <a:r>
              <a:rPr lang="ru-RU" dirty="0" err="1">
                <a:latin typeface="a_Helver Bashkir" pitchFamily="34" charset="0"/>
              </a:rPr>
              <a:t>ғинуарында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Башҡортостандың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Күгәрсен</a:t>
            </a:r>
            <a:r>
              <a:rPr lang="ru-RU" dirty="0">
                <a:latin typeface="a_Helver Bashkir" pitchFamily="34" charset="0"/>
              </a:rPr>
              <a:t> районы </a:t>
            </a:r>
            <a:r>
              <a:rPr lang="ru-RU" dirty="0" err="1">
                <a:latin typeface="a_Helver Bashkir" pitchFamily="34" charset="0"/>
              </a:rPr>
              <a:t>Төйөмбәт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ауылында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тыуған</a:t>
            </a:r>
            <a:r>
              <a:rPr lang="ru-RU" dirty="0">
                <a:latin typeface="a_Helver Bashkir" pitchFamily="34" charset="0"/>
              </a:rPr>
              <a:t>. </a:t>
            </a:r>
          </a:p>
        </p:txBody>
      </p:sp>
      <p:pic>
        <p:nvPicPr>
          <p:cNvPr id="2050" name="Picture 2" descr="Биишева Зәйнәп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736"/>
            <a:ext cx="1928794" cy="26652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714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643602"/>
          </a:xfrm>
        </p:spPr>
        <p:txBody>
          <a:bodyPr/>
          <a:lstStyle/>
          <a:p>
            <a:r>
              <a:rPr lang="ru-RU" dirty="0" err="1">
                <a:latin typeface="a_Helver Bashkir" pitchFamily="34" charset="0"/>
              </a:rPr>
              <a:t>Яҙмыш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уны</a:t>
            </a:r>
            <a:r>
              <a:rPr lang="ru-RU" dirty="0">
                <a:latin typeface="a_Helver Bashkir" pitchFamily="34" charset="0"/>
              </a:rPr>
              <a:t> бала </a:t>
            </a:r>
            <a:r>
              <a:rPr lang="ru-RU" dirty="0" err="1">
                <a:latin typeface="a_Helver Bashkir" pitchFamily="34" charset="0"/>
              </a:rPr>
              <a:t>сағынан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уҡ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бик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иркәләмәй</a:t>
            </a:r>
            <a:r>
              <a:rPr lang="ru-RU" dirty="0">
                <a:latin typeface="a_Helver Bashkir" pitchFamily="34" charset="0"/>
              </a:rPr>
              <a:t>, </a:t>
            </a:r>
            <a:r>
              <a:rPr lang="ru-RU" dirty="0" err="1">
                <a:latin typeface="a_Helver Bashkir" pitchFamily="34" charset="0"/>
              </a:rPr>
              <a:t>ныҡлыҡҡа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һынай</a:t>
            </a:r>
            <a:r>
              <a:rPr lang="ru-RU" dirty="0">
                <a:latin typeface="a_Helver Bashkir" pitchFamily="34" charset="0"/>
              </a:rPr>
              <a:t>. </a:t>
            </a:r>
            <a:r>
              <a:rPr lang="ru-RU" dirty="0" err="1">
                <a:latin typeface="a_Helver Bashkir" pitchFamily="34" charset="0"/>
              </a:rPr>
              <a:t>Иртә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етем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ҡала</a:t>
            </a:r>
            <a:r>
              <a:rPr lang="ru-RU" dirty="0">
                <a:latin typeface="a_Helver Bashkir" pitchFamily="34" charset="0"/>
              </a:rPr>
              <a:t>, 16 </a:t>
            </a:r>
            <a:r>
              <a:rPr lang="ru-RU" dirty="0" err="1">
                <a:latin typeface="a_Helver Bashkir" pitchFamily="34" charset="0"/>
              </a:rPr>
              <a:t>йәшенә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генә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дүрт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класты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тамамлай</a:t>
            </a:r>
            <a:r>
              <a:rPr lang="ru-RU" dirty="0">
                <a:latin typeface="a_Helver Bashkir" pitchFamily="34" charset="0"/>
              </a:rPr>
              <a:t> ала. </a:t>
            </a:r>
            <a:r>
              <a:rPr lang="ru-RU" dirty="0" err="1">
                <a:latin typeface="a_Helver Bashkir" pitchFamily="34" charset="0"/>
              </a:rPr>
              <a:t>Күп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нәмәгә</a:t>
            </a:r>
            <a:r>
              <a:rPr lang="ru-RU" dirty="0">
                <a:latin typeface="a_Helver Bashkir" pitchFamily="34" charset="0"/>
              </a:rPr>
              <a:t> үҙ </a:t>
            </a:r>
            <a:r>
              <a:rPr lang="ru-RU" dirty="0" err="1">
                <a:latin typeface="a_Helver Bashkir" pitchFamily="34" charset="0"/>
              </a:rPr>
              <a:t>аллы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эйә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була</a:t>
            </a:r>
            <a:r>
              <a:rPr lang="ru-RU" dirty="0">
                <a:latin typeface="a_Helver Bashkir" pitchFamily="34" charset="0"/>
              </a:rPr>
              <a:t>. </a:t>
            </a:r>
            <a:r>
              <a:rPr lang="ru-RU" dirty="0" err="1">
                <a:latin typeface="a_Helver Bashkir" pitchFamily="34" charset="0"/>
              </a:rPr>
              <a:t>Зирәк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ҡыҙҙы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Ырымбурҙағы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Башҡорт</a:t>
            </a:r>
            <a:r>
              <a:rPr lang="ru-RU" dirty="0">
                <a:latin typeface="a_Helver Bashkir" pitchFamily="34" charset="0"/>
              </a:rPr>
              <a:t> педагогия </a:t>
            </a:r>
            <a:r>
              <a:rPr lang="ru-RU" dirty="0" err="1">
                <a:latin typeface="a_Helver Bashkir" pitchFamily="34" charset="0"/>
              </a:rPr>
              <a:t>техникумына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уҡырға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ебәрәләр</a:t>
            </a:r>
            <a:r>
              <a:rPr lang="ru-RU" dirty="0">
                <a:latin typeface="a_Helver Bashkir" pitchFamily="34" charset="0"/>
              </a:rPr>
              <a:t>. </a:t>
            </a:r>
            <a:r>
              <a:rPr lang="ru-RU" dirty="0" err="1">
                <a:latin typeface="a_Helver Bashkir" pitchFamily="34" charset="0"/>
              </a:rPr>
              <a:t>Уның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менән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бер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үк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ваҡытта</a:t>
            </a:r>
            <a:r>
              <a:rPr lang="ru-RU" dirty="0">
                <a:latin typeface="a_Helver Bashkir" pitchFamily="34" charset="0"/>
              </a:rPr>
              <a:t> был </a:t>
            </a:r>
            <a:r>
              <a:rPr lang="ru-RU" dirty="0" err="1">
                <a:latin typeface="a_Helver Bashkir" pitchFamily="34" charset="0"/>
              </a:rPr>
              <a:t>техникумда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буласаҡ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яҙыусы-сатирик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Сәғит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Агиш</a:t>
            </a:r>
            <a:r>
              <a:rPr lang="ru-RU" dirty="0">
                <a:latin typeface="a_Helver Bashkir" pitchFamily="34" charset="0"/>
              </a:rPr>
              <a:t> та </a:t>
            </a:r>
            <a:r>
              <a:rPr lang="ru-RU" dirty="0" err="1">
                <a:latin typeface="a_Helver Bashkir" pitchFamily="34" charset="0"/>
              </a:rPr>
              <a:t>уҡый</a:t>
            </a:r>
            <a:r>
              <a:rPr lang="ru-RU" dirty="0">
                <a:latin typeface="a_Helver Bashkir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643602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latin typeface="a_Helver Bashkir" pitchFamily="34" charset="0"/>
              </a:rPr>
              <a:t>Революция </a:t>
            </a:r>
            <a:r>
              <a:rPr lang="ru-RU" dirty="0" err="1">
                <a:latin typeface="a_Helver Bashkir" pitchFamily="34" charset="0"/>
              </a:rPr>
              <a:t>һәм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граждандар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һуғышы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осоронда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башҡорт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халҡының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тормошон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асыҡ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сағылдырған</a:t>
            </a:r>
            <a:r>
              <a:rPr lang="ru-RU" dirty="0">
                <a:latin typeface="a_Helver Bashkir" pitchFamily="34" charset="0"/>
              </a:rPr>
              <a:t> эпик </a:t>
            </a:r>
            <a:r>
              <a:rPr lang="ru-RU" dirty="0" err="1">
                <a:latin typeface="a_Helver Bashkir" pitchFamily="34" charset="0"/>
              </a:rPr>
              <a:t>романдар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ижад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итеүсе</a:t>
            </a:r>
            <a:r>
              <a:rPr lang="ru-RU" dirty="0">
                <a:latin typeface="a_Helver Bashkir" pitchFamily="34" charset="0"/>
              </a:rPr>
              <a:t>. </a:t>
            </a:r>
            <a:r>
              <a:rPr lang="ru-RU" dirty="0" err="1">
                <a:latin typeface="a_Helver Bashkir" pitchFamily="34" charset="0"/>
              </a:rPr>
              <a:t>Замандаштары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тураһында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повестар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һәм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хикәйәләр</a:t>
            </a:r>
            <a:r>
              <a:rPr lang="ru-RU" dirty="0">
                <a:latin typeface="a_Helver Bashkir" pitchFamily="34" charset="0"/>
              </a:rPr>
              <a:t>, </a:t>
            </a:r>
            <a:r>
              <a:rPr lang="ru-RU" dirty="0" err="1">
                <a:latin typeface="a_Helver Bashkir" pitchFamily="34" charset="0"/>
              </a:rPr>
              <a:t>балалар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һәм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үҫмерҙәр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өсөн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пьесалар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һәм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әкиәттәр</a:t>
            </a:r>
            <a:r>
              <a:rPr lang="ru-RU" dirty="0">
                <a:latin typeface="a_Helver Bashkir" pitchFamily="34" charset="0"/>
              </a:rPr>
              <a:t> авторы. </a:t>
            </a:r>
            <a:r>
              <a:rPr lang="ru-RU" dirty="0" err="1">
                <a:latin typeface="a_Helver Bashkir" pitchFamily="34" charset="0"/>
              </a:rPr>
              <a:t>Нескә</a:t>
            </a:r>
            <a:r>
              <a:rPr lang="ru-RU" dirty="0">
                <a:latin typeface="a_Helver Bashkir" pitchFamily="34" charset="0"/>
              </a:rPr>
              <a:t> лирик, </a:t>
            </a:r>
            <a:r>
              <a:rPr lang="ru-RU" dirty="0" err="1">
                <a:latin typeface="a_Helver Bashkir" pitchFamily="34" charset="0"/>
              </a:rPr>
              <a:t>уның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шиғырҙары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көйгә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еңел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һалына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һәм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йыр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булып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китә</a:t>
            </a:r>
            <a:r>
              <a:rPr lang="ru-RU" dirty="0">
                <a:latin typeface="a_Helver Bashkir" pitchFamily="34" charset="0"/>
              </a:rPr>
              <a:t>. Гоголь, Тургенев, Аксаков, Кассиль, рус </a:t>
            </a:r>
            <a:r>
              <a:rPr lang="ru-RU" dirty="0" err="1">
                <a:latin typeface="a_Helver Bashkir" pitchFamily="34" charset="0"/>
              </a:rPr>
              <a:t>һәм</a:t>
            </a:r>
            <a:r>
              <a:rPr lang="ru-RU" dirty="0">
                <a:latin typeface="a_Helver Bashkir" pitchFamily="34" charset="0"/>
              </a:rPr>
              <a:t> совет </a:t>
            </a:r>
            <a:r>
              <a:rPr lang="ru-RU" dirty="0" err="1">
                <a:latin typeface="a_Helver Bashkir" pitchFamily="34" charset="0"/>
              </a:rPr>
              <a:t>әҙәбиәтенең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башҡа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классиктарының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әҫәрҙәрен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башҡортсаға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тәржемә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итеүсе</a:t>
            </a:r>
            <a:r>
              <a:rPr lang="ru-RU" dirty="0">
                <a:latin typeface="a_Helver Bashkir" pitchFamily="34" charset="0"/>
              </a:rPr>
              <a:t>. </a:t>
            </a:r>
            <a:r>
              <a:rPr lang="ru-RU" dirty="0" err="1">
                <a:latin typeface="a_Helver Bashkir" pitchFamily="34" charset="0"/>
              </a:rPr>
              <a:t>Зәйнәп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Биишеваның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Рәсәй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һәм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донъя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халыҡтары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телдәрендә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алтмыштан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ашыу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китабы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баҫылып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сыҡҡан</a:t>
            </a:r>
            <a:r>
              <a:rPr lang="ru-RU" dirty="0">
                <a:latin typeface="a_Helver Bashkir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57818" y="1000108"/>
            <a:ext cx="3328982" cy="5643602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>
                <a:latin typeface="a_Helver Bashkir" pitchFamily="34" charset="0"/>
              </a:rPr>
              <a:t>Эшһөйәр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яҙыусы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әҙәбиәттә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ҙур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ғүмер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кисерә</a:t>
            </a:r>
            <a:r>
              <a:rPr lang="ru-RU" dirty="0">
                <a:latin typeface="a_Helver Bashkir" pitchFamily="34" charset="0"/>
              </a:rPr>
              <a:t>. </a:t>
            </a:r>
            <a:r>
              <a:rPr lang="ru-RU" dirty="0" err="1">
                <a:latin typeface="a_Helver Bashkir" pitchFamily="34" charset="0"/>
              </a:rPr>
              <a:t>Уның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тәүге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хикәйәһе</a:t>
            </a:r>
            <a:r>
              <a:rPr lang="ru-RU" dirty="0">
                <a:latin typeface="a_Helver Bashkir" pitchFamily="34" charset="0"/>
              </a:rPr>
              <a:t> 1930 </a:t>
            </a:r>
            <a:r>
              <a:rPr lang="ru-RU" dirty="0" err="1">
                <a:latin typeface="a_Helver Bashkir" pitchFamily="34" charset="0"/>
              </a:rPr>
              <a:t>йылда</a:t>
            </a:r>
            <a:r>
              <a:rPr lang="ru-RU" dirty="0">
                <a:latin typeface="a_Helver Bashkir" pitchFamily="34" charset="0"/>
              </a:rPr>
              <a:t> “Пионер” </a:t>
            </a:r>
            <a:r>
              <a:rPr lang="ru-RU" dirty="0" err="1">
                <a:latin typeface="a_Helver Bashkir" pitchFamily="34" charset="0"/>
              </a:rPr>
              <a:t>журналында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баҫыла</a:t>
            </a:r>
            <a:r>
              <a:rPr lang="ru-RU" dirty="0">
                <a:latin typeface="a_Helver Bashkir" pitchFamily="34" charset="0"/>
              </a:rPr>
              <a:t>. </a:t>
            </a:r>
            <a:endParaRPr lang="ru-RU" dirty="0" smtClean="0">
              <a:latin typeface="a_Helver Bashkir" pitchFamily="34" charset="0"/>
            </a:endParaRPr>
          </a:p>
          <a:p>
            <a:pPr>
              <a:buNone/>
            </a:pPr>
            <a:r>
              <a:rPr lang="ru-RU" dirty="0" smtClean="0">
                <a:latin typeface="a_Helver Bashkir" pitchFamily="34" charset="0"/>
              </a:rPr>
              <a:t>     Ә </a:t>
            </a:r>
            <a:r>
              <a:rPr lang="ru-RU" dirty="0" err="1">
                <a:latin typeface="a_Helver Bashkir" pitchFamily="34" charset="0"/>
              </a:rPr>
              <a:t>тәүге</a:t>
            </a:r>
            <a:r>
              <a:rPr lang="ru-RU" dirty="0">
                <a:latin typeface="a_Helver Bashkir" pitchFamily="34" charset="0"/>
              </a:rPr>
              <a:t> “Партизан </a:t>
            </a:r>
            <a:r>
              <a:rPr lang="ru-RU" dirty="0" err="1">
                <a:latin typeface="a_Helver Bashkir" pitchFamily="34" charset="0"/>
              </a:rPr>
              <a:t>малай</a:t>
            </a:r>
            <a:r>
              <a:rPr lang="ru-RU" dirty="0">
                <a:latin typeface="a_Helver Bashkir" pitchFamily="34" charset="0"/>
              </a:rPr>
              <a:t>” </a:t>
            </a:r>
            <a:r>
              <a:rPr lang="ru-RU" dirty="0" err="1">
                <a:latin typeface="a_Helver Bashkir" pitchFamily="34" charset="0"/>
              </a:rPr>
              <a:t>тигән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китабы</a:t>
            </a:r>
            <a:r>
              <a:rPr lang="ru-RU" dirty="0">
                <a:latin typeface="a_Helver Bashkir" pitchFamily="34" charset="0"/>
              </a:rPr>
              <a:t> 1942 </a:t>
            </a:r>
            <a:r>
              <a:rPr lang="ru-RU" dirty="0" err="1">
                <a:latin typeface="a_Helver Bashkir" pitchFamily="34" charset="0"/>
              </a:rPr>
              <a:t>йылда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сыға</a:t>
            </a:r>
            <a:r>
              <a:rPr lang="ru-RU" dirty="0">
                <a:latin typeface="a_Helver Bashkir" pitchFamily="34" charset="0"/>
              </a:rPr>
              <a:t>.</a:t>
            </a:r>
          </a:p>
        </p:txBody>
      </p:sp>
      <p:pic>
        <p:nvPicPr>
          <p:cNvPr id="18434" name="Picture 2" descr="http://im6-tub-ru.yandex.net/i?id=264492649-70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0"/>
            <a:ext cx="2286016" cy="29621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28670"/>
            <a:ext cx="8643966" cy="5715040"/>
          </a:xfrm>
        </p:spPr>
        <p:txBody>
          <a:bodyPr>
            <a:normAutofit/>
          </a:bodyPr>
          <a:lstStyle/>
          <a:p>
            <a:r>
              <a:rPr lang="ru-RU" dirty="0">
                <a:latin typeface="a_Helver Bashkir" pitchFamily="34" charset="0"/>
              </a:rPr>
              <a:t>40-60-сы </a:t>
            </a:r>
            <a:r>
              <a:rPr lang="ru-RU" dirty="0" err="1">
                <a:latin typeface="a_Helver Bashkir" pitchFamily="34" charset="0"/>
              </a:rPr>
              <a:t>йылдарҙа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уның</a:t>
            </a:r>
            <a:r>
              <a:rPr lang="ru-RU" dirty="0">
                <a:latin typeface="a_Helver Bashkir" pitchFamily="34" charset="0"/>
              </a:rPr>
              <a:t> “</a:t>
            </a:r>
            <a:r>
              <a:rPr lang="ru-RU" dirty="0" err="1">
                <a:latin typeface="a_Helver Bashkir" pitchFamily="34" charset="0"/>
              </a:rPr>
              <a:t>Көнһылыу</a:t>
            </a:r>
            <a:r>
              <a:rPr lang="ru-RU" dirty="0">
                <a:latin typeface="a_Helver Bashkir" pitchFamily="34" charset="0"/>
              </a:rPr>
              <a:t>”, “</a:t>
            </a:r>
            <a:r>
              <a:rPr lang="ru-RU" dirty="0" err="1">
                <a:latin typeface="a_Helver Bashkir" pitchFamily="34" charset="0"/>
              </a:rPr>
              <a:t>Сәйер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кеше</a:t>
            </a:r>
            <a:r>
              <a:rPr lang="ru-RU" dirty="0">
                <a:latin typeface="a_Helver Bashkir" pitchFamily="34" charset="0"/>
              </a:rPr>
              <a:t>”, “</a:t>
            </a:r>
            <a:r>
              <a:rPr lang="ru-RU" dirty="0" err="1">
                <a:latin typeface="a_Helver Bashkir" pitchFamily="34" charset="0"/>
              </a:rPr>
              <a:t>Ҡайҙа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һин</a:t>
            </a:r>
            <a:r>
              <a:rPr lang="ru-RU" dirty="0">
                <a:latin typeface="a_Helver Bashkir" pitchFamily="34" charset="0"/>
              </a:rPr>
              <a:t>, </a:t>
            </a:r>
            <a:r>
              <a:rPr lang="ru-RU" dirty="0" err="1">
                <a:latin typeface="a_Helver Bashkir" pitchFamily="34" charset="0"/>
              </a:rPr>
              <a:t>Гөлниса</a:t>
            </a:r>
            <a:r>
              <a:rPr lang="ru-RU" dirty="0">
                <a:latin typeface="a_Helver Bashkir" pitchFamily="34" charset="0"/>
              </a:rPr>
              <a:t>?”, “</a:t>
            </a:r>
            <a:r>
              <a:rPr lang="ru-RU" dirty="0" err="1">
                <a:latin typeface="a_Helver Bashkir" pitchFamily="34" charset="0"/>
              </a:rPr>
              <a:t>Уйҙар</a:t>
            </a:r>
            <a:r>
              <a:rPr lang="ru-RU" dirty="0">
                <a:latin typeface="a_Helver Bashkir" pitchFamily="34" charset="0"/>
              </a:rPr>
              <a:t>, </a:t>
            </a:r>
            <a:r>
              <a:rPr lang="ru-RU" dirty="0" err="1">
                <a:latin typeface="a_Helver Bashkir" pitchFamily="34" charset="0"/>
              </a:rPr>
              <a:t>уйҙар</a:t>
            </a:r>
            <a:r>
              <a:rPr lang="ru-RU" dirty="0">
                <a:latin typeface="a_Helver Bashkir" pitchFamily="34" charset="0"/>
              </a:rPr>
              <a:t>…” “</a:t>
            </a:r>
            <a:r>
              <a:rPr lang="ru-RU" dirty="0" err="1">
                <a:latin typeface="a_Helver Bashkir" pitchFamily="34" charset="0"/>
              </a:rPr>
              <a:t>Мөхәббәт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һәм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нәфрәт</a:t>
            </a:r>
            <a:r>
              <a:rPr lang="ru-RU" dirty="0">
                <a:latin typeface="a_Helver Bashkir" pitchFamily="34" charset="0"/>
              </a:rPr>
              <a:t>” </a:t>
            </a:r>
            <a:r>
              <a:rPr lang="ru-RU" dirty="0" err="1">
                <a:latin typeface="a_Helver Bashkir" pitchFamily="34" charset="0"/>
              </a:rPr>
              <a:t>кеүек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киң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билдәле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китаптары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баҫтырыла</a:t>
            </a:r>
            <a:r>
              <a:rPr lang="ru-RU" dirty="0">
                <a:latin typeface="a_Helver Bashkir" pitchFamily="34" charset="0"/>
              </a:rPr>
              <a:t>. </a:t>
            </a:r>
            <a:r>
              <a:rPr lang="ru-RU" dirty="0" err="1">
                <a:latin typeface="a_Helver Bashkir" pitchFamily="34" charset="0"/>
              </a:rPr>
              <a:t>Әммә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уның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иң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төп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хеҙмәте</a:t>
            </a:r>
            <a:r>
              <a:rPr lang="ru-RU" dirty="0">
                <a:latin typeface="a_Helver Bashkir" pitchFamily="34" charset="0"/>
              </a:rPr>
              <a:t> – “</a:t>
            </a:r>
            <a:r>
              <a:rPr lang="ru-RU" dirty="0" err="1">
                <a:latin typeface="a_Helver Bashkir" pitchFamily="34" charset="0"/>
              </a:rPr>
              <a:t>Кәмһетелгәндәр</a:t>
            </a:r>
            <a:r>
              <a:rPr lang="ru-RU" dirty="0">
                <a:latin typeface="a_Helver Bashkir" pitchFamily="34" charset="0"/>
              </a:rPr>
              <a:t>”, “</a:t>
            </a:r>
            <a:r>
              <a:rPr lang="ru-RU" dirty="0" err="1">
                <a:latin typeface="a_Helver Bashkir" pitchFamily="34" charset="0"/>
              </a:rPr>
              <a:t>Оло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Эйек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буйында</a:t>
            </a:r>
            <a:r>
              <a:rPr lang="ru-RU" dirty="0">
                <a:latin typeface="a_Helver Bashkir" pitchFamily="34" charset="0"/>
              </a:rPr>
              <a:t>” </a:t>
            </a:r>
            <a:r>
              <a:rPr lang="ru-RU" dirty="0" err="1">
                <a:latin typeface="a_Helver Bashkir" pitchFamily="34" charset="0"/>
              </a:rPr>
              <a:t>һәм</a:t>
            </a:r>
            <a:r>
              <a:rPr lang="ru-RU" dirty="0">
                <a:latin typeface="a_Helver Bashkir" pitchFamily="34" charset="0"/>
              </a:rPr>
              <a:t> “</a:t>
            </a:r>
            <a:r>
              <a:rPr lang="ru-RU" dirty="0" err="1">
                <a:latin typeface="a_Helver Bashkir" pitchFamily="34" charset="0"/>
              </a:rPr>
              <a:t>Емеш</a:t>
            </a:r>
            <a:r>
              <a:rPr lang="ru-RU" dirty="0">
                <a:latin typeface="a_Helver Bashkir" pitchFamily="34" charset="0"/>
              </a:rPr>
              <a:t>” </a:t>
            </a:r>
            <a:r>
              <a:rPr lang="ru-RU" dirty="0" err="1">
                <a:latin typeface="a_Helver Bashkir" pitchFamily="34" charset="0"/>
              </a:rPr>
              <a:t>романдары</a:t>
            </a:r>
            <a:r>
              <a:rPr lang="ru-RU" dirty="0">
                <a:latin typeface="a_Helver Bashkir" pitchFamily="34" charset="0"/>
              </a:rPr>
              <a:t>. Был </a:t>
            </a:r>
            <a:r>
              <a:rPr lang="ru-RU" dirty="0" err="1">
                <a:latin typeface="a_Helver Bashkir" pitchFamily="34" charset="0"/>
              </a:rPr>
              <a:t>трилогияһы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өсөн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Зәйнәб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Биишеваға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Салауат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Юлаев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исемендәге</a:t>
            </a:r>
            <a:r>
              <a:rPr lang="ru-RU" dirty="0">
                <a:latin typeface="a_Helver Bashkir" pitchFamily="34" charset="0"/>
              </a:rPr>
              <a:t> БР </a:t>
            </a:r>
            <a:r>
              <a:rPr lang="ru-RU" dirty="0" err="1">
                <a:latin typeface="a_Helver Bashkir" pitchFamily="34" charset="0"/>
              </a:rPr>
              <a:t>Дәүләт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премияһы</a:t>
            </a:r>
            <a:r>
              <a:rPr lang="ru-RU" dirty="0">
                <a:latin typeface="a_Helver Bashkir" pitchFamily="34" charset="0"/>
              </a:rPr>
              <a:t> </a:t>
            </a:r>
            <a:r>
              <a:rPr lang="ru-RU" dirty="0" err="1">
                <a:latin typeface="a_Helver Bashkir" pitchFamily="34" charset="0"/>
              </a:rPr>
              <a:t>тапшырыла</a:t>
            </a:r>
            <a:r>
              <a:rPr lang="ru-RU" dirty="0">
                <a:latin typeface="a_Helver Bashkir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1041</Words>
  <Application>Microsoft Office PowerPoint</Application>
  <PresentationFormat>Экран (4:3)</PresentationFormat>
  <Paragraphs>94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Зайнап Биишева. Изучение жизни и творчества. Анализ стихотворения «Башкирский язык»</vt:lpstr>
      <vt:lpstr>Ойоштороу</vt:lpstr>
      <vt:lpstr>. Фонетик-орфоэпик күнегеүҙәр.</vt:lpstr>
      <vt:lpstr> Дәрестең эпиграфы: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 З.Биишева. “Башҡорт теле” шиғыры</vt:lpstr>
      <vt:lpstr>Шиғыр буйынса әңгәмә -анализ.</vt:lpstr>
      <vt:lpstr>Слайд 14</vt:lpstr>
      <vt:lpstr>Слайд 15</vt:lpstr>
      <vt:lpstr>Слайд 16</vt:lpstr>
      <vt:lpstr>Башҡортостан-дуҫлыҡ иле</vt:lpstr>
      <vt:lpstr>Йомғаҡлау</vt:lpstr>
      <vt:lpstr>«Башҡорт телендә һөйләшәм»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Республиканский конкурс на лучшую методическую разработку, посвященную 105-летию народного писателя Республики Башкортостан Зайнаб Биишевой</dc:title>
  <dc:creator>Admin</dc:creator>
  <cp:lastModifiedBy>Admin</cp:lastModifiedBy>
  <cp:revision>18</cp:revision>
  <dcterms:created xsi:type="dcterms:W3CDTF">2012-12-06T11:25:15Z</dcterms:created>
  <dcterms:modified xsi:type="dcterms:W3CDTF">2013-10-20T12:19:03Z</dcterms:modified>
</cp:coreProperties>
</file>