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7DA4C-31B9-43CB-A96C-271C8D90229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A29B9-7EB4-4D75-A643-2995B563DA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9941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A29B9-7EB4-4D75-A643-2995B563DAF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0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8E8FDC-9BB5-4864-B92C-2D15C93E3D3E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537AE9-46AC-48C3-BC9E-16D3656A7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image" Target="../media/image2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568952" cy="144016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000" dirty="0"/>
              <a:t>Государственное бюджетное </a:t>
            </a:r>
            <a:r>
              <a:rPr lang="ru-RU" sz="2000" dirty="0" smtClean="0"/>
              <a:t>общеобразовательное учреждение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лицей №373</a:t>
            </a:r>
            <a:br>
              <a:rPr lang="ru-RU" sz="2000" dirty="0"/>
            </a:br>
            <a:r>
              <a:rPr lang="ru-RU" sz="2000" dirty="0"/>
              <a:t>Московского района Санкт-Петербурга</a:t>
            </a:r>
            <a:br>
              <a:rPr lang="ru-RU" sz="2000" dirty="0"/>
            </a:br>
            <a:r>
              <a:rPr lang="ru-RU" sz="2000" dirty="0"/>
              <a:t>"Экономический лицей"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856984" cy="5400600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5400" dirty="0" smtClean="0"/>
          </a:p>
          <a:p>
            <a:pPr algn="ctr"/>
            <a:endParaRPr lang="ru-RU" sz="6900" dirty="0" smtClean="0">
              <a:solidFill>
                <a:srgbClr val="002060"/>
              </a:solidFill>
            </a:endParaRPr>
          </a:p>
          <a:p>
            <a:pPr algn="ctr"/>
            <a:r>
              <a:rPr lang="ru-RU" sz="6900" dirty="0" smtClean="0">
                <a:solidFill>
                  <a:srgbClr val="002060"/>
                </a:solidFill>
              </a:rPr>
              <a:t>История развития вычислительной техники.</a:t>
            </a:r>
          </a:p>
          <a:p>
            <a:pPr algn="ctr"/>
            <a:endParaRPr lang="ru-RU" sz="4400" dirty="0">
              <a:solidFill>
                <a:srgbClr val="002060"/>
              </a:solidFill>
            </a:endParaRPr>
          </a:p>
          <a:p>
            <a:pPr algn="ctr"/>
            <a:endParaRPr lang="ru-RU" sz="4400" dirty="0">
              <a:solidFill>
                <a:srgbClr val="002060"/>
              </a:solidFill>
            </a:endParaRPr>
          </a:p>
          <a:p>
            <a:pPr algn="r"/>
            <a:endParaRPr lang="ru-RU" sz="4400" dirty="0" smtClean="0">
              <a:solidFill>
                <a:srgbClr val="002060"/>
              </a:solidFill>
            </a:endParaRPr>
          </a:p>
          <a:p>
            <a:pPr algn="r"/>
            <a:r>
              <a:rPr lang="ru-RU" sz="1500" dirty="0" smtClean="0">
                <a:solidFill>
                  <a:srgbClr val="002060"/>
                </a:solidFill>
              </a:rPr>
              <a:t>                                     </a:t>
            </a:r>
            <a:endParaRPr lang="ru-RU" sz="15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2244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  Содержание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352928" cy="4073895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1. </a:t>
            </a:r>
            <a:r>
              <a:rPr lang="ru-RU" sz="2400" dirty="0" smtClean="0">
                <a:hlinkClick r:id="rId2" action="ppaction://hlinksldjump"/>
              </a:rPr>
              <a:t>Вычисления в </a:t>
            </a:r>
            <a:r>
              <a:rPr lang="ru-RU" sz="2400" dirty="0" err="1" smtClean="0">
                <a:hlinkClick r:id="rId2" action="ppaction://hlinksldjump"/>
              </a:rPr>
              <a:t>доэлектронную</a:t>
            </a:r>
            <a:r>
              <a:rPr lang="ru-RU" sz="2400" dirty="0" smtClean="0">
                <a:hlinkClick r:id="rId2" action="ppaction://hlinksldjump"/>
              </a:rPr>
              <a:t> эпоху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2. </a:t>
            </a:r>
            <a:r>
              <a:rPr lang="ru-RU" sz="2400" dirty="0" smtClean="0">
                <a:hlinkClick r:id="rId3" action="ppaction://hlinksldjump"/>
              </a:rPr>
              <a:t>Первая </a:t>
            </a:r>
            <a:r>
              <a:rPr lang="en-US" sz="2400" dirty="0" smtClean="0">
                <a:hlinkClick r:id="rId3" action="ppaction://hlinksldjump"/>
              </a:rPr>
              <a:t>“</a:t>
            </a:r>
            <a:r>
              <a:rPr lang="ru-RU" sz="2400" dirty="0" smtClean="0">
                <a:hlinkClick r:id="rId3" action="ppaction://hlinksldjump"/>
              </a:rPr>
              <a:t>вычислительная машина</a:t>
            </a:r>
            <a:r>
              <a:rPr lang="en-US" sz="2400" dirty="0" smtClean="0">
                <a:hlinkClick r:id="rId3" action="ppaction://hlinksldjump"/>
              </a:rPr>
              <a:t>”</a:t>
            </a:r>
            <a:r>
              <a:rPr lang="ru-RU" sz="2400" dirty="0" smtClean="0">
                <a:hlinkClick r:id="rId3" action="ppaction://hlinksldjump"/>
              </a:rPr>
              <a:t>- абак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3. </a:t>
            </a:r>
            <a:r>
              <a:rPr lang="ru-RU" sz="2400" dirty="0" smtClean="0">
                <a:hlinkClick r:id="rId4" action="ppaction://hlinksldjump"/>
              </a:rPr>
              <a:t>Первые механические вычислительные машины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4. </a:t>
            </a:r>
            <a:r>
              <a:rPr lang="ru-RU" sz="2400" dirty="0" smtClean="0">
                <a:hlinkClick r:id="rId5" action="ppaction://hlinksldjump"/>
              </a:rPr>
              <a:t>Первое поколение ЭВМ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5. </a:t>
            </a:r>
            <a:r>
              <a:rPr lang="ru-RU" sz="2400" dirty="0" smtClean="0">
                <a:hlinkClick r:id="rId6" action="ppaction://hlinksldjump"/>
              </a:rPr>
              <a:t>Второе поколение ЭВМ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6. </a:t>
            </a:r>
            <a:r>
              <a:rPr lang="ru-RU" sz="2400" dirty="0" smtClean="0">
                <a:hlinkClick r:id="rId7" action="ppaction://hlinksldjump"/>
              </a:rPr>
              <a:t>Третье поколение ЭВМ</a:t>
            </a:r>
            <a:endParaRPr lang="ru-RU" sz="2400" dirty="0" smtClean="0"/>
          </a:p>
          <a:p>
            <a:pPr algn="l"/>
            <a:r>
              <a:rPr lang="ru-RU" sz="2400" dirty="0"/>
              <a:t> </a:t>
            </a:r>
            <a:r>
              <a:rPr lang="ru-RU" sz="2400" dirty="0" smtClean="0"/>
              <a:t>7. </a:t>
            </a:r>
            <a:r>
              <a:rPr lang="ru-RU" sz="2400" dirty="0" smtClean="0">
                <a:hlinkClick r:id="rId8" action="ppaction://hlinksldjump"/>
              </a:rPr>
              <a:t>Четвертое поколение ЭВМ</a:t>
            </a:r>
            <a:endParaRPr lang="ru-RU" sz="2400" dirty="0"/>
          </a:p>
        </p:txBody>
      </p:sp>
      <p:pic>
        <p:nvPicPr>
          <p:cNvPr id="10" name="Picture 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514646"/>
            <a:ext cx="54292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533538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88832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Вычисления в </a:t>
            </a:r>
            <a:r>
              <a:rPr lang="ru-RU" sz="3200" dirty="0" err="1" smtClean="0"/>
              <a:t>доэлектронную</a:t>
            </a:r>
            <a:r>
              <a:rPr lang="ru-RU" sz="3200" dirty="0" smtClean="0"/>
              <a:t> эпоху</a:t>
            </a:r>
            <a:endParaRPr lang="ru-RU" sz="3200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179512" y="782294"/>
            <a:ext cx="4680520" cy="5688632"/>
          </a:xfrm>
        </p:spPr>
        <p:txBody>
          <a:bodyPr>
            <a:noAutofit/>
          </a:bodyPr>
          <a:lstStyle/>
          <a:p>
            <a:r>
              <a:rPr lang="ru-RU" sz="2400" dirty="0" smtClean="0"/>
              <a:t> Возникновение потребности в счете появилось тогда, когда это было необходимо что-то сосчитать:</a:t>
            </a:r>
          </a:p>
          <a:p>
            <a:r>
              <a:rPr lang="ru-RU" sz="2400" dirty="0" smtClean="0"/>
              <a:t>1.Шкуры </a:t>
            </a:r>
          </a:p>
          <a:p>
            <a:r>
              <a:rPr lang="ru-RU" sz="2400" dirty="0" smtClean="0"/>
              <a:t>2.Улов рыбы  </a:t>
            </a:r>
          </a:p>
          <a:p>
            <a:r>
              <a:rPr lang="ru-RU" sz="2400" dirty="0" smtClean="0"/>
              <a:t>3.Куски мяса  </a:t>
            </a:r>
          </a:p>
          <a:p>
            <a:r>
              <a:rPr lang="ru-RU" sz="2400" dirty="0" smtClean="0"/>
              <a:t>4.Стадо животных </a:t>
            </a:r>
          </a:p>
          <a:p>
            <a:r>
              <a:rPr lang="ru-RU" sz="2400" dirty="0" smtClean="0"/>
              <a:t>Первые числовые записи:</a:t>
            </a:r>
          </a:p>
          <a:p>
            <a:r>
              <a:rPr lang="ru-RU" sz="2400" dirty="0" smtClean="0"/>
              <a:t>1.Зарубки на палочках</a:t>
            </a:r>
          </a:p>
          <a:p>
            <a:r>
              <a:rPr lang="ru-RU" sz="2400" dirty="0" smtClean="0"/>
              <a:t>2.Узлы на веревках</a:t>
            </a:r>
          </a:p>
          <a:p>
            <a:r>
              <a:rPr lang="ru-RU" sz="2400" dirty="0" smtClean="0"/>
              <a:t>3.Выложение камней и палочек в ряд</a:t>
            </a:r>
            <a:endParaRPr lang="ru-RU" sz="2400" dirty="0"/>
          </a:p>
        </p:txBody>
      </p:sp>
      <p:sp>
        <p:nvSpPr>
          <p:cNvPr id="13" name="Объект 12"/>
          <p:cNvSpPr>
            <a:spLocks noGrp="1"/>
          </p:cNvSpPr>
          <p:nvPr>
            <p:ph sz="half" idx="1"/>
          </p:nvPr>
        </p:nvSpPr>
        <p:spPr>
          <a:xfrm>
            <a:off x="4860032" y="1268760"/>
            <a:ext cx="3801061" cy="52897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326" y="1119986"/>
            <a:ext cx="4196936" cy="5342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трелка влево 14">
            <a:hlinkClick r:id="rId3" action="ppaction://hlinksldjump"/>
          </p:cNvPr>
          <p:cNvSpPr/>
          <p:nvPr/>
        </p:nvSpPr>
        <p:spPr>
          <a:xfrm>
            <a:off x="8527287" y="6538555"/>
            <a:ext cx="525838" cy="2786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02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76065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dirty="0" smtClean="0"/>
              <a:t>Первая </a:t>
            </a:r>
            <a:r>
              <a:rPr lang="en-US" sz="3200" dirty="0" smtClean="0"/>
              <a:t>“</a:t>
            </a:r>
            <a:r>
              <a:rPr lang="ru-RU" sz="3200" dirty="0" smtClean="0"/>
              <a:t>Вычислительная машина</a:t>
            </a:r>
            <a:r>
              <a:rPr lang="en-US" sz="3200" dirty="0" smtClean="0"/>
              <a:t>”</a:t>
            </a:r>
            <a:r>
              <a:rPr lang="ru-RU" sz="3200" dirty="0" smtClean="0"/>
              <a:t>-абак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47548" y="980728"/>
            <a:ext cx="4104456" cy="5499992"/>
          </a:xfrm>
        </p:spPr>
        <p:txBody>
          <a:bodyPr>
            <a:noAutofit/>
          </a:bodyPr>
          <a:lstStyle/>
          <a:p>
            <a:r>
              <a:rPr lang="ru-RU" sz="2400" dirty="0" smtClean="0"/>
              <a:t>  Абак — </a:t>
            </a:r>
            <a:r>
              <a:rPr lang="ru-RU" sz="2400" dirty="0"/>
              <a:t>счётная доска, применявшаяся для арифметических </a:t>
            </a:r>
            <a:r>
              <a:rPr lang="ru-RU" sz="2400" dirty="0" smtClean="0"/>
              <a:t>вычислений</a:t>
            </a:r>
            <a:endParaRPr lang="ru-RU" sz="2400" dirty="0"/>
          </a:p>
          <a:p>
            <a:r>
              <a:rPr lang="ru-RU" sz="2400" dirty="0" smtClean="0"/>
              <a:t>  Доска </a:t>
            </a:r>
            <a:r>
              <a:rPr lang="ru-RU" sz="2400" dirty="0"/>
              <a:t>абака была разделена </a:t>
            </a:r>
            <a:r>
              <a:rPr lang="ru-RU" sz="2400" dirty="0" smtClean="0"/>
              <a:t>   линиями </a:t>
            </a:r>
            <a:r>
              <a:rPr lang="ru-RU" sz="2400" dirty="0"/>
              <a:t>на полосы, счёт осуществлялся с помощью </a:t>
            </a:r>
            <a:r>
              <a:rPr lang="ru-RU" sz="2400" dirty="0" smtClean="0"/>
              <a:t> размещённых </a:t>
            </a:r>
            <a:r>
              <a:rPr lang="ru-RU" sz="2400" dirty="0"/>
              <a:t>на полосах камней или других подобных предметов. Камешек для греческого абака назывался </a:t>
            </a:r>
            <a:r>
              <a:rPr lang="ru-RU" sz="2400" dirty="0" err="1" smtClean="0"/>
              <a:t>псифос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1" name="Picture 3">
            <a:hlinkClick r:id="rId2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9629" y="3053290"/>
            <a:ext cx="542591" cy="29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474046" cy="341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34086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42469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dirty="0" smtClean="0"/>
              <a:t>Первые механические вычислительные машины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196752"/>
            <a:ext cx="4608512" cy="51125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1. Машина </a:t>
            </a:r>
            <a:r>
              <a:rPr lang="ru-RU" sz="2400" dirty="0" err="1" smtClean="0"/>
              <a:t>Блеза</a:t>
            </a:r>
            <a:r>
              <a:rPr lang="ru-RU" sz="2400" dirty="0" smtClean="0"/>
              <a:t> Паскаля</a:t>
            </a:r>
          </a:p>
          <a:p>
            <a:r>
              <a:rPr lang="ru-RU" sz="2400" dirty="0" smtClean="0"/>
              <a:t> 2. Машина Вильгельма </a:t>
            </a:r>
            <a:r>
              <a:rPr lang="ru-RU" sz="2400" dirty="0" err="1" smtClean="0"/>
              <a:t>Шиккарда</a:t>
            </a:r>
            <a:endParaRPr lang="ru-RU" sz="2400" dirty="0" smtClean="0"/>
          </a:p>
          <a:p>
            <a:r>
              <a:rPr lang="ru-RU" sz="2400" dirty="0" smtClean="0"/>
              <a:t> 3. Аналитическая машина </a:t>
            </a:r>
            <a:r>
              <a:rPr lang="ru-RU" sz="2400" dirty="0" err="1" smtClean="0"/>
              <a:t>Бебиджа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Сергей Алексеевич Лебедев (1902 —1974</a:t>
            </a:r>
            <a:r>
              <a:rPr lang="ru-RU" sz="2400" dirty="0"/>
              <a:t>) — основоположник вычислительной техники в </a:t>
            </a:r>
            <a:r>
              <a:rPr lang="ru-RU" sz="2400" dirty="0" smtClean="0"/>
              <a:t>СССР.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Ада Августа Лавлейс-первые программист.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6016" y="1268760"/>
            <a:ext cx="4320480" cy="504056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r>
              <a:rPr lang="ru-RU" dirty="0" smtClean="0"/>
              <a:t>Аналитическая машина Бебиджа-1833г. Разработка проекта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357298"/>
            <a:ext cx="4104456" cy="352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532" y="6483038"/>
            <a:ext cx="54292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67492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1152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Поколение ЭВМ</a:t>
            </a:r>
            <a:br>
              <a:rPr lang="ru-RU" sz="3200" dirty="0" smtClean="0"/>
            </a:br>
            <a:r>
              <a:rPr lang="ru-RU" sz="3200" dirty="0" smtClean="0"/>
              <a:t>Первое поколение ЭВМ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1340768"/>
            <a:ext cx="3852865" cy="48965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 1. Элементная база: электронные лампы</a:t>
            </a:r>
          </a:p>
          <a:p>
            <a:r>
              <a:rPr lang="ru-RU" sz="2400" dirty="0" smtClean="0"/>
              <a:t> 2. (с 1948г. - 1958г.)</a:t>
            </a:r>
          </a:p>
          <a:p>
            <a:r>
              <a:rPr lang="ru-RU" sz="2400" dirty="0" smtClean="0"/>
              <a:t> 3. От 3-х до 20 тысяч операций в секунду</a:t>
            </a:r>
          </a:p>
          <a:p>
            <a:r>
              <a:rPr lang="ru-RU" sz="2400" dirty="0" smtClean="0"/>
              <a:t> 4. США - ENIAC и Россия - МЭСМ</a:t>
            </a:r>
          </a:p>
          <a:p>
            <a:r>
              <a:rPr lang="ru-RU" sz="2400" dirty="0" smtClean="0"/>
              <a:t> 5. Носители информации: перфокарта, перфолента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785926"/>
            <a:ext cx="4543124" cy="3528923"/>
          </a:xfrm>
        </p:spPr>
      </p:pic>
      <p:pic>
        <p:nvPicPr>
          <p:cNvPr id="1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514646"/>
            <a:ext cx="54292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8344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56"/>
            <a:ext cx="8208912" cy="61535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Второе поколение ЭВМ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1560" y="3933056"/>
            <a:ext cx="8136904" cy="2016224"/>
          </a:xfrm>
        </p:spPr>
        <p:txBody>
          <a:bodyPr>
            <a:noAutofit/>
          </a:bodyPr>
          <a:lstStyle/>
          <a:p>
            <a:r>
              <a:rPr lang="ru-RU" sz="2800" dirty="0" smtClean="0"/>
              <a:t>  1</a:t>
            </a:r>
            <a:r>
              <a:rPr lang="ru-RU" sz="2800" dirty="0"/>
              <a:t>. Элементная база: транзисторы</a:t>
            </a:r>
          </a:p>
          <a:p>
            <a:r>
              <a:rPr lang="ru-RU" sz="2800" dirty="0" smtClean="0"/>
              <a:t> 2</a:t>
            </a:r>
            <a:r>
              <a:rPr lang="ru-RU" sz="2800" dirty="0"/>
              <a:t>. (с 1959г. – 1967г.)</a:t>
            </a:r>
          </a:p>
          <a:p>
            <a:r>
              <a:rPr lang="ru-RU" sz="2800" dirty="0" smtClean="0"/>
              <a:t> 3</a:t>
            </a:r>
            <a:r>
              <a:rPr lang="ru-RU" sz="2800" dirty="0"/>
              <a:t>. От сотен тысяч операций в секунду</a:t>
            </a:r>
          </a:p>
          <a:p>
            <a:r>
              <a:rPr lang="ru-RU" sz="2800" dirty="0" smtClean="0"/>
              <a:t> 4</a:t>
            </a:r>
            <a:r>
              <a:rPr lang="ru-RU" sz="2800" dirty="0"/>
              <a:t>. БЭСМ – 6 – Россия</a:t>
            </a:r>
          </a:p>
          <a:p>
            <a:r>
              <a:rPr lang="ru-RU" sz="2800" dirty="0" smtClean="0"/>
              <a:t> 5</a:t>
            </a:r>
            <a:r>
              <a:rPr lang="ru-RU" sz="2800" dirty="0"/>
              <a:t>. Носители информации: магнитные </a:t>
            </a:r>
            <a:r>
              <a:rPr lang="ru-RU" sz="2800" dirty="0" smtClean="0"/>
              <a:t>ленты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202660" cy="307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514646"/>
            <a:ext cx="54292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64391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32848" cy="51263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dirty="0"/>
              <a:t>Третье поколение ЭВМ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3568" y="4043709"/>
            <a:ext cx="7848872" cy="27843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1</a:t>
            </a:r>
            <a:r>
              <a:rPr lang="ru-RU" sz="2800" dirty="0"/>
              <a:t>. Элементная база: интегральные схемы</a:t>
            </a:r>
          </a:p>
          <a:p>
            <a:r>
              <a:rPr lang="ru-RU" sz="2800" dirty="0" smtClean="0"/>
              <a:t> 2</a:t>
            </a:r>
            <a:r>
              <a:rPr lang="ru-RU" sz="2800" dirty="0"/>
              <a:t>. (с 1968г. – 1973г.)</a:t>
            </a:r>
          </a:p>
          <a:p>
            <a:r>
              <a:rPr lang="ru-RU" sz="2800" dirty="0" smtClean="0"/>
              <a:t>  3</a:t>
            </a:r>
            <a:r>
              <a:rPr lang="ru-RU" sz="2800" dirty="0"/>
              <a:t>. От миллионов операций в секунду</a:t>
            </a:r>
          </a:p>
          <a:p>
            <a:r>
              <a:rPr lang="ru-RU" sz="2800" dirty="0" smtClean="0"/>
              <a:t> 4</a:t>
            </a:r>
            <a:r>
              <a:rPr lang="ru-RU" sz="2800" dirty="0"/>
              <a:t>. Мини ЭВМ</a:t>
            </a:r>
          </a:p>
          <a:p>
            <a:r>
              <a:rPr lang="ru-RU" sz="2800" dirty="0" smtClean="0"/>
              <a:t>  5</a:t>
            </a:r>
            <a:r>
              <a:rPr lang="ru-RU" sz="2800" dirty="0"/>
              <a:t>. Носители информации: гибкие </a:t>
            </a:r>
            <a:r>
              <a:rPr lang="ru-RU" sz="2800" dirty="0" smtClean="0"/>
              <a:t>диски 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0688"/>
            <a:ext cx="4816846" cy="347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514646"/>
            <a:ext cx="54292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824060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349" y="116632"/>
            <a:ext cx="7333305" cy="6153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Четвёртое поколение ЭВМ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124744"/>
            <a:ext cx="4502858" cy="5040560"/>
          </a:xfrm>
        </p:spPr>
        <p:txBody>
          <a:bodyPr>
            <a:noAutofit/>
          </a:bodyPr>
          <a:lstStyle/>
          <a:p>
            <a:r>
              <a:rPr lang="ru-RU" sz="2800" dirty="0" smtClean="0"/>
              <a:t> 1</a:t>
            </a:r>
            <a:r>
              <a:rPr lang="ru-RU" sz="2800" dirty="0"/>
              <a:t>. Элементная база: большие интегральные схемы</a:t>
            </a:r>
          </a:p>
          <a:p>
            <a:r>
              <a:rPr lang="ru-RU" sz="2800" dirty="0" smtClean="0"/>
              <a:t> 2</a:t>
            </a:r>
            <a:r>
              <a:rPr lang="ru-RU" sz="2800" dirty="0"/>
              <a:t>. (с 1974г. – 1982г.)</a:t>
            </a:r>
          </a:p>
          <a:p>
            <a:r>
              <a:rPr lang="ru-RU" sz="2800" dirty="0" smtClean="0"/>
              <a:t> 3</a:t>
            </a:r>
            <a:r>
              <a:rPr lang="ru-RU" sz="2800" dirty="0"/>
              <a:t>. От миллиардов операций в секунду</a:t>
            </a:r>
          </a:p>
          <a:p>
            <a:r>
              <a:rPr lang="ru-RU" sz="2800" dirty="0" smtClean="0"/>
              <a:t> 4</a:t>
            </a:r>
            <a:r>
              <a:rPr lang="ru-RU" sz="2800" dirty="0"/>
              <a:t>. Первый персонал компании </a:t>
            </a:r>
            <a:r>
              <a:rPr lang="ru-RU" sz="2800" dirty="0" err="1"/>
              <a:t>Apple</a:t>
            </a:r>
            <a:r>
              <a:rPr lang="ru-RU" sz="2800" dirty="0"/>
              <a:t> II</a:t>
            </a:r>
          </a:p>
          <a:p>
            <a:r>
              <a:rPr lang="ru-RU" sz="2800" dirty="0" smtClean="0"/>
              <a:t> 5</a:t>
            </a:r>
            <a:r>
              <a:rPr lang="ru-RU" sz="2800" dirty="0"/>
              <a:t>. Носители информации: лазерные </a:t>
            </a:r>
            <a:r>
              <a:rPr lang="ru-RU" sz="2800" dirty="0" smtClean="0"/>
              <a:t>диски</a:t>
            </a:r>
            <a:endParaRPr lang="ru-RU" sz="2800" dirty="0"/>
          </a:p>
        </p:txBody>
      </p:sp>
      <p:pic>
        <p:nvPicPr>
          <p:cNvPr id="6" name="Picture 4">
            <a:hlinkClick r:id="rId2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9629" y="3053290"/>
            <a:ext cx="542591" cy="29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03602"/>
            <a:ext cx="5040560" cy="339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88026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383</Words>
  <Application>Microsoft Office PowerPoint</Application>
  <PresentationFormat>Экран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Государственное бюджетное общеобразовательное учреждение лицей №373 Московского района Санкт-Петербурга "Экономический лицей" </vt:lpstr>
      <vt:lpstr>  Содержание</vt:lpstr>
      <vt:lpstr>Вычисления в доэлектронную эпоху</vt:lpstr>
      <vt:lpstr>Первая “Вычислительная машина”-абак</vt:lpstr>
      <vt:lpstr>Первые механические вычислительные машины</vt:lpstr>
      <vt:lpstr>Поколение ЭВМ Первое поколение ЭВМ</vt:lpstr>
      <vt:lpstr>Второе поколение ЭВМ</vt:lpstr>
      <vt:lpstr>Третье поколение ЭВМ</vt:lpstr>
      <vt:lpstr>Четвёртое поколение ЭВМ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города Санкт-Петербурга лицей №373</dc:title>
  <dc:creator>Анна Старкова</dc:creator>
  <cp:lastModifiedBy>Александр</cp:lastModifiedBy>
  <cp:revision>14</cp:revision>
  <dcterms:created xsi:type="dcterms:W3CDTF">2012-02-01T17:29:26Z</dcterms:created>
  <dcterms:modified xsi:type="dcterms:W3CDTF">2013-10-20T00:29:39Z</dcterms:modified>
</cp:coreProperties>
</file>