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Темный стиль 1 - акцент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C92165-C057-48D8-8289-776A8F3CBA20}" type="datetimeFigureOut">
              <a:rPr lang="ru-RU" smtClean="0"/>
              <a:pPr/>
              <a:t>20.10.2013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9604B7-351C-46BA-B383-B39F4E9B0F6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E9604B7-351C-46BA-B383-B39F4E9B0F6C}"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ru-RU" smtClean="0"/>
              <a:t>Образец заголовка</a:t>
            </a:r>
            <a:endParaRPr kumimoji="0" lang="en-US"/>
          </a:p>
        </p:txBody>
      </p:sp>
      <p:sp>
        <p:nvSpPr>
          <p:cNvPr id="3" name="Подзаголовок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ru-RU" smtClean="0"/>
              <a:t>Образец подзаголовка</a:t>
            </a:r>
            <a:endParaRPr kumimoji="0" lang="en-US"/>
          </a:p>
        </p:txBody>
      </p:sp>
      <p:sp>
        <p:nvSpPr>
          <p:cNvPr id="4" name="Дата 3"/>
          <p:cNvSpPr>
            <a:spLocks noGrp="1"/>
          </p:cNvSpPr>
          <p:nvPr>
            <p:ph type="dt" sz="half" idx="10"/>
          </p:nvPr>
        </p:nvSpPr>
        <p:spPr/>
        <p:txBody>
          <a:bodyPr/>
          <a:lstStyle/>
          <a:p>
            <a:fld id="{793B968F-375A-4B1E-B9C1-04AC853A2692}" type="datetimeFigureOut">
              <a:rPr lang="ru-RU" smtClean="0"/>
              <a:pPr/>
              <a:t>20.10.2013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C7B9A4-9395-4AB2-8B69-4677E964FCAA}" type="slidenum">
              <a:rPr lang="ru-RU" smtClean="0"/>
              <a:pPr/>
              <a:t>‹#›</a:t>
            </a:fld>
            <a:endParaRPr lang="ru-RU"/>
          </a:p>
        </p:txBody>
      </p:sp>
      <p:sp>
        <p:nvSpPr>
          <p:cNvPr id="10" name="Прямоугольник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93B968F-375A-4B1E-B9C1-04AC853A2692}" type="datetimeFigureOut">
              <a:rPr lang="ru-RU" smtClean="0"/>
              <a:pPr/>
              <a:t>20.10.2013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C7B9A4-9395-4AB2-8B69-4677E964FCAA}" type="slidenum">
              <a:rPr lang="ru-RU" smtClean="0"/>
              <a:pPr/>
              <a:t>‹#›</a:t>
            </a:fld>
            <a:endParaRPr lang="ru-RU"/>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9" name="Прямоугольник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Прямоугольник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Вертикальный заголовок 1"/>
          <p:cNvSpPr>
            <a:spLocks noGrp="1"/>
          </p:cNvSpPr>
          <p:nvPr>
            <p:ph type="title" orient="vert"/>
          </p:nvPr>
        </p:nvSpPr>
        <p:spPr>
          <a:xfrm>
            <a:off x="6781800" y="274640"/>
            <a:ext cx="19050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04800"/>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93B968F-375A-4B1E-B9C1-04AC853A2692}" type="datetimeFigureOut">
              <a:rPr lang="ru-RU" smtClean="0"/>
              <a:pPr/>
              <a:t>20.10.2013</a:t>
            </a:fld>
            <a:endParaRPr lang="ru-RU"/>
          </a:p>
        </p:txBody>
      </p:sp>
      <p:sp>
        <p:nvSpPr>
          <p:cNvPr id="5" name="Нижний колонтитул 4"/>
          <p:cNvSpPr>
            <a:spLocks noGrp="1"/>
          </p:cNvSpPr>
          <p:nvPr>
            <p:ph type="ftr" sz="quarter" idx="11"/>
          </p:nvPr>
        </p:nvSpPr>
        <p:spPr>
          <a:xfrm>
            <a:off x="2640597" y="6377459"/>
            <a:ext cx="3836404" cy="365125"/>
          </a:xfrm>
        </p:spPr>
        <p:txBody>
          <a:bodyPr/>
          <a:lstStyle/>
          <a:p>
            <a:endParaRPr lang="ru-RU"/>
          </a:p>
        </p:txBody>
      </p:sp>
      <p:sp>
        <p:nvSpPr>
          <p:cNvPr id="6" name="Номер слайда 5"/>
          <p:cNvSpPr>
            <a:spLocks noGrp="1"/>
          </p:cNvSpPr>
          <p:nvPr>
            <p:ph type="sldNum" sz="quarter" idx="12"/>
          </p:nvPr>
        </p:nvSpPr>
        <p:spPr/>
        <p:txBody>
          <a:bodyPr/>
          <a:lstStyle/>
          <a:p>
            <a:fld id="{D2C7B9A4-9395-4AB2-8B69-4677E964FCAA}" type="slidenum">
              <a:rPr lang="ru-RU" smtClean="0"/>
              <a:pPr/>
              <a:t>‹#›</a:t>
            </a:fld>
            <a:endParaRPr lang="ru-RU"/>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448"/>
            <a:ext cx="8229600" cy="1252728"/>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93B968F-375A-4B1E-B9C1-04AC853A2692}" type="datetimeFigureOut">
              <a:rPr lang="ru-RU" smtClean="0"/>
              <a:pPr/>
              <a:t>20.10.2013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C7B9A4-9395-4AB2-8B69-4677E964FCAA}" type="slidenum">
              <a:rPr lang="ru-RU" smtClean="0"/>
              <a:pPr/>
              <a:t>‹#›</a:t>
            </a:fld>
            <a:endParaRPr lang="ru-RU"/>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Прямоугольник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93B968F-375A-4B1E-B9C1-04AC853A2692}" type="datetimeFigureOut">
              <a:rPr lang="ru-RU" smtClean="0"/>
              <a:pPr/>
              <a:t>20.10.2013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C7B9A4-9395-4AB2-8B69-4677E964FCA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93B968F-375A-4B1E-B9C1-04AC853A2692}" type="datetimeFigureOut">
              <a:rPr lang="ru-RU" smtClean="0"/>
              <a:pPr/>
              <a:t>20.10.2013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C7B9A4-9395-4AB2-8B69-4677E964FCAA}" type="slidenum">
              <a:rPr lang="ru-RU" smtClean="0"/>
              <a:pPr/>
              <a:t>‹#›</a:t>
            </a:fld>
            <a:endParaRPr lang="ru-RU"/>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4" name="Содержимое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Текст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6" name="Содержимое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93B968F-375A-4B1E-B9C1-04AC853A2692}" type="datetimeFigureOut">
              <a:rPr lang="ru-RU" smtClean="0"/>
              <a:pPr/>
              <a:t>20.10.2013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2C7B9A4-9395-4AB2-8B69-4677E964FCAA}" type="slidenum">
              <a:rPr lang="ru-RU" smtClean="0"/>
              <a:pPr/>
              <a:t>‹#›</a:t>
            </a:fld>
            <a:endParaRPr lang="ru-RU"/>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93B968F-375A-4B1E-B9C1-04AC853A2692}" type="datetimeFigureOut">
              <a:rPr lang="ru-RU" smtClean="0"/>
              <a:pPr/>
              <a:t>20.10.2013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2C7B9A4-9395-4AB2-8B69-4677E964FCAA}" type="slidenum">
              <a:rPr lang="ru-RU" smtClean="0"/>
              <a:pPr/>
              <a:t>‹#›</a:t>
            </a:fld>
            <a:endParaRPr lang="ru-RU"/>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93B968F-375A-4B1E-B9C1-04AC853A2692}" type="datetimeFigureOut">
              <a:rPr lang="ru-RU" smtClean="0"/>
              <a:pPr/>
              <a:t>20.10.2013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2C7B9A4-9395-4AB2-8B69-4677E964FCAA}" type="slidenum">
              <a:rPr lang="ru-RU" smtClean="0"/>
              <a:pPr/>
              <a:t>‹#›</a:t>
            </a:fld>
            <a:endParaRPr lang="ru-RU"/>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ru-RU" smtClean="0"/>
              <a:t>Образец заголовка</a:t>
            </a:r>
            <a:endParaRPr kumimoji="0" lang="en-US"/>
          </a:p>
        </p:txBody>
      </p:sp>
      <p:sp>
        <p:nvSpPr>
          <p:cNvPr id="3" name="Содержимое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Текст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93B968F-375A-4B1E-B9C1-04AC853A2692}" type="datetimeFigureOut">
              <a:rPr lang="ru-RU" smtClean="0"/>
              <a:pPr/>
              <a:t>20.10.2013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C7B9A4-9395-4AB2-8B69-4677E964FCAA}" type="slidenum">
              <a:rPr lang="ru-RU" smtClean="0"/>
              <a:pPr/>
              <a:t>‹#›</a:t>
            </a:fld>
            <a:endParaRPr lang="ru-RU"/>
          </a:p>
        </p:txBody>
      </p:sp>
      <p:sp>
        <p:nvSpPr>
          <p:cNvPr id="12" name="Прямоугольник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ru-RU" smtClean="0"/>
              <a:t>Вставка рисунка</a:t>
            </a:r>
            <a:endParaRPr kumimoji="0" lang="en-US" dirty="0"/>
          </a:p>
        </p:txBody>
      </p:sp>
      <p:sp>
        <p:nvSpPr>
          <p:cNvPr id="4" name="Текст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164592" y="1170432"/>
            <a:ext cx="2523744" cy="201168"/>
          </a:xfrm>
        </p:spPr>
        <p:txBody>
          <a:bodyPr/>
          <a:lstStyle/>
          <a:p>
            <a:fld id="{793B968F-375A-4B1E-B9C1-04AC853A2692}" type="datetimeFigureOut">
              <a:rPr lang="ru-RU" smtClean="0"/>
              <a:pPr/>
              <a:t>20.10.2013</a:t>
            </a:fld>
            <a:endParaRPr lang="ru-RU"/>
          </a:p>
        </p:txBody>
      </p:sp>
      <p:sp>
        <p:nvSpPr>
          <p:cNvPr id="11" name="Прямоугольник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Нижний колонтитул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ru-RU"/>
          </a:p>
        </p:txBody>
      </p:sp>
      <p:sp>
        <p:nvSpPr>
          <p:cNvPr id="7" name="Номер слайда 6"/>
          <p:cNvSpPr>
            <a:spLocks noGrp="1"/>
          </p:cNvSpPr>
          <p:nvPr>
            <p:ph type="sldNum" sz="quarter" idx="12"/>
          </p:nvPr>
        </p:nvSpPr>
        <p:spPr>
          <a:xfrm>
            <a:off x="8339328" y="1170432"/>
            <a:ext cx="733864" cy="201168"/>
          </a:xfrm>
        </p:spPr>
        <p:txBody>
          <a:bodyPr/>
          <a:lstStyle/>
          <a:p>
            <a:fld id="{D2C7B9A4-9395-4AB2-8B69-4677E964FCA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Прямоугольник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Прямоугольник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4" name="Дата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793B968F-375A-4B1E-B9C1-04AC853A2692}" type="datetimeFigureOut">
              <a:rPr lang="ru-RU" smtClean="0"/>
              <a:pPr/>
              <a:t>20.10.2013</a:t>
            </a:fld>
            <a:endParaRPr lang="ru-RU"/>
          </a:p>
        </p:txBody>
      </p:sp>
      <p:sp>
        <p:nvSpPr>
          <p:cNvPr id="5" name="Нижний колонтитул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ru-RU"/>
          </a:p>
        </p:txBody>
      </p:sp>
      <p:sp>
        <p:nvSpPr>
          <p:cNvPr id="6" name="Номер слайда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D2C7B9A4-9395-4AB2-8B69-4677E964FCA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thruBlk="1"/>
  </p:transition>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gif"/><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6.gif"/><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285728"/>
            <a:ext cx="8477280" cy="2428892"/>
          </a:xfrm>
        </p:spPr>
        <p:txBody>
          <a:bodyPr>
            <a:normAutofit/>
          </a:bodyPr>
          <a:lstStyle/>
          <a:p>
            <a:r>
              <a:rPr lang="ru-RU" sz="44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Итоги Великой Отечественной </a:t>
            </a:r>
            <a:br>
              <a:rPr lang="ru-RU" sz="44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44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и   </a:t>
            </a:r>
            <a:r>
              <a:rPr lang="en-US" sz="44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II </a:t>
            </a:r>
            <a:r>
              <a:rPr lang="ru-RU" sz="44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Мировой войны</a:t>
            </a:r>
            <a:endParaRPr lang="ru-RU" sz="44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 name="Рисунок 9" descr="0a5c6244f2fc.jpg"/>
          <p:cNvPicPr>
            <a:picLocks noChangeAspect="1"/>
          </p:cNvPicPr>
          <p:nvPr/>
        </p:nvPicPr>
        <p:blipFill>
          <a:blip r:embed="rId2"/>
          <a:srcRect/>
          <a:stretch>
            <a:fillRect/>
          </a:stretch>
        </p:blipFill>
        <p:spPr>
          <a:xfrm>
            <a:off x="500034" y="1928802"/>
            <a:ext cx="8358246" cy="4714908"/>
          </a:xfrm>
          <a:prstGeom prst="rect">
            <a:avLst/>
          </a:prstGeom>
          <a:ln>
            <a:noFill/>
          </a:ln>
          <a:effectLst>
            <a:softEdge rad="112500"/>
          </a:effectLst>
        </p:spPr>
      </p:pic>
      <p:sp>
        <p:nvSpPr>
          <p:cNvPr id="5" name="Прямоугольник 4"/>
          <p:cNvSpPr/>
          <p:nvPr/>
        </p:nvSpPr>
        <p:spPr>
          <a:xfrm>
            <a:off x="5072066" y="2143116"/>
            <a:ext cx="3786214" cy="954107"/>
          </a:xfrm>
          <a:prstGeom prst="rect">
            <a:avLst/>
          </a:prstGeom>
        </p:spPr>
        <p:txBody>
          <a:bodyPr wrap="square">
            <a:spAutoFit/>
          </a:bodyPr>
          <a:lstStyle/>
          <a:p>
            <a:r>
              <a:rPr lang="ru-RU" sz="1400" b="1" dirty="0" smtClean="0">
                <a:solidFill>
                  <a:schemeClr val="accent6">
                    <a:lumMod val="50000"/>
                  </a:schemeClr>
                </a:solidFill>
                <a:latin typeface="Bookman Old Style" pitchFamily="18" charset="0"/>
              </a:rPr>
              <a:t>Автор презентации Калинова Даша ученица 11 класса МКОУ СОШ №2 с УИОП п. Восточный</a:t>
            </a:r>
          </a:p>
          <a:p>
            <a:r>
              <a:rPr lang="ru-RU" sz="1400" b="1" dirty="0" smtClean="0">
                <a:solidFill>
                  <a:schemeClr val="accent6">
                    <a:lumMod val="50000"/>
                  </a:schemeClr>
                </a:solidFill>
                <a:latin typeface="Bookman Old Style" pitchFamily="18" charset="0"/>
              </a:rPr>
              <a:t>             Учитель Н.М. Чугуева</a:t>
            </a:r>
            <a:endParaRPr lang="ru-RU" sz="1400" dirty="0">
              <a:solidFill>
                <a:schemeClr val="accent6">
                  <a:lumMod val="50000"/>
                </a:schemeClr>
              </a:solidFill>
              <a:latin typeface="Bookman Old Style" pitchFamily="18"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5448"/>
            <a:ext cx="8686800" cy="1252728"/>
          </a:xfrm>
        </p:spPr>
        <p:txBody>
          <a:bodyPr>
            <a:normAutofit fontScale="90000"/>
          </a:bodyPr>
          <a:lstStyle/>
          <a:p>
            <a:r>
              <a:rPr lang="ru-RU" sz="36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sz="36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36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Истинный смысл и значение </a:t>
            </a:r>
            <a:r>
              <a:rPr lang="en-US" sz="36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II</a:t>
            </a:r>
            <a:r>
              <a:rPr lang="ru-RU" sz="36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Мировой </a:t>
            </a:r>
            <a:br>
              <a:rPr lang="ru-RU" sz="36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36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войны 1939-1945</a:t>
            </a:r>
            <a:r>
              <a:rPr lang="ru-RU" b="0" dirty="0" smtClean="0"/>
              <a:t/>
            </a:r>
            <a:br>
              <a:rPr lang="ru-RU" b="0" dirty="0" smtClean="0"/>
            </a:br>
            <a:endParaRPr lang="ru-RU" dirty="0"/>
          </a:p>
        </p:txBody>
      </p:sp>
      <p:pic>
        <p:nvPicPr>
          <p:cNvPr id="4" name="Рисунок 3" descr="2156.jpg"/>
          <p:cNvPicPr>
            <a:picLocks noChangeAspect="1"/>
          </p:cNvPicPr>
          <p:nvPr/>
        </p:nvPicPr>
        <p:blipFill>
          <a:blip r:embed="rId3" cstate="email"/>
          <a:stretch>
            <a:fillRect/>
          </a:stretch>
        </p:blipFill>
        <p:spPr>
          <a:xfrm>
            <a:off x="0" y="4714884"/>
            <a:ext cx="2449648" cy="2012370"/>
          </a:xfrm>
          <a:prstGeom prst="rect">
            <a:avLst/>
          </a:prstGeom>
          <a:ln>
            <a:noFill/>
          </a:ln>
          <a:effectLst>
            <a:softEdge rad="112500"/>
          </a:effectLst>
        </p:spPr>
      </p:pic>
      <p:pic>
        <p:nvPicPr>
          <p:cNvPr id="5" name="Рисунок 4" descr="red_flag_5rwmpodumko40wwgcsckso8gw_ejcuplo1l0oo0sk8c40s8osc4_th.jpg"/>
          <p:cNvPicPr>
            <a:picLocks noChangeAspect="1"/>
          </p:cNvPicPr>
          <p:nvPr/>
        </p:nvPicPr>
        <p:blipFill>
          <a:blip r:embed="rId4" cstate="email"/>
          <a:stretch>
            <a:fillRect/>
          </a:stretch>
        </p:blipFill>
        <p:spPr>
          <a:xfrm>
            <a:off x="2571736" y="4357694"/>
            <a:ext cx="3571880" cy="2345535"/>
          </a:xfrm>
          <a:prstGeom prst="rect">
            <a:avLst/>
          </a:prstGeom>
          <a:ln>
            <a:noFill/>
          </a:ln>
          <a:effectLst>
            <a:softEdge rad="112500"/>
          </a:effectLst>
        </p:spPr>
      </p:pic>
      <p:sp>
        <p:nvSpPr>
          <p:cNvPr id="3" name="Содержимое 2"/>
          <p:cNvSpPr>
            <a:spLocks noGrp="1"/>
          </p:cNvSpPr>
          <p:nvPr>
            <p:ph idx="1"/>
          </p:nvPr>
        </p:nvSpPr>
        <p:spPr>
          <a:xfrm>
            <a:off x="500034" y="1571612"/>
            <a:ext cx="8229600" cy="5043502"/>
          </a:xfrm>
        </p:spPr>
        <p:txBody>
          <a:bodyPr>
            <a:normAutofit/>
          </a:bodyPr>
          <a:lstStyle/>
          <a:p>
            <a:pPr>
              <a:buNone/>
            </a:pPr>
            <a:r>
              <a:rPr lang="ru-RU" sz="1200" b="1" dirty="0" smtClean="0">
                <a:solidFill>
                  <a:schemeClr val="tx1">
                    <a:lumMod val="95000"/>
                    <a:lumOff val="5000"/>
                  </a:schemeClr>
                </a:solidFill>
                <a:latin typeface="Century Schoolbook" pitchFamily="18" charset="0"/>
                <a:cs typeface="Times New Roman" pitchFamily="18" charset="0"/>
              </a:rPr>
              <a:t>               Сегодня идет настоящая война за Победу во Второй мировой войне, казалось бы далекой и навсегда ушедшей в прошлое. Война идет в первую очередь за смысл и значение войны. Именно поэтому в последние годы в сознание людей всего мира вбрасывается множество самых разных интерпретаций ее итогов.</a:t>
            </a:r>
          </a:p>
          <a:p>
            <a:pPr>
              <a:buNone/>
            </a:pPr>
            <a:r>
              <a:rPr lang="ru-RU" sz="1200" b="1" dirty="0" smtClean="0">
                <a:ln w="1905"/>
                <a:solidFill>
                  <a:schemeClr val="tx1">
                    <a:lumMod val="95000"/>
                    <a:lumOff val="5000"/>
                  </a:schemeClr>
                </a:solidFill>
                <a:effectLst>
                  <a:innerShdw blurRad="69850" dist="43180" dir="5400000">
                    <a:srgbClr val="000000">
                      <a:alpha val="65000"/>
                    </a:srgbClr>
                  </a:innerShdw>
                </a:effectLst>
                <a:latin typeface="Century Schoolbook" pitchFamily="18" charset="0"/>
                <a:cs typeface="Times New Roman" pitchFamily="18" charset="0"/>
              </a:rPr>
              <a:t>                                                           Действительные итоги войны:</a:t>
            </a:r>
          </a:p>
          <a:p>
            <a:pPr>
              <a:buNone/>
            </a:pPr>
            <a:r>
              <a:rPr lang="ru-RU" sz="1200" b="1" dirty="0" smtClean="0">
                <a:ln w="1905"/>
                <a:solidFill>
                  <a:schemeClr val="tx1">
                    <a:lumMod val="95000"/>
                    <a:lumOff val="5000"/>
                  </a:schemeClr>
                </a:solidFill>
                <a:effectLst>
                  <a:innerShdw blurRad="69850" dist="43180" dir="5400000">
                    <a:srgbClr val="000000">
                      <a:alpha val="65000"/>
                    </a:srgbClr>
                  </a:innerShdw>
                </a:effectLst>
                <a:latin typeface="Century Schoolbook" pitchFamily="18" charset="0"/>
                <a:cs typeface="Times New Roman" pitchFamily="18" charset="0"/>
              </a:rPr>
              <a:t>         1) </a:t>
            </a:r>
            <a:r>
              <a:rPr lang="ru-RU" sz="1200" b="1" dirty="0" smtClean="0">
                <a:solidFill>
                  <a:schemeClr val="tx1">
                    <a:lumMod val="95000"/>
                    <a:lumOff val="5000"/>
                  </a:schemeClr>
                </a:solidFill>
                <a:latin typeface="Century Schoolbook" pitchFamily="18" charset="0"/>
                <a:cs typeface="Times New Roman" pitchFamily="18" charset="0"/>
              </a:rPr>
              <a:t>Вторая мировая война не может рассматриваться независимо от Великой Отечественной войны. Поскольку СССР-Россия не просто внес решающий вклад в победу Второй мировой войны - «своей» Великой Отечественной, но и задолго до 22 июня 1941 года полноценно вступил в Мировую Войну и стал в итоге главным победителем.</a:t>
            </a:r>
          </a:p>
          <a:p>
            <a:pPr>
              <a:buNone/>
            </a:pPr>
            <a:endParaRPr lang="ru-RU" sz="1200" b="1" dirty="0" smtClean="0">
              <a:solidFill>
                <a:schemeClr val="tx1">
                  <a:lumMod val="95000"/>
                  <a:lumOff val="5000"/>
                </a:schemeClr>
              </a:solidFill>
              <a:latin typeface="Century Schoolbook" pitchFamily="18" charset="0"/>
              <a:cs typeface="Times New Roman" pitchFamily="18" charset="0"/>
            </a:endParaRPr>
          </a:p>
          <a:p>
            <a:pPr>
              <a:buNone/>
            </a:pPr>
            <a:r>
              <a:rPr lang="ru-RU" sz="1200" b="1" dirty="0" smtClean="0">
                <a:solidFill>
                  <a:schemeClr val="tx1">
                    <a:lumMod val="95000"/>
                    <a:lumOff val="5000"/>
                  </a:schemeClr>
                </a:solidFill>
                <a:latin typeface="Century Schoolbook" pitchFamily="18" charset="0"/>
                <a:cs typeface="Times New Roman" pitchFamily="18" charset="0"/>
              </a:rPr>
              <a:t>         </a:t>
            </a:r>
            <a:r>
              <a:rPr lang="ru-RU" sz="1200" b="1" dirty="0" smtClean="0">
                <a:ln w="1905"/>
                <a:solidFill>
                  <a:schemeClr val="tx1">
                    <a:lumMod val="95000"/>
                    <a:lumOff val="5000"/>
                  </a:schemeClr>
                </a:solidFill>
                <a:effectLst>
                  <a:innerShdw blurRad="69850" dist="43180" dir="5400000">
                    <a:srgbClr val="000000">
                      <a:alpha val="65000"/>
                    </a:srgbClr>
                  </a:innerShdw>
                </a:effectLst>
                <a:latin typeface="Century Schoolbook" pitchFamily="18" charset="0"/>
                <a:cs typeface="Times New Roman" pitchFamily="18" charset="0"/>
              </a:rPr>
              <a:t>2)</a:t>
            </a:r>
            <a:r>
              <a:rPr lang="ru-RU" sz="1200" b="1" dirty="0" smtClean="0">
                <a:solidFill>
                  <a:schemeClr val="tx1">
                    <a:lumMod val="95000"/>
                    <a:lumOff val="5000"/>
                  </a:schemeClr>
                </a:solidFill>
                <a:latin typeface="Century Schoolbook" pitchFamily="18" charset="0"/>
                <a:cs typeface="Times New Roman" pitchFamily="18" charset="0"/>
              </a:rPr>
              <a:t>Вторая мировая война была в своей основе войной между СССР-Россией и всей континентальной Европой, которую возглавляла Германия.</a:t>
            </a:r>
          </a:p>
          <a:p>
            <a:pPr>
              <a:buNone/>
            </a:pPr>
            <a:endParaRPr lang="ru-RU" sz="1200" b="1" dirty="0" smtClean="0">
              <a:solidFill>
                <a:schemeClr val="tx1">
                  <a:lumMod val="95000"/>
                  <a:lumOff val="5000"/>
                </a:schemeClr>
              </a:solidFill>
              <a:latin typeface="Century Schoolbook" pitchFamily="18" charset="0"/>
              <a:cs typeface="Times New Roman" pitchFamily="18" charset="0"/>
            </a:endParaRPr>
          </a:p>
          <a:p>
            <a:pPr>
              <a:buNone/>
            </a:pPr>
            <a:r>
              <a:rPr lang="ru-RU" sz="1200" b="1" dirty="0" smtClean="0">
                <a:solidFill>
                  <a:schemeClr val="tx1">
                    <a:lumMod val="95000"/>
                    <a:lumOff val="5000"/>
                  </a:schemeClr>
                </a:solidFill>
                <a:latin typeface="Century Schoolbook" pitchFamily="18" charset="0"/>
                <a:cs typeface="Times New Roman" pitchFamily="18" charset="0"/>
              </a:rPr>
              <a:t>         </a:t>
            </a:r>
            <a:r>
              <a:rPr lang="ru-RU" sz="1200" b="1" dirty="0" smtClean="0">
                <a:ln w="1905"/>
                <a:solidFill>
                  <a:schemeClr val="tx1">
                    <a:lumMod val="95000"/>
                    <a:lumOff val="5000"/>
                  </a:schemeClr>
                </a:solidFill>
                <a:effectLst>
                  <a:innerShdw blurRad="69850" dist="43180" dir="5400000">
                    <a:srgbClr val="000000">
                      <a:alpha val="65000"/>
                    </a:srgbClr>
                  </a:innerShdw>
                </a:effectLst>
                <a:latin typeface="Century Schoolbook" pitchFamily="18" charset="0"/>
                <a:cs typeface="Times New Roman" pitchFamily="18" charset="0"/>
              </a:rPr>
              <a:t>3)</a:t>
            </a:r>
            <a:r>
              <a:rPr lang="ru-RU" sz="1200" b="1" dirty="0" smtClean="0">
                <a:solidFill>
                  <a:schemeClr val="tx1">
                    <a:lumMod val="95000"/>
                    <a:lumOff val="5000"/>
                  </a:schemeClr>
                </a:solidFill>
                <a:latin typeface="Century Schoolbook" pitchFamily="18" charset="0"/>
                <a:cs typeface="Times New Roman" pitchFamily="18" charset="0"/>
              </a:rPr>
              <a:t>Любые рассуждения о том, что успешный натиск немецких войск в первые два года после 22 июня 1941г определялся «внезапностью», «неожиданностью» или «бездарностью» политического и военного руководства СССР – НЕСЕРЬЕЗНЫ. В 1941-1942 годах враг действительно был сильней(наличие мощной геополитической воли Германии-Европы, а с другой – колебания Сталина, руководства СССР и по существу всего населения страны).</a:t>
            </a:r>
          </a:p>
          <a:p>
            <a:pPr>
              <a:buNone/>
            </a:pPr>
            <a:endParaRPr lang="ru-RU" sz="1200" b="1" dirty="0" smtClean="0">
              <a:solidFill>
                <a:schemeClr val="tx1">
                  <a:lumMod val="95000"/>
                  <a:lumOff val="5000"/>
                </a:schemeClr>
              </a:solidFill>
              <a:latin typeface="Century Schoolbook" pitchFamily="18" charset="0"/>
              <a:cs typeface="Times New Roman" pitchFamily="18" charset="0"/>
            </a:endParaRPr>
          </a:p>
          <a:p>
            <a:pPr>
              <a:buNone/>
            </a:pPr>
            <a:r>
              <a:rPr lang="ru-RU" sz="1200" b="1" dirty="0" smtClean="0">
                <a:solidFill>
                  <a:schemeClr val="tx1">
                    <a:lumMod val="95000"/>
                    <a:lumOff val="5000"/>
                  </a:schemeClr>
                </a:solidFill>
                <a:latin typeface="Century Schoolbook" pitchFamily="18" charset="0"/>
                <a:cs typeface="Times New Roman" pitchFamily="18" charset="0"/>
              </a:rPr>
              <a:t>         </a:t>
            </a:r>
            <a:r>
              <a:rPr lang="ru-RU" sz="1200" b="1" dirty="0" smtClean="0">
                <a:ln w="1905"/>
                <a:solidFill>
                  <a:schemeClr val="tx1">
                    <a:lumMod val="95000"/>
                    <a:lumOff val="5000"/>
                  </a:schemeClr>
                </a:solidFill>
                <a:effectLst>
                  <a:innerShdw blurRad="69850" dist="43180" dir="5400000">
                    <a:srgbClr val="000000">
                      <a:alpha val="65000"/>
                    </a:srgbClr>
                  </a:innerShdw>
                </a:effectLst>
                <a:latin typeface="Century Schoolbook" pitchFamily="18" charset="0"/>
                <a:cs typeface="Times New Roman" pitchFamily="18" charset="0"/>
              </a:rPr>
              <a:t>4)</a:t>
            </a:r>
            <a:r>
              <a:rPr lang="ru-RU" sz="1200" b="1" dirty="0" smtClean="0">
                <a:solidFill>
                  <a:schemeClr val="tx1">
                    <a:lumMod val="95000"/>
                    <a:lumOff val="5000"/>
                  </a:schemeClr>
                </a:solidFill>
                <a:latin typeface="Century Schoolbook" pitchFamily="18" charset="0"/>
                <a:cs typeface="Times New Roman" pitchFamily="18" charset="0"/>
              </a:rPr>
              <a:t>Основой победы явилось наше превосходство над врагом, которое не было собственно военным, а «превосходством самого мира, в который вторгся враг».</a:t>
            </a:r>
            <a:br>
              <a:rPr lang="ru-RU" sz="1200" b="1" dirty="0" smtClean="0">
                <a:solidFill>
                  <a:schemeClr val="tx1">
                    <a:lumMod val="95000"/>
                    <a:lumOff val="5000"/>
                  </a:schemeClr>
                </a:solidFill>
                <a:latin typeface="Century Schoolbook" pitchFamily="18" charset="0"/>
                <a:cs typeface="Times New Roman" pitchFamily="18" charset="0"/>
              </a:rPr>
            </a:br>
            <a:r>
              <a:rPr lang="ru-RU" sz="1200" b="1" dirty="0" smtClean="0">
                <a:solidFill>
                  <a:schemeClr val="tx1">
                    <a:lumMod val="95000"/>
                    <a:lumOff val="5000"/>
                  </a:schemeClr>
                </a:solidFill>
                <a:latin typeface="Century Schoolbook" pitchFamily="18" charset="0"/>
                <a:cs typeface="Times New Roman" pitchFamily="18" charset="0"/>
              </a:rPr>
              <a:t> </a:t>
            </a:r>
            <a:endParaRPr lang="ru-RU" sz="1200" b="1" dirty="0">
              <a:solidFill>
                <a:schemeClr val="tx1">
                  <a:lumMod val="95000"/>
                  <a:lumOff val="5000"/>
                </a:schemeClr>
              </a:solidFill>
              <a:latin typeface="Century Schoolbook" pitchFamily="18" charset="0"/>
              <a:cs typeface="Times New Roman" pitchFamily="18" charset="0"/>
            </a:endParaRPr>
          </a:p>
        </p:txBody>
      </p:sp>
      <p:pic>
        <p:nvPicPr>
          <p:cNvPr id="6" name="Рисунок 5" descr="3.jpg"/>
          <p:cNvPicPr>
            <a:picLocks noChangeAspect="1"/>
          </p:cNvPicPr>
          <p:nvPr/>
        </p:nvPicPr>
        <p:blipFill>
          <a:blip r:embed="rId5"/>
          <a:stretch>
            <a:fillRect/>
          </a:stretch>
        </p:blipFill>
        <p:spPr>
          <a:xfrm>
            <a:off x="6143636" y="4714883"/>
            <a:ext cx="2864250" cy="1988609"/>
          </a:xfrm>
          <a:prstGeom prst="rect">
            <a:avLst/>
          </a:prstGeom>
          <a:ln>
            <a:noFill/>
          </a:ln>
          <a:effectLst>
            <a:softEdge rad="112500"/>
          </a:effectLst>
        </p:spPr>
      </p:pic>
      <p:pic>
        <p:nvPicPr>
          <p:cNvPr id="8" name="Рисунок 7" descr="pobeda652.jpg"/>
          <p:cNvPicPr>
            <a:picLocks noChangeAspect="1"/>
          </p:cNvPicPr>
          <p:nvPr/>
        </p:nvPicPr>
        <p:blipFill>
          <a:blip r:embed="rId6" cstate="email">
            <a:clrChange>
              <a:clrFrom>
                <a:srgbClr val="FFFFFF"/>
              </a:clrFrom>
              <a:clrTo>
                <a:srgbClr val="FFFFFF">
                  <a:alpha val="0"/>
                </a:srgbClr>
              </a:clrTo>
            </a:clrChange>
          </a:blip>
          <a:stretch>
            <a:fillRect/>
          </a:stretch>
        </p:blipFill>
        <p:spPr>
          <a:xfrm>
            <a:off x="7358082" y="-214338"/>
            <a:ext cx="1960554" cy="196055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685800" y="1357298"/>
            <a:ext cx="8077200" cy="1971118"/>
          </a:xfrm>
        </p:spPr>
        <p:txBody>
          <a:bodyPr>
            <a:normAutofit fontScale="25000" lnSpcReduction="20000"/>
          </a:bodyPr>
          <a:lstStyle/>
          <a:p>
            <a:r>
              <a:rPr lang="ru-RU" sz="5000" dirty="0" smtClean="0">
                <a:latin typeface="Times New Roman" pitchFamily="18" charset="0"/>
                <a:cs typeface="Times New Roman" pitchFamily="18" charset="0"/>
              </a:rPr>
              <a:t/>
            </a:r>
            <a:br>
              <a:rPr lang="ru-RU" sz="5000" dirty="0" smtClean="0">
                <a:latin typeface="Times New Roman" pitchFamily="18" charset="0"/>
                <a:cs typeface="Times New Roman" pitchFamily="18" charset="0"/>
              </a:rPr>
            </a:br>
            <a:r>
              <a:rPr lang="ru-RU" sz="5000" dirty="0" smtClean="0">
                <a:latin typeface="Times New Roman" pitchFamily="18" charset="0"/>
                <a:cs typeface="Times New Roman" pitchFamily="18" charset="0"/>
              </a:rPr>
              <a:t>    Когда в мирную жизнь людей врывается война, она всегда приносит горе и несчастье. Русский народ испытал на себе тяготы многих войн, но никогда не склонял голову перед врагом и мужественно переносил все невзгоды. Великая Отечественная война, длившаяся пять долгих лет, стала настоящей трагедией для многих народов и стран, а для России особенно. Фашисты преступили законы человеческие, поэтому оказались сами вне всяких законов. </a:t>
            </a:r>
            <a:br>
              <a:rPr lang="ru-RU" sz="5000" dirty="0" smtClean="0">
                <a:latin typeface="Times New Roman" pitchFamily="18" charset="0"/>
                <a:cs typeface="Times New Roman" pitchFamily="18" charset="0"/>
              </a:rPr>
            </a:br>
            <a:r>
              <a:rPr lang="ru-RU" sz="5000" dirty="0" smtClean="0">
                <a:latin typeface="Times New Roman" pitchFamily="18" charset="0"/>
                <a:cs typeface="Times New Roman" pitchFamily="18" charset="0"/>
              </a:rPr>
              <a:t/>
            </a:r>
            <a:br>
              <a:rPr lang="ru-RU" sz="5000" dirty="0" smtClean="0">
                <a:latin typeface="Times New Roman" pitchFamily="18" charset="0"/>
                <a:cs typeface="Times New Roman" pitchFamily="18" charset="0"/>
              </a:rPr>
            </a:br>
            <a:r>
              <a:rPr lang="ru-RU" sz="5000" dirty="0" smtClean="0">
                <a:latin typeface="Times New Roman" pitchFamily="18" charset="0"/>
                <a:cs typeface="Times New Roman" pitchFamily="18" charset="0"/>
              </a:rPr>
              <a:t>    На войне проявились лучшие человеческие качества: смелость, мужество, самоотверженность, любовь к Родине. Война не может ожесточить честного, благородного человека, она лишь раскрывает лучшие качества его души.</a:t>
            </a:r>
          </a:p>
          <a:p>
            <a:r>
              <a:rPr lang="ru-RU" sz="5000" dirty="0" smtClean="0">
                <a:latin typeface="Times New Roman" pitchFamily="18" charset="0"/>
                <a:cs typeface="Times New Roman" pitchFamily="18" charset="0"/>
              </a:rPr>
              <a:t>      </a:t>
            </a:r>
          </a:p>
          <a:p>
            <a:r>
              <a:rPr lang="ru-RU" sz="5000" dirty="0" smtClean="0">
                <a:latin typeface="Times New Roman" pitchFamily="18" charset="0"/>
                <a:cs typeface="Times New Roman" pitchFamily="18" charset="0"/>
              </a:rPr>
              <a:t>     Грустно видеть сейчас немощных стариков, вспоминающих свою славную молодость, плачущих о погибших товарищах. Понимаешь, как коротка и уязвима человеческая жизнь и как все-таки много может сделать человек — отдать свою жизнь во имя счастья других. Мы не вправе забывать их, отстоявших свободу и независимость народов. И не только помнить, а быть достойными их подвига, не допустить повторения уже современной войны. Именно об этом мечтали бойцы Второй Мировой, они мечтали, чтобы та война стала последней. Но как это сделать?! Разве это возможно?! Да, если объединить все добрые силы на Земле. На это не жаль потратить жизнь, даря людям мир.</a:t>
            </a:r>
          </a:p>
          <a:p>
            <a:endParaRPr lang="ru-RU" dirty="0"/>
          </a:p>
        </p:txBody>
      </p:sp>
      <p:pic>
        <p:nvPicPr>
          <p:cNvPr id="3" name="Рисунок 2" descr="1106_65let_30.jpg"/>
          <p:cNvPicPr>
            <a:picLocks noChangeAspect="1"/>
          </p:cNvPicPr>
          <p:nvPr/>
        </p:nvPicPr>
        <p:blipFill>
          <a:blip r:embed="rId2" cstate="email">
            <a:lum contrast="-20000"/>
          </a:blip>
          <a:stretch>
            <a:fillRect/>
          </a:stretch>
        </p:blipFill>
        <p:spPr>
          <a:xfrm>
            <a:off x="428596" y="3429000"/>
            <a:ext cx="2450197" cy="1739640"/>
          </a:xfrm>
          <a:prstGeom prst="rect">
            <a:avLst/>
          </a:prstGeom>
          <a:ln>
            <a:noFill/>
          </a:ln>
          <a:effectLst>
            <a:softEdge rad="112500"/>
          </a:effectLst>
        </p:spPr>
      </p:pic>
      <p:pic>
        <p:nvPicPr>
          <p:cNvPr id="6" name="Рисунок 5" descr="150951973.jpg"/>
          <p:cNvPicPr>
            <a:picLocks noChangeAspect="1"/>
          </p:cNvPicPr>
          <p:nvPr/>
        </p:nvPicPr>
        <p:blipFill>
          <a:blip r:embed="rId3"/>
          <a:srcRect t="-2196"/>
          <a:stretch>
            <a:fillRect/>
          </a:stretch>
        </p:blipFill>
        <p:spPr>
          <a:xfrm>
            <a:off x="5572132" y="3143248"/>
            <a:ext cx="3286148" cy="2063609"/>
          </a:xfrm>
          <a:prstGeom prst="rect">
            <a:avLst/>
          </a:prstGeom>
          <a:ln>
            <a:noFill/>
          </a:ln>
          <a:effectLst>
            <a:softEdge rad="112500"/>
          </a:effectLst>
        </p:spPr>
      </p:pic>
      <p:pic>
        <p:nvPicPr>
          <p:cNvPr id="7" name="Рисунок 6" descr="246564.jpg"/>
          <p:cNvPicPr>
            <a:picLocks noChangeAspect="1"/>
          </p:cNvPicPr>
          <p:nvPr/>
        </p:nvPicPr>
        <p:blipFill>
          <a:blip r:embed="rId4" cstate="email"/>
          <a:stretch>
            <a:fillRect/>
          </a:stretch>
        </p:blipFill>
        <p:spPr>
          <a:xfrm>
            <a:off x="6286512" y="5143512"/>
            <a:ext cx="2175206" cy="1419608"/>
          </a:xfrm>
          <a:prstGeom prst="rect">
            <a:avLst/>
          </a:prstGeom>
          <a:ln>
            <a:noFill/>
          </a:ln>
          <a:effectLst>
            <a:softEdge rad="112500"/>
          </a:effectLst>
        </p:spPr>
      </p:pic>
      <p:pic>
        <p:nvPicPr>
          <p:cNvPr id="8" name="Рисунок 7" descr="0a1258f5bf182635f4db8bafc36170e9.jpg"/>
          <p:cNvPicPr>
            <a:picLocks noChangeAspect="1"/>
          </p:cNvPicPr>
          <p:nvPr/>
        </p:nvPicPr>
        <p:blipFill>
          <a:blip r:embed="rId5" cstate="email"/>
          <a:stretch>
            <a:fillRect/>
          </a:stretch>
        </p:blipFill>
        <p:spPr>
          <a:xfrm>
            <a:off x="428596" y="5143511"/>
            <a:ext cx="2071702" cy="1555371"/>
          </a:xfrm>
          <a:prstGeom prst="rect">
            <a:avLst/>
          </a:prstGeom>
          <a:ln>
            <a:noFill/>
          </a:ln>
          <a:effectLst>
            <a:softEdge rad="112500"/>
          </a:effectLst>
        </p:spPr>
      </p:pic>
      <p:pic>
        <p:nvPicPr>
          <p:cNvPr id="4" name="Рисунок 3" descr="2387293.jpg"/>
          <p:cNvPicPr>
            <a:picLocks noChangeAspect="1"/>
          </p:cNvPicPr>
          <p:nvPr/>
        </p:nvPicPr>
        <p:blipFill>
          <a:blip r:embed="rId6" cstate="email"/>
          <a:stretch>
            <a:fillRect/>
          </a:stretch>
        </p:blipFill>
        <p:spPr>
          <a:xfrm>
            <a:off x="2571736" y="3714752"/>
            <a:ext cx="3571900" cy="2954472"/>
          </a:xfrm>
          <a:prstGeom prst="rect">
            <a:avLst/>
          </a:prstGeom>
          <a:ln>
            <a:noFill/>
          </a:ln>
          <a:effectLst>
            <a:softEdge rad="112500"/>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484093 (1).jpg"/>
          <p:cNvPicPr>
            <a:picLocks noGrp="1" noChangeAspect="1"/>
          </p:cNvPicPr>
          <p:nvPr>
            <p:ph idx="1"/>
          </p:nvPr>
        </p:nvPicPr>
        <p:blipFill>
          <a:blip r:embed="rId2"/>
          <a:srcRect l="3478" t="4873" r="3478" b="5559"/>
          <a:stretch>
            <a:fillRect/>
          </a:stretch>
        </p:blipFill>
        <p:spPr>
          <a:xfrm>
            <a:off x="0" y="0"/>
            <a:ext cx="9144000" cy="6858000"/>
          </a:xfrm>
        </p:spPr>
      </p:pic>
      <p:sp>
        <p:nvSpPr>
          <p:cNvPr id="5" name="TextBox 4"/>
          <p:cNvSpPr txBox="1"/>
          <p:nvPr/>
        </p:nvSpPr>
        <p:spPr>
          <a:xfrm>
            <a:off x="357158" y="214290"/>
            <a:ext cx="8501122" cy="2308324"/>
          </a:xfrm>
          <a:prstGeom prst="rect">
            <a:avLst/>
          </a:prstGeom>
          <a:noFill/>
        </p:spPr>
        <p:txBody>
          <a:bodyPr wrap="square" rtlCol="0">
            <a:spAutoFit/>
          </a:bodyPr>
          <a:lstStyle/>
          <a:p>
            <a:r>
              <a:rPr lang="ru-RU" sz="7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Спасибо за </a:t>
            </a:r>
          </a:p>
          <a:p>
            <a:r>
              <a:rPr lang="ru-RU" sz="7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внимание!</a:t>
            </a:r>
            <a:endParaRPr lang="ru-RU" sz="7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786314" y="214290"/>
            <a:ext cx="3976686" cy="1357322"/>
          </a:xfrm>
        </p:spPr>
        <p:txBody>
          <a:bodyPr>
            <a:normAutofit fontScale="90000"/>
          </a:bodyPr>
          <a:lstStyle/>
          <a:p>
            <a:r>
              <a:rPr lang="ru-RU" sz="1300" dirty="0" smtClean="0"/>
              <a:t/>
            </a:r>
            <a:br>
              <a:rPr lang="ru-RU" sz="1300" dirty="0" smtClean="0"/>
            </a:br>
            <a:r>
              <a:rPr lang="ru-RU" sz="1300" dirty="0" smtClean="0"/>
              <a:t/>
            </a:r>
            <a:br>
              <a:rPr lang="ru-RU" sz="1300" dirty="0" smtClean="0"/>
            </a:br>
            <a:r>
              <a:rPr lang="ru-RU" sz="1800" dirty="0" smtClean="0"/>
              <a:t/>
            </a:r>
            <a:br>
              <a:rPr lang="ru-RU" sz="1800" dirty="0" smtClean="0"/>
            </a:br>
            <a:r>
              <a:rPr lang="ru-RU" sz="1800" dirty="0" smtClean="0"/>
              <a:t> "Следы войны неизгладимы!</a:t>
            </a:r>
            <a:br>
              <a:rPr lang="ru-RU" sz="1800" dirty="0" smtClean="0"/>
            </a:br>
            <a:r>
              <a:rPr lang="ru-RU" sz="1800" dirty="0" smtClean="0"/>
              <a:t>   Пускай окончится она,</a:t>
            </a:r>
            <a:br>
              <a:rPr lang="ru-RU" sz="1800" dirty="0" smtClean="0"/>
            </a:br>
            <a:r>
              <a:rPr lang="ru-RU" sz="1800" dirty="0" smtClean="0"/>
              <a:t>   Нам не пройти спокойно мимо</a:t>
            </a:r>
            <a:br>
              <a:rPr lang="ru-RU" sz="1800" dirty="0" smtClean="0"/>
            </a:br>
            <a:r>
              <a:rPr lang="ru-RU" sz="1800" dirty="0" smtClean="0"/>
              <a:t>   Незатемненного окна!"</a:t>
            </a:r>
            <a:br>
              <a:rPr lang="ru-RU" sz="1800" dirty="0" smtClean="0"/>
            </a:br>
            <a:r>
              <a:rPr lang="ru-RU" sz="1800" dirty="0" smtClean="0"/>
              <a:t>                                             </a:t>
            </a:r>
            <a:r>
              <a:rPr lang="ru-RU" sz="1800" i="1" dirty="0" smtClean="0"/>
              <a:t>Д. </a:t>
            </a:r>
            <a:r>
              <a:rPr lang="ru-RU" sz="1800" i="1" dirty="0" err="1" smtClean="0"/>
              <a:t>Кедрин</a:t>
            </a:r>
            <a:r>
              <a:rPr lang="ru-RU" i="1" dirty="0" smtClean="0"/>
              <a:t/>
            </a:r>
            <a:br>
              <a:rPr lang="ru-RU" i="1" dirty="0" smtClean="0"/>
            </a:br>
            <a:endParaRPr lang="ru-RU" dirty="0"/>
          </a:p>
        </p:txBody>
      </p:sp>
      <p:sp>
        <p:nvSpPr>
          <p:cNvPr id="3" name="Содержимое 2"/>
          <p:cNvSpPr>
            <a:spLocks noGrp="1"/>
          </p:cNvSpPr>
          <p:nvPr>
            <p:ph type="subTitle" idx="1"/>
          </p:nvPr>
        </p:nvSpPr>
        <p:spPr>
          <a:xfrm>
            <a:off x="685800" y="2071678"/>
            <a:ext cx="8077200" cy="2857520"/>
          </a:xfrm>
        </p:spPr>
        <p:txBody>
          <a:bodyPr>
            <a:normAutofit/>
          </a:bodyPr>
          <a:lstStyle/>
          <a:p>
            <a:pPr>
              <a:buNone/>
            </a:pPr>
            <a:r>
              <a:rPr lang="ru-RU" dirty="0" smtClean="0"/>
              <a:t>      </a:t>
            </a:r>
            <a:r>
              <a:rPr lang="ru-RU" sz="1600" dirty="0" smtClean="0"/>
              <a:t>   </a:t>
            </a:r>
            <a:r>
              <a:rPr lang="ru-RU" sz="1600" dirty="0" smtClean="0">
                <a:latin typeface="Times New Roman" pitchFamily="18" charset="0"/>
                <a:cs typeface="Times New Roman" pitchFamily="18" charset="0"/>
              </a:rPr>
              <a:t>Вторая мировая война явилась самой масштабной, кровопролитной и разрушительной в мировой истории. Она продолжалась шесть лет, велась на территории трех континентов и в водах четырех океанов, в ней участвовало 40 государств, погибло до 60 млн. человек и было уничтожено по оценкам англо-американских экспертов (т. е. без полного учета советских и японских потерь) материальных ценностей на общую сумму 316 млрд. долларов.</a:t>
            </a:r>
          </a:p>
          <a:p>
            <a:pPr>
              <a:buNone/>
            </a:pPr>
            <a:r>
              <a:rPr lang="ru-RU" sz="1600" dirty="0" smtClean="0">
                <a:latin typeface="Times New Roman" pitchFamily="18" charset="0"/>
                <a:cs typeface="Times New Roman" pitchFamily="18" charset="0"/>
              </a:rPr>
              <a:t>           Что же касается Великой Отечественной войны, то она продолжалась более четырех лет. Однако, людские потери за ее время составили 95% от общих потерь за всю ВМВ, а стоимость уничтоженных материальных ценностей еще выше.</a:t>
            </a:r>
          </a:p>
          <a:p>
            <a:pPr>
              <a:buNone/>
            </a:pPr>
            <a:endParaRPr lang="ru-RU" sz="1900" dirty="0">
              <a:latin typeface="Times New Roman" pitchFamily="18" charset="0"/>
              <a:cs typeface="Times New Roman" pitchFamily="18" charset="0"/>
            </a:endParaRPr>
          </a:p>
        </p:txBody>
      </p:sp>
      <p:pic>
        <p:nvPicPr>
          <p:cNvPr id="5" name="Рисунок 4" descr="b899894b45a0.jpg"/>
          <p:cNvPicPr>
            <a:picLocks noChangeAspect="1"/>
          </p:cNvPicPr>
          <p:nvPr/>
        </p:nvPicPr>
        <p:blipFill>
          <a:blip r:embed="rId2" cstate="email"/>
          <a:stretch>
            <a:fillRect/>
          </a:stretch>
        </p:blipFill>
        <p:spPr>
          <a:xfrm>
            <a:off x="500034" y="4786322"/>
            <a:ext cx="2354296" cy="1871665"/>
          </a:xfrm>
          <a:prstGeom prst="rect">
            <a:avLst/>
          </a:prstGeom>
          <a:ln>
            <a:noFill/>
          </a:ln>
          <a:effectLst>
            <a:softEdge rad="112500"/>
          </a:effectLst>
        </p:spPr>
      </p:pic>
      <p:pic>
        <p:nvPicPr>
          <p:cNvPr id="6" name="Рисунок 5" descr="picture-9.png"/>
          <p:cNvPicPr>
            <a:picLocks noChangeAspect="1"/>
          </p:cNvPicPr>
          <p:nvPr/>
        </p:nvPicPr>
        <p:blipFill>
          <a:blip r:embed="rId3" cstate="email"/>
          <a:stretch>
            <a:fillRect/>
          </a:stretch>
        </p:blipFill>
        <p:spPr>
          <a:xfrm>
            <a:off x="6929454" y="4500570"/>
            <a:ext cx="1760524" cy="2214554"/>
          </a:xfrm>
          <a:prstGeom prst="rect">
            <a:avLst/>
          </a:prstGeom>
          <a:ln>
            <a:noFill/>
          </a:ln>
          <a:effectLst>
            <a:softEdge rad="112500"/>
          </a:effectLst>
        </p:spPr>
      </p:pic>
      <p:pic>
        <p:nvPicPr>
          <p:cNvPr id="7" name="Рисунок 6" descr="b9may5.jpg"/>
          <p:cNvPicPr>
            <a:picLocks noChangeAspect="1"/>
          </p:cNvPicPr>
          <p:nvPr/>
        </p:nvPicPr>
        <p:blipFill>
          <a:blip r:embed="rId4" cstate="email">
            <a:clrChange>
              <a:clrFrom>
                <a:srgbClr val="FFFFFF"/>
              </a:clrFrom>
              <a:clrTo>
                <a:srgbClr val="FFFFFF">
                  <a:alpha val="0"/>
                </a:srgbClr>
              </a:clrTo>
            </a:clrChange>
            <a:lum bright="-10000"/>
          </a:blip>
          <a:stretch>
            <a:fillRect/>
          </a:stretch>
        </p:blipFill>
        <p:spPr>
          <a:xfrm>
            <a:off x="500034" y="214290"/>
            <a:ext cx="3767831" cy="2114172"/>
          </a:xfrm>
          <a:prstGeom prst="rect">
            <a:avLst/>
          </a:prstGeom>
        </p:spPr>
      </p:pic>
      <p:pic>
        <p:nvPicPr>
          <p:cNvPr id="8" name="Рисунок 7" descr="deineka.jpg"/>
          <p:cNvPicPr>
            <a:picLocks noChangeAspect="1"/>
          </p:cNvPicPr>
          <p:nvPr/>
        </p:nvPicPr>
        <p:blipFill>
          <a:blip r:embed="rId5" cstate="email"/>
          <a:stretch>
            <a:fillRect/>
          </a:stretch>
        </p:blipFill>
        <p:spPr>
          <a:xfrm>
            <a:off x="2928926" y="4714884"/>
            <a:ext cx="3849544" cy="1943103"/>
          </a:xfrm>
          <a:prstGeom prst="rect">
            <a:avLst/>
          </a:prstGeom>
          <a:ln>
            <a:noFill/>
          </a:ln>
          <a:effectLst>
            <a:softEdge rad="112500"/>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ru-RU" dirty="0" smtClean="0"/>
              <a:t>       </a:t>
            </a:r>
            <a:r>
              <a:rPr lang="ru-RU"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Завершающий этап войны</a:t>
            </a:r>
            <a:endParaRPr lang="ru-RU" dirty="0"/>
          </a:p>
        </p:txBody>
      </p:sp>
      <p:pic>
        <p:nvPicPr>
          <p:cNvPr id="8" name="Рисунок 7" descr="0_5bd2d_e567dcd2_XL.jpg"/>
          <p:cNvPicPr>
            <a:picLocks noChangeAspect="1"/>
          </p:cNvPicPr>
          <p:nvPr/>
        </p:nvPicPr>
        <p:blipFill>
          <a:blip r:embed="rId2" cstate="email">
            <a:lum bright="40000"/>
          </a:blip>
          <a:stretch>
            <a:fillRect/>
          </a:stretch>
        </p:blipFill>
        <p:spPr>
          <a:xfrm>
            <a:off x="0" y="4500546"/>
            <a:ext cx="4070537" cy="2357454"/>
          </a:xfrm>
          <a:prstGeom prst="rect">
            <a:avLst/>
          </a:prstGeom>
          <a:ln>
            <a:noFill/>
          </a:ln>
          <a:effectLst>
            <a:softEdge rad="112500"/>
          </a:effectLst>
        </p:spPr>
      </p:pic>
      <p:pic>
        <p:nvPicPr>
          <p:cNvPr id="9" name="Рисунок 8" descr="02d2fbf2210c00b2a7cf678720fad0e4bc81cc87573371.jpg"/>
          <p:cNvPicPr>
            <a:picLocks noChangeAspect="1"/>
          </p:cNvPicPr>
          <p:nvPr/>
        </p:nvPicPr>
        <p:blipFill>
          <a:blip r:embed="rId3" cstate="email">
            <a:lum bright="40000"/>
          </a:blip>
          <a:stretch>
            <a:fillRect/>
          </a:stretch>
        </p:blipFill>
        <p:spPr>
          <a:xfrm>
            <a:off x="4857752" y="3786190"/>
            <a:ext cx="4105276" cy="2942034"/>
          </a:xfrm>
          <a:prstGeom prst="rect">
            <a:avLst/>
          </a:prstGeom>
          <a:ln>
            <a:noFill/>
          </a:ln>
          <a:effectLst>
            <a:softEdge rad="112500"/>
          </a:effectLst>
        </p:spPr>
      </p:pic>
      <p:pic>
        <p:nvPicPr>
          <p:cNvPr id="10" name="Рисунок 9" descr="14102-990x694.jpg"/>
          <p:cNvPicPr>
            <a:picLocks noChangeAspect="1"/>
          </p:cNvPicPr>
          <p:nvPr/>
        </p:nvPicPr>
        <p:blipFill>
          <a:blip r:embed="rId4" cstate="email">
            <a:lum bright="40000"/>
          </a:blip>
          <a:stretch>
            <a:fillRect/>
          </a:stretch>
        </p:blipFill>
        <p:spPr>
          <a:xfrm>
            <a:off x="2000232" y="1714488"/>
            <a:ext cx="4266278" cy="2990704"/>
          </a:xfrm>
          <a:prstGeom prst="rect">
            <a:avLst/>
          </a:prstGeom>
          <a:ln>
            <a:noFill/>
          </a:ln>
          <a:effectLst>
            <a:softEdge rad="112500"/>
          </a:effectLst>
        </p:spPr>
      </p:pic>
      <p:pic>
        <p:nvPicPr>
          <p:cNvPr id="11" name="Рисунок 10" descr="639308_642094.jpg"/>
          <p:cNvPicPr>
            <a:picLocks noChangeAspect="1"/>
          </p:cNvPicPr>
          <p:nvPr/>
        </p:nvPicPr>
        <p:blipFill>
          <a:blip r:embed="rId5" cstate="email">
            <a:lum bright="40000"/>
          </a:blip>
          <a:stretch>
            <a:fillRect/>
          </a:stretch>
        </p:blipFill>
        <p:spPr>
          <a:xfrm>
            <a:off x="5357818" y="1357298"/>
            <a:ext cx="3475713" cy="2409828"/>
          </a:xfrm>
          <a:prstGeom prst="rect">
            <a:avLst/>
          </a:prstGeom>
          <a:ln>
            <a:noFill/>
          </a:ln>
          <a:effectLst>
            <a:softEdge rad="112500"/>
          </a:effectLst>
        </p:spPr>
      </p:pic>
      <p:pic>
        <p:nvPicPr>
          <p:cNvPr id="12" name="Рисунок 11" descr="0_10cda_31f230ce_XL.jpg"/>
          <p:cNvPicPr>
            <a:picLocks noChangeAspect="1"/>
          </p:cNvPicPr>
          <p:nvPr/>
        </p:nvPicPr>
        <p:blipFill>
          <a:blip r:embed="rId6" cstate="email">
            <a:lum bright="40000"/>
          </a:blip>
          <a:stretch>
            <a:fillRect/>
          </a:stretch>
        </p:blipFill>
        <p:spPr>
          <a:xfrm>
            <a:off x="245143" y="1643050"/>
            <a:ext cx="2128269" cy="2714628"/>
          </a:xfrm>
          <a:prstGeom prst="rect">
            <a:avLst/>
          </a:prstGeom>
          <a:ln>
            <a:noFill/>
          </a:ln>
          <a:effectLst>
            <a:softEdge rad="112500"/>
          </a:effectLst>
        </p:spPr>
      </p:pic>
      <p:sp>
        <p:nvSpPr>
          <p:cNvPr id="7" name="Содержимое 6"/>
          <p:cNvSpPr>
            <a:spLocks noGrp="1"/>
          </p:cNvSpPr>
          <p:nvPr>
            <p:ph idx="1"/>
          </p:nvPr>
        </p:nvSpPr>
        <p:spPr/>
        <p:txBody>
          <a:bodyPr>
            <a:normAutofit/>
          </a:bodyPr>
          <a:lstStyle/>
          <a:p>
            <a:r>
              <a:rPr lang="ru-RU" sz="1200" b="1" dirty="0" smtClean="0">
                <a:solidFill>
                  <a:srgbClr val="FF0000"/>
                </a:solidFill>
                <a:latin typeface="Century Schoolbook" pitchFamily="18" charset="0"/>
                <a:cs typeface="Times New Roman" pitchFamily="18" charset="0"/>
              </a:rPr>
              <a:t>30 апреля 1945 г. </a:t>
            </a:r>
            <a:r>
              <a:rPr lang="ru-RU" sz="1200" b="1" dirty="0" smtClean="0">
                <a:latin typeface="Century Schoolbook" pitchFamily="18" charset="0"/>
                <a:cs typeface="Times New Roman" pitchFamily="18" charset="0"/>
              </a:rPr>
              <a:t>— взят рейхстаг. 2 мая началась капитуляция берлинского гарнизона.</a:t>
            </a:r>
            <a:r>
              <a:rPr lang="ru-RU" sz="1200" b="1" dirty="0" smtClean="0">
                <a:latin typeface="Century Schoolbook" pitchFamily="18" charset="0"/>
              </a:rPr>
              <a:t> </a:t>
            </a:r>
            <a:r>
              <a:rPr lang="ru-RU" sz="1200" b="1" dirty="0" smtClean="0">
                <a:solidFill>
                  <a:srgbClr val="FF0000"/>
                </a:solidFill>
                <a:latin typeface="Century Schoolbook" pitchFamily="18" charset="0"/>
                <a:cs typeface="Times New Roman" pitchFamily="18" charset="0"/>
              </a:rPr>
              <a:t>9 мая 1945 г. </a:t>
            </a:r>
            <a:r>
              <a:rPr lang="ru-RU" sz="1200" b="1" dirty="0" smtClean="0">
                <a:latin typeface="Century Schoolbook" pitchFamily="18" charset="0"/>
                <a:cs typeface="Times New Roman" pitchFamily="18" charset="0"/>
              </a:rPr>
              <a:t>в 0 ч. 43 мин. в пригороде Берлина </a:t>
            </a:r>
            <a:r>
              <a:rPr lang="ru-RU" sz="1200" b="1" dirty="0" err="1" smtClean="0">
                <a:latin typeface="Century Schoolbook" pitchFamily="18" charset="0"/>
                <a:cs typeface="Times New Roman" pitchFamily="18" charset="0"/>
              </a:rPr>
              <a:t>Карлсхорсте</a:t>
            </a:r>
            <a:r>
              <a:rPr lang="ru-RU" sz="1200" b="1" dirty="0" smtClean="0">
                <a:latin typeface="Century Schoolbook" pitchFamily="18" charset="0"/>
                <a:cs typeface="Times New Roman" pitchFamily="18" charset="0"/>
              </a:rPr>
              <a:t> был подписан </a:t>
            </a:r>
            <a:r>
              <a:rPr lang="ru-RU" sz="1200" b="1" dirty="0" smtClean="0">
                <a:solidFill>
                  <a:srgbClr val="FF0000"/>
                </a:solidFill>
                <a:latin typeface="Century Schoolbook" pitchFamily="18" charset="0"/>
                <a:cs typeface="Times New Roman" pitchFamily="18" charset="0"/>
              </a:rPr>
              <a:t>Акт о безоговорочной капитуляции вооруженных сил фашистской Германии</a:t>
            </a:r>
            <a:r>
              <a:rPr lang="ru-RU" sz="1200" b="1" dirty="0" smtClean="0">
                <a:latin typeface="Century Schoolbook" pitchFamily="18" charset="0"/>
                <a:cs typeface="Times New Roman" pitchFamily="18" charset="0"/>
              </a:rPr>
              <a:t>. </a:t>
            </a:r>
            <a:r>
              <a:rPr lang="ru-RU" sz="1200" b="1" dirty="0" err="1" smtClean="0">
                <a:latin typeface="Century Schoolbook" pitchFamily="18" charset="0"/>
                <a:cs typeface="Times New Roman" pitchFamily="18" charset="0"/>
              </a:rPr>
              <a:t>Отсоветской</a:t>
            </a:r>
            <a:r>
              <a:rPr lang="ru-RU" sz="1200" b="1" dirty="0" smtClean="0">
                <a:latin typeface="Century Schoolbook" pitchFamily="18" charset="0"/>
                <a:cs typeface="Times New Roman" pitchFamily="18" charset="0"/>
              </a:rPr>
              <a:t> стороны этот исторический документ подписал герой войны, маршал Г.К. Жуков, от Германии - фельдмаршал </a:t>
            </a:r>
            <a:r>
              <a:rPr lang="ru-RU" sz="1200" b="1" dirty="0" err="1" smtClean="0">
                <a:latin typeface="Century Schoolbook" pitchFamily="18" charset="0"/>
                <a:cs typeface="Times New Roman" pitchFamily="18" charset="0"/>
              </a:rPr>
              <a:t>Кейтель</a:t>
            </a:r>
            <a:r>
              <a:rPr lang="ru-RU" sz="1200" b="1" dirty="0" smtClean="0">
                <a:latin typeface="Century Schoolbook" pitchFamily="18" charset="0"/>
                <a:cs typeface="Times New Roman" pitchFamily="18" charset="0"/>
              </a:rPr>
              <a:t>. Свои подписи поставили генерал </a:t>
            </a:r>
            <a:r>
              <a:rPr lang="ru-RU" sz="1200" b="1" dirty="0" err="1" smtClean="0">
                <a:latin typeface="Century Schoolbook" pitchFamily="18" charset="0"/>
                <a:cs typeface="Times New Roman" pitchFamily="18" charset="0"/>
              </a:rPr>
              <a:t>Спаатс</a:t>
            </a:r>
            <a:r>
              <a:rPr lang="ru-RU" sz="1200" b="1" dirty="0" smtClean="0">
                <a:latin typeface="Century Schoolbook" pitchFamily="18" charset="0"/>
                <a:cs typeface="Times New Roman" pitchFamily="18" charset="0"/>
              </a:rPr>
              <a:t> (США), маршал </a:t>
            </a:r>
            <a:r>
              <a:rPr lang="ru-RU" sz="1200" b="1" dirty="0" err="1" smtClean="0">
                <a:latin typeface="Century Schoolbook" pitchFamily="18" charset="0"/>
                <a:cs typeface="Times New Roman" pitchFamily="18" charset="0"/>
              </a:rPr>
              <a:t>Теддер</a:t>
            </a:r>
            <a:r>
              <a:rPr lang="ru-RU" sz="1200" b="1" dirty="0" smtClean="0">
                <a:latin typeface="Century Schoolbook" pitchFamily="18" charset="0"/>
                <a:cs typeface="Times New Roman" pitchFamily="18" charset="0"/>
              </a:rPr>
              <a:t> (Великобритания) и генерал </a:t>
            </a:r>
            <a:r>
              <a:rPr lang="ru-RU" sz="1200" b="1" dirty="0" err="1" smtClean="0">
                <a:latin typeface="Century Schoolbook" pitchFamily="18" charset="0"/>
                <a:cs typeface="Times New Roman" pitchFamily="18" charset="0"/>
              </a:rPr>
              <a:t>Делатр</a:t>
            </a:r>
            <a:r>
              <a:rPr lang="ru-RU" sz="1200" b="1" dirty="0" smtClean="0">
                <a:latin typeface="Century Schoolbook" pitchFamily="18" charset="0"/>
                <a:cs typeface="Times New Roman" pitchFamily="18" charset="0"/>
              </a:rPr>
              <a:t> де </a:t>
            </a:r>
            <a:r>
              <a:rPr lang="ru-RU" sz="1200" b="1" dirty="0" err="1" smtClean="0">
                <a:latin typeface="Century Schoolbook" pitchFamily="18" charset="0"/>
                <a:cs typeface="Times New Roman" pitchFamily="18" charset="0"/>
              </a:rPr>
              <a:t>Тасиньи</a:t>
            </a:r>
            <a:r>
              <a:rPr lang="ru-RU" sz="1200" b="1" dirty="0" smtClean="0">
                <a:latin typeface="Century Schoolbook" pitchFamily="18" charset="0"/>
                <a:cs typeface="Times New Roman" pitchFamily="18" charset="0"/>
              </a:rPr>
              <a:t> (Франция). В тот же день были разгромлены остатки последней крупной группировки врага на территории Чехословакии в районе Праги. День освобождения города - 9 мая - стал Днем Победы советского народа в Великой Отечественной войне. Весть о Победе с быстротой молнии разнеслась по всему миру. Советский народ, понесший наибольшие потери, встретил ее всенародным ликованием. Воистину, то был великий праздник «со слезами на глазах». В Москве в День Победы был произведен праздничный салют из тысячи орудий.</a:t>
            </a:r>
          </a:p>
          <a:p>
            <a:r>
              <a:rPr lang="ru-RU" sz="1200" b="1" dirty="0" smtClean="0">
                <a:latin typeface="Century Schoolbook" pitchFamily="18" charset="0"/>
                <a:cs typeface="Times New Roman" pitchFamily="18" charset="0"/>
              </a:rPr>
              <a:t> </a:t>
            </a:r>
            <a:r>
              <a:rPr lang="ru-RU" sz="1200" b="1" dirty="0" smtClean="0">
                <a:latin typeface="Century Schoolbook" pitchFamily="18" charset="0"/>
              </a:rPr>
              <a:t> </a:t>
            </a:r>
            <a:r>
              <a:rPr lang="ru-RU" sz="1200" b="1" dirty="0" smtClean="0">
                <a:solidFill>
                  <a:srgbClr val="FF0000"/>
                </a:solidFill>
                <a:latin typeface="Century Schoolbook" pitchFamily="18" charset="0"/>
                <a:cs typeface="Times New Roman" pitchFamily="18" charset="0"/>
              </a:rPr>
              <a:t>Июль – август 1945 г. </a:t>
            </a:r>
            <a:r>
              <a:rPr lang="ru-RU" sz="1200" b="1" dirty="0" smtClean="0">
                <a:latin typeface="Century Schoolbook" pitchFamily="18" charset="0"/>
                <a:cs typeface="Times New Roman" pitchFamily="18" charset="0"/>
              </a:rPr>
              <a:t>– Потсдамская конференция (вооруженные силы Германии подлежали ликвидации, нацистская партия запрещалась).</a:t>
            </a:r>
          </a:p>
          <a:p>
            <a:r>
              <a:rPr lang="ru-RU" sz="1200" b="1" dirty="0" smtClean="0">
                <a:latin typeface="Century Schoolbook" pitchFamily="18" charset="0"/>
                <a:cs typeface="Times New Roman" pitchFamily="18" charset="0"/>
              </a:rPr>
              <a:t>После разгрома фашистской Германии Вторая Мировая война не закончилась, продолжалась война союзников с Японией:</a:t>
            </a:r>
          </a:p>
          <a:p>
            <a:r>
              <a:rPr lang="ru-RU" sz="1200" b="1" dirty="0" smtClean="0">
                <a:solidFill>
                  <a:srgbClr val="FF0000"/>
                </a:solidFill>
                <a:latin typeface="Century Schoolbook" pitchFamily="18" charset="0"/>
                <a:cs typeface="Times New Roman" pitchFamily="18" charset="0"/>
              </a:rPr>
              <a:t>8 августа 1945 г.</a:t>
            </a:r>
            <a:r>
              <a:rPr lang="ru-RU" sz="1200" b="1" dirty="0" smtClean="0">
                <a:latin typeface="Century Schoolbook" pitchFamily="18" charset="0"/>
                <a:cs typeface="Times New Roman" pitchFamily="18" charset="0"/>
              </a:rPr>
              <a:t> – СССР объявила войну Японии (разгром </a:t>
            </a:r>
            <a:r>
              <a:rPr lang="ru-RU" sz="1200" b="1" dirty="0" err="1" smtClean="0">
                <a:latin typeface="Century Schoolbook" pitchFamily="18" charset="0"/>
                <a:cs typeface="Times New Roman" pitchFamily="18" charset="0"/>
              </a:rPr>
              <a:t>Квантунской</a:t>
            </a:r>
            <a:r>
              <a:rPr lang="ru-RU" sz="1200" b="1" dirty="0" smtClean="0">
                <a:latin typeface="Century Schoolbook" pitchFamily="18" charset="0"/>
                <a:cs typeface="Times New Roman" pitchFamily="18" charset="0"/>
              </a:rPr>
              <a:t> армии, занятие Манчжурии и Северной Кореи).</a:t>
            </a:r>
          </a:p>
          <a:p>
            <a:r>
              <a:rPr lang="ru-RU" sz="1200" b="1" dirty="0" smtClean="0">
                <a:solidFill>
                  <a:srgbClr val="FF0000"/>
                </a:solidFill>
                <a:latin typeface="Century Schoolbook" pitchFamily="18" charset="0"/>
                <a:cs typeface="Times New Roman" pitchFamily="18" charset="0"/>
              </a:rPr>
              <a:t>6 августа </a:t>
            </a:r>
            <a:r>
              <a:rPr lang="ru-RU" sz="1200" b="1" dirty="0" smtClean="0">
                <a:latin typeface="Century Schoolbook" pitchFamily="18" charset="0"/>
                <a:cs typeface="Times New Roman" pitchFamily="18" charset="0"/>
              </a:rPr>
              <a:t>американская атомная бомба разрушила г. Хиросиму, </a:t>
            </a:r>
            <a:r>
              <a:rPr lang="ru-RU" sz="1200" b="1" dirty="0" smtClean="0">
                <a:solidFill>
                  <a:srgbClr val="FF0000"/>
                </a:solidFill>
                <a:latin typeface="Century Schoolbook" pitchFamily="18" charset="0"/>
                <a:cs typeface="Times New Roman" pitchFamily="18" charset="0"/>
              </a:rPr>
              <a:t>9 августа </a:t>
            </a:r>
            <a:r>
              <a:rPr lang="ru-RU" sz="1200" b="1" dirty="0" smtClean="0">
                <a:latin typeface="Century Schoolbook" pitchFamily="18" charset="0"/>
                <a:cs typeface="Times New Roman" pitchFamily="18" charset="0"/>
              </a:rPr>
              <a:t>– Нагасаки.</a:t>
            </a:r>
          </a:p>
          <a:p>
            <a:r>
              <a:rPr lang="ru-RU" sz="1200" b="1" dirty="0" smtClean="0">
                <a:solidFill>
                  <a:srgbClr val="FF0000"/>
                </a:solidFill>
                <a:latin typeface="Century Schoolbook" pitchFamily="18" charset="0"/>
                <a:cs typeface="Times New Roman" pitchFamily="18" charset="0"/>
              </a:rPr>
              <a:t>2 сентября 1945 г. </a:t>
            </a:r>
            <a:r>
              <a:rPr lang="ru-RU" sz="1200" b="1" dirty="0" smtClean="0">
                <a:latin typeface="Century Schoolbook" pitchFamily="18" charset="0"/>
                <a:cs typeface="Times New Roman" pitchFamily="18" charset="0"/>
              </a:rPr>
              <a:t>на борту американского авианосца «Миссури» - акт о безоговорочной капитуляции Японии. Вторая мировая война была закончена.</a:t>
            </a:r>
          </a:p>
          <a:p>
            <a:pPr>
              <a:buNone/>
            </a:pPr>
            <a:endParaRPr lang="ru-RU" dirty="0" smtClean="0"/>
          </a:p>
          <a:p>
            <a:pPr>
              <a:buNone/>
            </a:pPr>
            <a:endParaRPr lang="ru-RU" dirty="0"/>
          </a:p>
        </p:txBody>
      </p:sp>
      <p:pic>
        <p:nvPicPr>
          <p:cNvPr id="13" name="Рисунок 12" descr="0001-002-Velikaja-Otechestvennaja-vojna-1941-1945-gg.jpg"/>
          <p:cNvPicPr>
            <a:picLocks noChangeAspect="1"/>
          </p:cNvPicPr>
          <p:nvPr/>
        </p:nvPicPr>
        <p:blipFill>
          <a:blip r:embed="rId7" cstate="email">
            <a:clrChange>
              <a:clrFrom>
                <a:srgbClr val="F8F9FB"/>
              </a:clrFrom>
              <a:clrTo>
                <a:srgbClr val="F8F9FB">
                  <a:alpha val="0"/>
                </a:srgbClr>
              </a:clrTo>
            </a:clrChange>
          </a:blip>
          <a:stretch>
            <a:fillRect/>
          </a:stretch>
        </p:blipFill>
        <p:spPr>
          <a:xfrm>
            <a:off x="142844" y="357166"/>
            <a:ext cx="1095366" cy="1095366"/>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Итоги </a:t>
            </a:r>
            <a:r>
              <a:rPr lang="en-US"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II </a:t>
            </a:r>
            <a:r>
              <a:rPr lang="ru-RU"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Мировой войны</a:t>
            </a:r>
            <a:endParaRPr lang="ru-RU"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 name="Рисунок 4" descr="red_flag_5rwmpodumko40wwgcsckso8gw_ejcuplo1l0oo0sk8c40s8osc4_th.jpg"/>
          <p:cNvPicPr>
            <a:picLocks noChangeAspect="1"/>
          </p:cNvPicPr>
          <p:nvPr/>
        </p:nvPicPr>
        <p:blipFill>
          <a:blip r:embed="rId2" cstate="email">
            <a:lum bright="30000"/>
          </a:blip>
          <a:stretch>
            <a:fillRect/>
          </a:stretch>
        </p:blipFill>
        <p:spPr>
          <a:xfrm>
            <a:off x="2928926" y="3357562"/>
            <a:ext cx="3500442" cy="2298624"/>
          </a:xfrm>
          <a:prstGeom prst="rect">
            <a:avLst/>
          </a:prstGeom>
          <a:ln>
            <a:noFill/>
          </a:ln>
          <a:effectLst>
            <a:softEdge rad="112500"/>
          </a:effectLst>
        </p:spPr>
      </p:pic>
      <p:pic>
        <p:nvPicPr>
          <p:cNvPr id="4" name="Рисунок 3" descr="1696-990x669.jpg"/>
          <p:cNvPicPr>
            <a:picLocks noChangeAspect="1"/>
          </p:cNvPicPr>
          <p:nvPr/>
        </p:nvPicPr>
        <p:blipFill>
          <a:blip r:embed="rId3" cstate="email"/>
          <a:stretch>
            <a:fillRect/>
          </a:stretch>
        </p:blipFill>
        <p:spPr>
          <a:xfrm>
            <a:off x="214282" y="4429132"/>
            <a:ext cx="3303414" cy="2232307"/>
          </a:xfrm>
          <a:prstGeom prst="rect">
            <a:avLst/>
          </a:prstGeom>
          <a:ln>
            <a:noFill/>
          </a:ln>
          <a:effectLst>
            <a:softEdge rad="112500"/>
          </a:effectLst>
        </p:spPr>
      </p:pic>
      <p:pic>
        <p:nvPicPr>
          <p:cNvPr id="6" name="Рисунок 5" descr="19020257_03.jpg"/>
          <p:cNvPicPr>
            <a:picLocks noChangeAspect="1"/>
          </p:cNvPicPr>
          <p:nvPr/>
        </p:nvPicPr>
        <p:blipFill>
          <a:blip r:embed="rId4" cstate="email">
            <a:lum bright="40000"/>
          </a:blip>
          <a:stretch>
            <a:fillRect/>
          </a:stretch>
        </p:blipFill>
        <p:spPr>
          <a:xfrm>
            <a:off x="6000760" y="1928802"/>
            <a:ext cx="2372576" cy="2071688"/>
          </a:xfrm>
          <a:prstGeom prst="rect">
            <a:avLst/>
          </a:prstGeom>
          <a:ln>
            <a:noFill/>
          </a:ln>
          <a:effectLst>
            <a:softEdge rad="112500"/>
          </a:effectLst>
        </p:spPr>
      </p:pic>
      <p:pic>
        <p:nvPicPr>
          <p:cNvPr id="7" name="Рисунок 6" descr="aviones.gif"/>
          <p:cNvPicPr>
            <a:picLocks noChangeAspect="1"/>
          </p:cNvPicPr>
          <p:nvPr/>
        </p:nvPicPr>
        <p:blipFill>
          <a:blip r:embed="rId5"/>
          <a:stretch>
            <a:fillRect/>
          </a:stretch>
        </p:blipFill>
        <p:spPr>
          <a:xfrm>
            <a:off x="5715008" y="4393567"/>
            <a:ext cx="3000396" cy="2321557"/>
          </a:xfrm>
          <a:prstGeom prst="rect">
            <a:avLst/>
          </a:prstGeom>
          <a:ln>
            <a:noFill/>
          </a:ln>
          <a:effectLst>
            <a:softEdge rad="112500"/>
          </a:effectLst>
        </p:spPr>
      </p:pic>
      <p:pic>
        <p:nvPicPr>
          <p:cNvPr id="8" name="Рисунок 7" descr="0_4bc1d_b0fd9517_XL.jpg"/>
          <p:cNvPicPr>
            <a:picLocks noChangeAspect="1"/>
          </p:cNvPicPr>
          <p:nvPr/>
        </p:nvPicPr>
        <p:blipFill>
          <a:blip r:embed="rId6" cstate="email">
            <a:lum bright="40000"/>
          </a:blip>
          <a:stretch>
            <a:fillRect/>
          </a:stretch>
        </p:blipFill>
        <p:spPr>
          <a:xfrm>
            <a:off x="357158" y="1928802"/>
            <a:ext cx="3188471" cy="2140261"/>
          </a:xfrm>
          <a:prstGeom prst="rect">
            <a:avLst/>
          </a:prstGeom>
          <a:ln>
            <a:noFill/>
          </a:ln>
          <a:effectLst>
            <a:softEdge rad="112500"/>
          </a:effectLst>
        </p:spPr>
      </p:pic>
      <p:sp>
        <p:nvSpPr>
          <p:cNvPr id="3" name="Содержимое 2"/>
          <p:cNvSpPr>
            <a:spLocks noGrp="1"/>
          </p:cNvSpPr>
          <p:nvPr>
            <p:ph idx="1"/>
          </p:nvPr>
        </p:nvSpPr>
        <p:spPr>
          <a:xfrm>
            <a:off x="357158" y="1500174"/>
            <a:ext cx="8229600" cy="4911361"/>
          </a:xfrm>
        </p:spPr>
        <p:txBody>
          <a:bodyPr>
            <a:normAutofit/>
          </a:bodyPr>
          <a:lstStyle/>
          <a:p>
            <a:pPr>
              <a:buNone/>
            </a:pPr>
            <a:r>
              <a:rPr lang="ru-RU" sz="1100" dirty="0" smtClean="0">
                <a:solidFill>
                  <a:schemeClr val="tx1">
                    <a:lumMod val="95000"/>
                    <a:lumOff val="5000"/>
                  </a:schemeClr>
                </a:solidFill>
                <a:latin typeface="Times New Roman" pitchFamily="18" charset="0"/>
                <a:cs typeface="Times New Roman" pitchFamily="18" charset="0"/>
              </a:rPr>
              <a:t>                 </a:t>
            </a:r>
            <a:r>
              <a:rPr lang="ru-RU" sz="1200" b="1" dirty="0" smtClean="0">
                <a:solidFill>
                  <a:schemeClr val="tx1">
                    <a:lumMod val="95000"/>
                    <a:lumOff val="5000"/>
                  </a:schemeClr>
                </a:solidFill>
                <a:latin typeface="Century Schoolbook" pitchFamily="18" charset="0"/>
                <a:cs typeface="Times New Roman" pitchFamily="18" charset="0"/>
              </a:rPr>
              <a:t>-победа </a:t>
            </a:r>
            <a:r>
              <a:rPr lang="ru-RU" sz="1200" b="1" dirty="0" err="1" smtClean="0">
                <a:solidFill>
                  <a:schemeClr val="tx1">
                    <a:lumMod val="95000"/>
                    <a:lumOff val="5000"/>
                  </a:schemeClr>
                </a:solidFill>
                <a:latin typeface="Century Schoolbook" pitchFamily="18" charset="0"/>
                <a:cs typeface="Times New Roman" pitchFamily="18" charset="0"/>
              </a:rPr>
              <a:t>Антигитлеровсой</a:t>
            </a:r>
            <a:r>
              <a:rPr lang="ru-RU" sz="1200" b="1" dirty="0" smtClean="0">
                <a:solidFill>
                  <a:schemeClr val="tx1">
                    <a:lumMod val="95000"/>
                    <a:lumOff val="5000"/>
                  </a:schemeClr>
                </a:solidFill>
                <a:latin typeface="Century Schoolbook" pitchFamily="18" charset="0"/>
                <a:cs typeface="Times New Roman" pitchFamily="18" charset="0"/>
              </a:rPr>
              <a:t> коалиции</a:t>
            </a:r>
          </a:p>
          <a:p>
            <a:pPr>
              <a:buNone/>
            </a:pPr>
            <a:r>
              <a:rPr lang="ru-RU" sz="1200" b="1" dirty="0" smtClean="0">
                <a:solidFill>
                  <a:schemeClr val="tx1">
                    <a:lumMod val="95000"/>
                    <a:lumOff val="5000"/>
                  </a:schemeClr>
                </a:solidFill>
                <a:latin typeface="Century Schoolbook" pitchFamily="18" charset="0"/>
                <a:cs typeface="Times New Roman" pitchFamily="18" charset="0"/>
              </a:rPr>
              <a:t>                - восстановление государственности народов Европы, оккупированных Германией</a:t>
            </a:r>
          </a:p>
          <a:p>
            <a:pPr>
              <a:buNone/>
            </a:pPr>
            <a:r>
              <a:rPr lang="ru-RU" sz="1200" b="1" dirty="0" smtClean="0">
                <a:solidFill>
                  <a:schemeClr val="tx1">
                    <a:lumMod val="95000"/>
                    <a:lumOff val="5000"/>
                  </a:schemeClr>
                </a:solidFill>
                <a:latin typeface="Century Schoolbook" pitchFamily="18" charset="0"/>
                <a:cs typeface="Times New Roman" pitchFamily="18" charset="0"/>
              </a:rPr>
              <a:t>                - фашистская Германия и Япония потерпели военно-политическое поражение, антидемократические режимы в этих     странах, а также в Италии, Румынии, Венгрии, Болгарии и др. пали(фашизм и нацизм были осуждены как идеология агрессии, насилия, расового превосходства)</a:t>
            </a:r>
          </a:p>
          <a:p>
            <a:pPr>
              <a:buNone/>
            </a:pPr>
            <a:r>
              <a:rPr lang="ru-RU" sz="1200" b="1" dirty="0" smtClean="0">
                <a:solidFill>
                  <a:schemeClr val="tx1">
                    <a:lumMod val="95000"/>
                    <a:lumOff val="5000"/>
                  </a:schemeClr>
                </a:solidFill>
                <a:latin typeface="Century Schoolbook" pitchFamily="18" charset="0"/>
                <a:cs typeface="Times New Roman" pitchFamily="18" charset="0"/>
              </a:rPr>
              <a:t>                 -в Европе и на Дальнем Востоке произошли некоторые территориальные изменения(была ликвидирована Восточная Пруссия, часть которой была передана Польше, а города Кенигсберг и </a:t>
            </a:r>
            <a:r>
              <a:rPr lang="ru-RU" sz="1200" b="1" dirty="0" err="1" smtClean="0">
                <a:solidFill>
                  <a:schemeClr val="tx1">
                    <a:lumMod val="95000"/>
                    <a:lumOff val="5000"/>
                  </a:schemeClr>
                </a:solidFill>
                <a:latin typeface="Century Schoolbook" pitchFamily="18" charset="0"/>
                <a:cs typeface="Times New Roman" pitchFamily="18" charset="0"/>
              </a:rPr>
              <a:t>Пиллау</a:t>
            </a:r>
            <a:r>
              <a:rPr lang="ru-RU" sz="1200" b="1" dirty="0" smtClean="0">
                <a:solidFill>
                  <a:schemeClr val="tx1">
                    <a:lumMod val="95000"/>
                    <a:lumOff val="5000"/>
                  </a:schemeClr>
                </a:solidFill>
                <a:latin typeface="Century Schoolbook" pitchFamily="18" charset="0"/>
                <a:cs typeface="Times New Roman" pitchFamily="18" charset="0"/>
              </a:rPr>
              <a:t> присоединены к СССР и образовали Калининградскую область РСФСР. К Литовской ССР отошла территория </a:t>
            </a:r>
            <a:r>
              <a:rPr lang="ru-RU" sz="1200" b="1" dirty="0" err="1" smtClean="0">
                <a:solidFill>
                  <a:schemeClr val="tx1">
                    <a:lumMod val="95000"/>
                    <a:lumOff val="5000"/>
                  </a:schemeClr>
                </a:solidFill>
                <a:latin typeface="Century Schoolbook" pitchFamily="18" charset="0"/>
                <a:cs typeface="Times New Roman" pitchFamily="18" charset="0"/>
              </a:rPr>
              <a:t>Клайпедской</a:t>
            </a:r>
            <a:r>
              <a:rPr lang="ru-RU" sz="1200" b="1" dirty="0" smtClean="0">
                <a:solidFill>
                  <a:schemeClr val="tx1">
                    <a:lumMod val="95000"/>
                    <a:lumOff val="5000"/>
                  </a:schemeClr>
                </a:solidFill>
                <a:latin typeface="Century Schoolbook" pitchFamily="18" charset="0"/>
                <a:cs typeface="Times New Roman" pitchFamily="18" charset="0"/>
              </a:rPr>
              <a:t> области и часть территории Белоруссии. К Эстонской ССР была присоединена часть Псковской области РСФСР. Территории Закарпатской Украины были присоединены к Украинской ССР.  На Дальнем Востоке Советскому Союзу был возвращен Сахалин и переданы Курильские острова, включая 4 острова юга Курильской гряды).</a:t>
            </a:r>
          </a:p>
          <a:p>
            <a:pPr>
              <a:buNone/>
            </a:pPr>
            <a:r>
              <a:rPr lang="ru-RU" sz="1200" b="1" dirty="0" smtClean="0">
                <a:solidFill>
                  <a:schemeClr val="tx1">
                    <a:lumMod val="95000"/>
                    <a:lumOff val="5000"/>
                  </a:schemeClr>
                </a:solidFill>
                <a:latin typeface="Century Schoolbook" pitchFamily="18" charset="0"/>
                <a:cs typeface="Times New Roman" pitchFamily="18" charset="0"/>
              </a:rPr>
              <a:t>                 -возросло и влияние США, утвердившегося  в роли лидера западного мира</a:t>
            </a:r>
          </a:p>
          <a:p>
            <a:pPr>
              <a:buNone/>
            </a:pPr>
            <a:r>
              <a:rPr lang="ru-RU" sz="1200" b="1" dirty="0" smtClean="0">
                <a:solidFill>
                  <a:schemeClr val="tx1">
                    <a:lumMod val="95000"/>
                    <a:lumOff val="5000"/>
                  </a:schemeClr>
                </a:solidFill>
                <a:latin typeface="Century Schoolbook" pitchFamily="18" charset="0"/>
                <a:cs typeface="Times New Roman" pitchFamily="18" charset="0"/>
              </a:rPr>
              <a:t>                -был дан мощный импульс национально-освободительному движению, началось разрушение колониальной системы</a:t>
            </a:r>
          </a:p>
          <a:p>
            <a:pPr>
              <a:buNone/>
            </a:pPr>
            <a:r>
              <a:rPr lang="ru-RU" sz="1200" b="1" dirty="0" smtClean="0">
                <a:solidFill>
                  <a:schemeClr val="tx1">
                    <a:lumMod val="95000"/>
                    <a:lumOff val="5000"/>
                  </a:schemeClr>
                </a:solidFill>
                <a:latin typeface="Century Schoolbook" pitchFamily="18" charset="0"/>
                <a:cs typeface="Times New Roman" pitchFamily="18" charset="0"/>
              </a:rPr>
              <a:t>                -несмотря на поражение стран Оси, которые были оплотом фашизма в мире, усиливались разногласия между союзниками: СССР и странами Запада. Началась Холодная война — одно из последствий Второй Мировой войны.</a:t>
            </a:r>
          </a:p>
          <a:p>
            <a:pPr>
              <a:buNone/>
            </a:pPr>
            <a:endParaRPr lang="ru-RU" sz="1100" dirty="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Итоги Великой Отечественной              </a:t>
            </a:r>
            <a:br>
              <a:rPr lang="ru-RU"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войны</a:t>
            </a:r>
            <a:endParaRPr lang="ru-RU"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 name="Рисунок 4" descr="14950-007.jpg"/>
          <p:cNvPicPr>
            <a:picLocks noChangeAspect="1"/>
          </p:cNvPicPr>
          <p:nvPr/>
        </p:nvPicPr>
        <p:blipFill>
          <a:blip r:embed="rId2" cstate="email">
            <a:lum bright="40000"/>
          </a:blip>
          <a:stretch>
            <a:fillRect/>
          </a:stretch>
        </p:blipFill>
        <p:spPr>
          <a:xfrm>
            <a:off x="6143636" y="1714488"/>
            <a:ext cx="2714644" cy="2132934"/>
          </a:xfrm>
          <a:prstGeom prst="rect">
            <a:avLst/>
          </a:prstGeom>
          <a:ln>
            <a:noFill/>
          </a:ln>
          <a:effectLst>
            <a:softEdge rad="112500"/>
          </a:effectLst>
        </p:spPr>
      </p:pic>
      <p:pic>
        <p:nvPicPr>
          <p:cNvPr id="6" name="Рисунок 5" descr="36413307.jpg"/>
          <p:cNvPicPr>
            <a:picLocks noChangeAspect="1"/>
          </p:cNvPicPr>
          <p:nvPr/>
        </p:nvPicPr>
        <p:blipFill>
          <a:blip r:embed="rId3" cstate="email"/>
          <a:stretch>
            <a:fillRect/>
          </a:stretch>
        </p:blipFill>
        <p:spPr>
          <a:xfrm>
            <a:off x="5715008" y="4572008"/>
            <a:ext cx="3186684" cy="2124456"/>
          </a:xfrm>
          <a:prstGeom prst="rect">
            <a:avLst/>
          </a:prstGeom>
          <a:ln>
            <a:noFill/>
          </a:ln>
          <a:effectLst>
            <a:softEdge rad="112500"/>
          </a:effectLst>
        </p:spPr>
      </p:pic>
      <p:pic>
        <p:nvPicPr>
          <p:cNvPr id="7" name="Рисунок 6" descr="2158.jpg"/>
          <p:cNvPicPr>
            <a:picLocks noChangeAspect="1"/>
          </p:cNvPicPr>
          <p:nvPr/>
        </p:nvPicPr>
        <p:blipFill>
          <a:blip r:embed="rId4">
            <a:lum bright="40000"/>
          </a:blip>
          <a:srcRect l="6054" t="-2084" r="6054"/>
          <a:stretch>
            <a:fillRect/>
          </a:stretch>
        </p:blipFill>
        <p:spPr>
          <a:xfrm>
            <a:off x="142844" y="4429132"/>
            <a:ext cx="2643206" cy="2302518"/>
          </a:xfrm>
          <a:prstGeom prst="rect">
            <a:avLst/>
          </a:prstGeom>
          <a:ln>
            <a:noFill/>
          </a:ln>
          <a:effectLst>
            <a:softEdge rad="112500"/>
          </a:effectLst>
        </p:spPr>
      </p:pic>
      <p:pic>
        <p:nvPicPr>
          <p:cNvPr id="8" name="Рисунок 7" descr="055f629914.jpg"/>
          <p:cNvPicPr>
            <a:picLocks noChangeAspect="1"/>
          </p:cNvPicPr>
          <p:nvPr/>
        </p:nvPicPr>
        <p:blipFill>
          <a:blip r:embed="rId5" cstate="email">
            <a:lum bright="40000"/>
          </a:blip>
          <a:stretch>
            <a:fillRect/>
          </a:stretch>
        </p:blipFill>
        <p:spPr>
          <a:xfrm>
            <a:off x="142844" y="1571612"/>
            <a:ext cx="1900552" cy="2603496"/>
          </a:xfrm>
          <a:prstGeom prst="rect">
            <a:avLst/>
          </a:prstGeom>
          <a:ln>
            <a:noFill/>
          </a:ln>
          <a:effectLst>
            <a:softEdge rad="112500"/>
          </a:effectLst>
        </p:spPr>
      </p:pic>
      <p:sp>
        <p:nvSpPr>
          <p:cNvPr id="3" name="Содержимое 2"/>
          <p:cNvSpPr>
            <a:spLocks noGrp="1"/>
          </p:cNvSpPr>
          <p:nvPr>
            <p:ph idx="1"/>
          </p:nvPr>
        </p:nvSpPr>
        <p:spPr>
          <a:xfrm>
            <a:off x="571472" y="1714488"/>
            <a:ext cx="8143932" cy="4625609"/>
          </a:xfrm>
        </p:spPr>
        <p:txBody>
          <a:bodyPr>
            <a:normAutofit/>
          </a:bodyPr>
          <a:lstStyle/>
          <a:p>
            <a:pPr>
              <a:buNone/>
            </a:pPr>
            <a:r>
              <a:rPr lang="ru-RU" sz="1200" b="1" dirty="0" smtClean="0">
                <a:solidFill>
                  <a:schemeClr val="tx1">
                    <a:lumMod val="95000"/>
                    <a:lumOff val="5000"/>
                  </a:schemeClr>
                </a:solidFill>
                <a:latin typeface="Century Schoolbook" pitchFamily="18" charset="0"/>
                <a:cs typeface="Times New Roman" pitchFamily="18" charset="0"/>
              </a:rPr>
              <a:t>                Основной удар </a:t>
            </a:r>
            <a:r>
              <a:rPr lang="en-US" sz="1200" b="1" dirty="0" smtClean="0">
                <a:solidFill>
                  <a:schemeClr val="tx1">
                    <a:lumMod val="95000"/>
                    <a:lumOff val="5000"/>
                  </a:schemeClr>
                </a:solidFill>
                <a:latin typeface="Century Schoolbook" pitchFamily="18" charset="0"/>
                <a:cs typeface="Times New Roman" pitchFamily="18" charset="0"/>
              </a:rPr>
              <a:t>II </a:t>
            </a:r>
            <a:r>
              <a:rPr lang="ru-RU" sz="1200" b="1" dirty="0" smtClean="0">
                <a:solidFill>
                  <a:schemeClr val="tx1">
                    <a:lumMod val="95000"/>
                    <a:lumOff val="5000"/>
                  </a:schemeClr>
                </a:solidFill>
                <a:latin typeface="Century Schoolbook" pitchFamily="18" charset="0"/>
                <a:cs typeface="Times New Roman" pitchFamily="18" charset="0"/>
              </a:rPr>
              <a:t>Мировой войны принял на себя Советский Союз. Эта война стала для советского народа Великой Отечественной, люди сплотились перед лицом угрозы порабощения и уничтожения. Истоками победы стали героизм и мужество бойцов и командиров Красной Армии, беспримерный трудовой подвиг всех тружеников типа, военное искусство советских полководцев - Г. К. Жукова, К. К. Рокоссовского, И. С. Конева, А.М. Василевского. Также победе СССР способствовала помощь союзников (материально-техническая и военная). Немалую роль в победе сыграла коммунистическая партия, которой доверял советский народ. Основные заслуги партии принадлежали рядовым коммунистам, которые шли в атаку, боролись за победу в партизанских отрядах, стояли у станков в тылу. Главным источником победы над фашизмом в Великой Отечественной войне стал героизм воинов Красной Армии, беззаветный труд, патриотизм и инициатива народных масс. Как бы ни оценивать ныне роль социально-экономической и политической системы социализма в нашей стране тех лет, следует признать, что она выдержала тяжелейшие испытания военных лет и проявила все свои положительные качества в противоборстве с сильным и коварным врагом.</a:t>
            </a:r>
          </a:p>
          <a:p>
            <a:pPr>
              <a:buNone/>
            </a:pPr>
            <a:r>
              <a:rPr lang="ru-RU" sz="1200" b="1" dirty="0" smtClean="0">
                <a:solidFill>
                  <a:schemeClr val="tx1">
                    <a:lumMod val="95000"/>
                    <a:lumOff val="5000"/>
                  </a:schemeClr>
                </a:solidFill>
                <a:latin typeface="Century Schoolbook" pitchFamily="18" charset="0"/>
                <a:cs typeface="Times New Roman" pitchFamily="18" charset="0"/>
              </a:rPr>
              <a:t>                      Каково значение и итоги победы советского народа в войне?</a:t>
            </a:r>
          </a:p>
          <a:p>
            <a:pPr>
              <a:buNone/>
            </a:pPr>
            <a:r>
              <a:rPr lang="ru-RU" sz="1200" b="1" dirty="0" smtClean="0">
                <a:solidFill>
                  <a:schemeClr val="tx1">
                    <a:lumMod val="95000"/>
                    <a:lumOff val="5000"/>
                  </a:schemeClr>
                </a:solidFill>
                <a:latin typeface="Century Schoolbook" pitchFamily="18" charset="0"/>
                <a:cs typeface="Times New Roman" pitchFamily="18" charset="0"/>
              </a:rPr>
              <a:t>                      - сохранена свобода и независимость СССР</a:t>
            </a:r>
          </a:p>
          <a:p>
            <a:pPr>
              <a:buNone/>
            </a:pPr>
            <a:r>
              <a:rPr lang="ru-RU" sz="1200" b="1" dirty="0" smtClean="0">
                <a:solidFill>
                  <a:schemeClr val="tx1">
                    <a:lumMod val="95000"/>
                    <a:lumOff val="5000"/>
                  </a:schemeClr>
                </a:solidFill>
                <a:latin typeface="Century Schoolbook" pitchFamily="18" charset="0"/>
                <a:cs typeface="Times New Roman" pitchFamily="18" charset="0"/>
              </a:rPr>
              <a:t>                      -значительно расширились границы </a:t>
            </a:r>
          </a:p>
          <a:p>
            <a:pPr>
              <a:buNone/>
            </a:pPr>
            <a:r>
              <a:rPr lang="ru-RU" sz="1200" b="1" dirty="0" smtClean="0">
                <a:solidFill>
                  <a:schemeClr val="tx1">
                    <a:lumMod val="95000"/>
                    <a:lumOff val="5000"/>
                  </a:schemeClr>
                </a:solidFill>
                <a:latin typeface="Century Schoolbook" pitchFamily="18" charset="0"/>
                <a:cs typeface="Times New Roman" pitchFamily="18" charset="0"/>
              </a:rPr>
              <a:t>                       -СССР превратился в великую мировую державу, что стало ощутимым следствием становления новой геополитической ситуации в мире, характеризующейся в будущем противостоянием двух различных систем – социалистической и капиталистической</a:t>
            </a:r>
          </a:p>
          <a:p>
            <a:pPr>
              <a:buNone/>
            </a:pPr>
            <a:endParaRPr lang="ru-RU" sz="1200" dirty="0" smtClean="0">
              <a:latin typeface="Century Schoolbook" pitchFamily="18" charset="0"/>
              <a:cs typeface="Times New Roman" pitchFamily="18" charset="0"/>
            </a:endParaRPr>
          </a:p>
          <a:p>
            <a:pPr>
              <a:buNone/>
            </a:pPr>
            <a:r>
              <a:rPr lang="ru-RU" sz="1200" dirty="0" smtClean="0">
                <a:latin typeface="Century Schoolbook" pitchFamily="18" charset="0"/>
                <a:cs typeface="Times New Roman" pitchFamily="18" charset="0"/>
              </a:rPr>
              <a:t>                                                                </a:t>
            </a:r>
          </a:p>
          <a:p>
            <a:pPr>
              <a:buNone/>
            </a:pPr>
            <a:endParaRPr lang="ru-RU" sz="1200" dirty="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5800" y="357166"/>
            <a:ext cx="8077200" cy="928694"/>
          </a:xfrm>
        </p:spPr>
        <p:txBody>
          <a:bodyPr>
            <a:normAutofit/>
          </a:bodyPr>
          <a:lstStyle/>
          <a:p>
            <a:r>
              <a:rPr lang="ru-RU" sz="6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Потери</a:t>
            </a:r>
            <a:endParaRPr lang="ru-RU" sz="60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8" name="Рисунок 7" descr="79a145e8ff29ba741d975ca7772_prev.jpg"/>
          <p:cNvPicPr>
            <a:picLocks noChangeAspect="1"/>
          </p:cNvPicPr>
          <p:nvPr/>
        </p:nvPicPr>
        <p:blipFill>
          <a:blip r:embed="rId2" cstate="email"/>
          <a:stretch>
            <a:fillRect/>
          </a:stretch>
        </p:blipFill>
        <p:spPr>
          <a:xfrm>
            <a:off x="2571736" y="4429132"/>
            <a:ext cx="3429024" cy="2318950"/>
          </a:xfrm>
          <a:prstGeom prst="rect">
            <a:avLst/>
          </a:prstGeom>
          <a:ln>
            <a:noFill/>
          </a:ln>
          <a:effectLst>
            <a:softEdge rad="112500"/>
          </a:effectLst>
        </p:spPr>
      </p:pic>
      <p:sp>
        <p:nvSpPr>
          <p:cNvPr id="6" name="TextBox 5"/>
          <p:cNvSpPr txBox="1"/>
          <p:nvPr/>
        </p:nvSpPr>
        <p:spPr>
          <a:xfrm>
            <a:off x="571472" y="1285861"/>
            <a:ext cx="8286808" cy="2308324"/>
          </a:xfrm>
          <a:prstGeom prst="rect">
            <a:avLst/>
          </a:prstGeom>
          <a:noFill/>
        </p:spPr>
        <p:txBody>
          <a:bodyPr wrap="square" rtlCol="0">
            <a:spAutoFit/>
          </a:bodyPr>
          <a:lstStyle/>
          <a:p>
            <a:r>
              <a:rPr lang="ru-RU" dirty="0" smtClean="0">
                <a:latin typeface="Times New Roman" pitchFamily="18" charset="0"/>
                <a:cs typeface="Times New Roman" pitchFamily="18" charset="0"/>
              </a:rPr>
              <a:t>Безвозвратные потери Красной Армии составили </a:t>
            </a:r>
            <a:r>
              <a:rPr lang="ru-RU"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11 944 100 человек</a:t>
            </a:r>
            <a:r>
              <a:rPr lang="ru-RU" b="1" i="1"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в том числе погибло </a:t>
            </a:r>
            <a:r>
              <a:rPr lang="ru-RU"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6 885 000</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человек</a:t>
            </a:r>
            <a:r>
              <a:rPr lang="ru-RU" dirty="0" smtClean="0">
                <a:latin typeface="Times New Roman" pitchFamily="18" charset="0"/>
                <a:cs typeface="Times New Roman" pitchFamily="18" charset="0"/>
              </a:rPr>
              <a:t> ; пропало без вести, пленено </a:t>
            </a:r>
            <a:r>
              <a:rPr lang="ru-RU"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4 559 000</a:t>
            </a:r>
            <a:r>
              <a:rPr lang="ru-RU" dirty="0" smtClean="0">
                <a:latin typeface="Times New Roman" pitchFamily="18" charset="0"/>
                <a:cs typeface="Times New Roman" pitchFamily="18" charset="0"/>
              </a:rPr>
              <a:t>. В общей сложности Советский Союз потерял </a:t>
            </a:r>
            <a:r>
              <a:rPr lang="ru-RU"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26 600 000 граждан</a:t>
            </a:r>
            <a:r>
              <a:rPr lang="ru-RU" dirty="0" smtClean="0">
                <a:latin typeface="Times New Roman" pitchFamily="18" charset="0"/>
                <a:cs typeface="Times New Roman" pitchFamily="18" charset="0"/>
              </a:rPr>
              <a:t>.</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Также в  </a:t>
            </a:r>
            <a:r>
              <a:rPr lang="ru-RU" dirty="0">
                <a:latin typeface="Times New Roman" pitchFamily="18" charset="0"/>
                <a:cs typeface="Times New Roman" pitchFamily="18" charset="0"/>
              </a:rPr>
              <a:t>СССР </a:t>
            </a:r>
            <a:r>
              <a:rPr lang="ru-RU" dirty="0" smtClean="0">
                <a:latin typeface="Times New Roman" pitchFamily="18" charset="0"/>
                <a:cs typeface="Times New Roman" pitchFamily="18" charset="0"/>
              </a:rPr>
              <a:t> было разрушено</a:t>
            </a:r>
            <a:r>
              <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1710 городов</a:t>
            </a:r>
            <a:r>
              <a:rPr lang="ru-RU" dirty="0">
                <a:latin typeface="Times New Roman" pitchFamily="18" charset="0"/>
                <a:cs typeface="Times New Roman" pitchFamily="18" charset="0"/>
              </a:rPr>
              <a:t>, более </a:t>
            </a:r>
            <a:r>
              <a:rPr lang="ru-RU"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70 тысяч деревень</a:t>
            </a:r>
            <a:r>
              <a:rPr lang="ru-RU" dirty="0">
                <a:latin typeface="Times New Roman" pitchFamily="18" charset="0"/>
                <a:cs typeface="Times New Roman" pitchFamily="18" charset="0"/>
              </a:rPr>
              <a:t>, </a:t>
            </a:r>
            <a:r>
              <a:rPr lang="ru-RU"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32 тысячи </a:t>
            </a:r>
            <a:r>
              <a:rPr lang="ru-RU" dirty="0">
                <a:latin typeface="Times New Roman" pitchFamily="18" charset="0"/>
                <a:cs typeface="Times New Roman" pitchFamily="18" charset="0"/>
              </a:rPr>
              <a:t>заводов и фабрик, разграблено </a:t>
            </a:r>
            <a:r>
              <a:rPr lang="ru-RU"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98 тысяч </a:t>
            </a:r>
            <a:r>
              <a:rPr lang="ru-RU" dirty="0">
                <a:latin typeface="Times New Roman" pitchFamily="18" charset="0"/>
                <a:cs typeface="Times New Roman" pitchFamily="18" charset="0"/>
              </a:rPr>
              <a:t>колхозов </a:t>
            </a:r>
            <a:r>
              <a:rPr lang="ru-RU" dirty="0" smtClean="0">
                <a:latin typeface="Times New Roman" pitchFamily="18" charset="0"/>
                <a:cs typeface="Times New Roman" pitchFamily="18" charset="0"/>
              </a:rPr>
              <a:t>и </a:t>
            </a:r>
            <a:r>
              <a:rPr lang="ru-RU"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2890</a:t>
            </a:r>
            <a:r>
              <a:rPr lang="ru-RU" b="1" i="1" dirty="0" smtClean="0">
                <a:latin typeface="Times New Roman" pitchFamily="18" charset="0"/>
                <a:cs typeface="Times New Roman" pitchFamily="18" charset="0"/>
              </a:rPr>
              <a:t> </a:t>
            </a:r>
            <a:r>
              <a:rPr lang="ru-RU" dirty="0">
                <a:latin typeface="Times New Roman" pitchFamily="18" charset="0"/>
                <a:cs typeface="Times New Roman" pitchFamily="18" charset="0"/>
              </a:rPr>
              <a:t>МТС.</a:t>
            </a:r>
            <a:endParaRPr lang="ru-RU" dirty="0" smtClean="0">
              <a:latin typeface="Times New Roman" pitchFamily="18" charset="0"/>
              <a:cs typeface="Times New Roman" pitchFamily="18" charset="0"/>
            </a:endParaRPr>
          </a:p>
          <a:p>
            <a:endParaRPr lang="ru-RU" dirty="0" smtClean="0"/>
          </a:p>
          <a:p>
            <a:endParaRPr lang="ru-RU" dirty="0" smtClean="0"/>
          </a:p>
          <a:p>
            <a:endParaRPr lang="ru-RU" dirty="0"/>
          </a:p>
        </p:txBody>
      </p:sp>
      <p:sp>
        <p:nvSpPr>
          <p:cNvPr id="7" name="TextBox 6"/>
          <p:cNvSpPr txBox="1"/>
          <p:nvPr/>
        </p:nvSpPr>
        <p:spPr>
          <a:xfrm>
            <a:off x="642910" y="3000372"/>
            <a:ext cx="7715304" cy="1477328"/>
          </a:xfrm>
          <a:prstGeom prst="rect">
            <a:avLst/>
          </a:prstGeom>
          <a:noFill/>
        </p:spPr>
        <p:txBody>
          <a:bodyPr wrap="square" rtlCol="0">
            <a:spAutoFit/>
          </a:bodyPr>
          <a:lstStyle/>
          <a:p>
            <a:r>
              <a:rPr lang="ru-RU" dirty="0"/>
              <a:t> </a:t>
            </a:r>
            <a:r>
              <a:rPr lang="ru-RU" dirty="0" smtClean="0">
                <a:latin typeface="Times New Roman" pitchFamily="18" charset="0"/>
                <a:cs typeface="Times New Roman" pitchFamily="18" charset="0"/>
              </a:rPr>
              <a:t>Людские </a:t>
            </a:r>
            <a:r>
              <a:rPr lang="ru-RU" dirty="0">
                <a:latin typeface="Times New Roman" pitchFamily="18" charset="0"/>
                <a:cs typeface="Times New Roman" pitchFamily="18" charset="0"/>
              </a:rPr>
              <a:t>потери в Германии составили</a:t>
            </a:r>
            <a:r>
              <a:rPr lang="ru-RU" b="1" i="1" dirty="0">
                <a:latin typeface="Times New Roman" pitchFamily="18" charset="0"/>
                <a:cs typeface="Times New Roman" pitchFamily="18" charset="0"/>
              </a:rPr>
              <a:t> </a:t>
            </a:r>
            <a:r>
              <a:rPr lang="ru-RU"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6.5 </a:t>
            </a:r>
            <a:r>
              <a:rPr lang="ru-RU"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миллионов</a:t>
            </a:r>
            <a:r>
              <a:rPr lang="ru-RU" dirty="0">
                <a:latin typeface="Times New Roman" pitchFamily="18" charset="0"/>
                <a:cs typeface="Times New Roman" pitchFamily="18" charset="0"/>
              </a:rPr>
              <a:t> убитых, раненых и пропавших без вести. Самые большие потери она понесла в ходе войны против СССР. Летом 1941 года погибло </a:t>
            </a:r>
            <a:r>
              <a:rPr lang="ru-RU"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742 тысячи</a:t>
            </a:r>
            <a:r>
              <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немецких солдат</a:t>
            </a:r>
            <a:r>
              <a:rPr lang="ru-RU" dirty="0">
                <a:latin typeface="Times New Roman" pitchFamily="18" charset="0"/>
                <a:cs typeface="Times New Roman" pitchFamily="18" charset="0"/>
              </a:rPr>
              <a:t>, тогда как в войне против Польши, Франции, Англии, Норвегии, Бельгии, Голландии, Дании и балканских стран Германия потеряла </a:t>
            </a:r>
            <a:r>
              <a:rPr lang="ru-RU"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418 805 солдат</a:t>
            </a:r>
            <a:r>
              <a:rPr lang="ru-RU" dirty="0">
                <a:latin typeface="Times New Roman" pitchFamily="18" charset="0"/>
                <a:cs typeface="Times New Roman" pitchFamily="18" charset="0"/>
              </a:rPr>
              <a:t>.</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Война в цифрах</a:t>
            </a:r>
            <a:endParaRPr lang="ru-RU" dirty="0"/>
          </a:p>
        </p:txBody>
      </p:sp>
      <p:sp>
        <p:nvSpPr>
          <p:cNvPr id="3" name="Содержимое 2"/>
          <p:cNvSpPr>
            <a:spLocks noGrp="1"/>
          </p:cNvSpPr>
          <p:nvPr>
            <p:ph idx="1"/>
          </p:nvPr>
        </p:nvSpPr>
        <p:spPr/>
        <p:txBody>
          <a:bodyPr>
            <a:normAutofit/>
          </a:bodyPr>
          <a:lstStyle/>
          <a:p>
            <a:pPr>
              <a:buNone/>
            </a:pPr>
            <a:r>
              <a:rPr lang="ru-RU" dirty="0" smtClean="0"/>
              <a:t/>
            </a:r>
            <a:br>
              <a:rPr lang="ru-RU" dirty="0" smtClean="0"/>
            </a:br>
            <a:endParaRPr lang="ru-RU" dirty="0"/>
          </a:p>
        </p:txBody>
      </p:sp>
      <p:pic>
        <p:nvPicPr>
          <p:cNvPr id="5" name="Рисунок 4" descr="b899894b45a0.jpg"/>
          <p:cNvPicPr>
            <a:picLocks noChangeAspect="1"/>
          </p:cNvPicPr>
          <p:nvPr/>
        </p:nvPicPr>
        <p:blipFill>
          <a:blip r:embed="rId2" cstate="email">
            <a:lum bright="30000"/>
          </a:blip>
          <a:stretch>
            <a:fillRect/>
          </a:stretch>
        </p:blipFill>
        <p:spPr>
          <a:xfrm>
            <a:off x="0" y="4964914"/>
            <a:ext cx="2381240" cy="1893086"/>
          </a:xfrm>
          <a:prstGeom prst="rect">
            <a:avLst/>
          </a:prstGeom>
          <a:ln>
            <a:noFill/>
          </a:ln>
          <a:effectLst>
            <a:softEdge rad="112500"/>
          </a:effectLst>
        </p:spPr>
      </p:pic>
      <p:pic>
        <p:nvPicPr>
          <p:cNvPr id="6" name="Рисунок 5" descr="62416435_hirosima.jpg"/>
          <p:cNvPicPr>
            <a:picLocks noChangeAspect="1"/>
          </p:cNvPicPr>
          <p:nvPr/>
        </p:nvPicPr>
        <p:blipFill>
          <a:blip r:embed="rId3">
            <a:lum bright="40000"/>
          </a:blip>
          <a:stretch>
            <a:fillRect/>
          </a:stretch>
        </p:blipFill>
        <p:spPr>
          <a:xfrm>
            <a:off x="6643702" y="4983480"/>
            <a:ext cx="2340864" cy="1874520"/>
          </a:xfrm>
          <a:prstGeom prst="rect">
            <a:avLst/>
          </a:prstGeom>
          <a:ln>
            <a:noFill/>
          </a:ln>
          <a:effectLst>
            <a:softEdge rad="112500"/>
          </a:effectLst>
        </p:spPr>
      </p:pic>
      <p:pic>
        <p:nvPicPr>
          <p:cNvPr id="8" name="Рисунок 7" descr="637863_637478.jpg"/>
          <p:cNvPicPr>
            <a:picLocks noChangeAspect="1"/>
          </p:cNvPicPr>
          <p:nvPr/>
        </p:nvPicPr>
        <p:blipFill>
          <a:blip r:embed="rId4" cstate="email">
            <a:lum bright="40000"/>
          </a:blip>
          <a:stretch>
            <a:fillRect/>
          </a:stretch>
        </p:blipFill>
        <p:spPr>
          <a:xfrm>
            <a:off x="0" y="2714620"/>
            <a:ext cx="2545099" cy="2219326"/>
          </a:xfrm>
          <a:prstGeom prst="rect">
            <a:avLst/>
          </a:prstGeom>
          <a:ln>
            <a:noFill/>
          </a:ln>
          <a:effectLst>
            <a:softEdge rad="112500"/>
          </a:effectLst>
        </p:spPr>
      </p:pic>
      <p:pic>
        <p:nvPicPr>
          <p:cNvPr id="9" name="Рисунок 8" descr="14102-990x694.jpg"/>
          <p:cNvPicPr>
            <a:picLocks noChangeAspect="1"/>
          </p:cNvPicPr>
          <p:nvPr/>
        </p:nvPicPr>
        <p:blipFill>
          <a:blip r:embed="rId5" cstate="email">
            <a:lum bright="30000"/>
          </a:blip>
          <a:stretch>
            <a:fillRect/>
          </a:stretch>
        </p:blipFill>
        <p:spPr>
          <a:xfrm>
            <a:off x="0" y="1643050"/>
            <a:ext cx="1820505" cy="1276192"/>
          </a:xfrm>
          <a:prstGeom prst="rect">
            <a:avLst/>
          </a:prstGeom>
          <a:ln>
            <a:noFill/>
          </a:ln>
          <a:effectLst>
            <a:softEdge rad="112500"/>
          </a:effectLst>
        </p:spPr>
      </p:pic>
      <p:pic>
        <p:nvPicPr>
          <p:cNvPr id="10" name="Рисунок 9" descr="19020257_03.jpg"/>
          <p:cNvPicPr>
            <a:picLocks noChangeAspect="1"/>
          </p:cNvPicPr>
          <p:nvPr/>
        </p:nvPicPr>
        <p:blipFill>
          <a:blip r:embed="rId6" cstate="email">
            <a:lum bright="40000"/>
          </a:blip>
          <a:stretch>
            <a:fillRect/>
          </a:stretch>
        </p:blipFill>
        <p:spPr>
          <a:xfrm>
            <a:off x="2428860" y="5500692"/>
            <a:ext cx="1554441" cy="1357308"/>
          </a:xfrm>
          <a:prstGeom prst="rect">
            <a:avLst/>
          </a:prstGeom>
          <a:ln>
            <a:noFill/>
          </a:ln>
          <a:effectLst>
            <a:softEdge rad="112500"/>
          </a:effectLst>
        </p:spPr>
      </p:pic>
      <p:pic>
        <p:nvPicPr>
          <p:cNvPr id="11" name="Рисунок 10" descr="0_4bc1d_b0fd9517_XL.jpg"/>
          <p:cNvPicPr>
            <a:picLocks noChangeAspect="1"/>
          </p:cNvPicPr>
          <p:nvPr/>
        </p:nvPicPr>
        <p:blipFill>
          <a:blip r:embed="rId7" cstate="email">
            <a:lum bright="40000"/>
          </a:blip>
          <a:stretch>
            <a:fillRect/>
          </a:stretch>
        </p:blipFill>
        <p:spPr>
          <a:xfrm>
            <a:off x="4143372" y="5563276"/>
            <a:ext cx="2500330" cy="1294724"/>
          </a:xfrm>
          <a:prstGeom prst="rect">
            <a:avLst/>
          </a:prstGeom>
          <a:ln>
            <a:noFill/>
          </a:ln>
          <a:effectLst>
            <a:softEdge rad="112500"/>
          </a:effectLst>
        </p:spPr>
      </p:pic>
      <p:pic>
        <p:nvPicPr>
          <p:cNvPr id="12" name="Рисунок 11" descr="ww2_3000.jpg"/>
          <p:cNvPicPr>
            <a:picLocks noChangeAspect="1"/>
          </p:cNvPicPr>
          <p:nvPr/>
        </p:nvPicPr>
        <p:blipFill>
          <a:blip r:embed="rId8">
            <a:lum bright="30000"/>
          </a:blip>
          <a:stretch>
            <a:fillRect/>
          </a:stretch>
        </p:blipFill>
        <p:spPr>
          <a:xfrm>
            <a:off x="6786578" y="1714488"/>
            <a:ext cx="2226702" cy="3143248"/>
          </a:xfrm>
          <a:prstGeom prst="rect">
            <a:avLst/>
          </a:prstGeom>
          <a:ln>
            <a:noFill/>
          </a:ln>
          <a:effectLst>
            <a:softEdge rad="112500"/>
          </a:effectLst>
        </p:spPr>
      </p:pic>
      <p:graphicFrame>
        <p:nvGraphicFramePr>
          <p:cNvPr id="4" name="Таблица 3"/>
          <p:cNvGraphicFramePr>
            <a:graphicFrameLocks noGrp="1"/>
          </p:cNvGraphicFramePr>
          <p:nvPr/>
        </p:nvGraphicFramePr>
        <p:xfrm>
          <a:off x="1500166" y="1357298"/>
          <a:ext cx="6096000" cy="4318000"/>
        </p:xfrm>
        <a:graphic>
          <a:graphicData uri="http://schemas.openxmlformats.org/drawingml/2006/table">
            <a:tbl>
              <a:tblPr firstRow="1" bandRow="1">
                <a:tableStyleId>{AF606853-7671-496A-8E4F-DF71F8EC918B}</a:tableStyleId>
              </a:tblPr>
              <a:tblGrid>
                <a:gridCol w="2214578"/>
                <a:gridCol w="1849422"/>
                <a:gridCol w="2032000"/>
              </a:tblGrid>
              <a:tr h="370840">
                <a:tc>
                  <a:txBody>
                    <a:bodyPr/>
                    <a:lstStyle/>
                    <a:p>
                      <a:r>
                        <a:rPr lang="ru-RU" sz="1200" b="0" dirty="0" smtClean="0">
                          <a:latin typeface="Times New Roman" pitchFamily="18" charset="0"/>
                          <a:cs typeface="Times New Roman" pitchFamily="18" charset="0"/>
                        </a:rPr>
                        <a:t>Войны</a:t>
                      </a:r>
                      <a:r>
                        <a:rPr lang="ru-RU" sz="1200" b="0" baseline="0" dirty="0" smtClean="0">
                          <a:latin typeface="Times New Roman" pitchFamily="18" charset="0"/>
                          <a:cs typeface="Times New Roman" pitchFamily="18" charset="0"/>
                        </a:rPr>
                        <a:t> </a:t>
                      </a:r>
                      <a:r>
                        <a:rPr lang="en-US" sz="1200" b="0" baseline="0" dirty="0" smtClean="0">
                          <a:latin typeface="Times New Roman" pitchFamily="18" charset="0"/>
                          <a:cs typeface="Times New Roman" pitchFamily="18" charset="0"/>
                        </a:rPr>
                        <a:t>XX </a:t>
                      </a:r>
                      <a:r>
                        <a:rPr lang="ru-RU" sz="1200" b="0" baseline="0" dirty="0" smtClean="0">
                          <a:latin typeface="Times New Roman" pitchFamily="18" charset="0"/>
                          <a:cs typeface="Times New Roman" pitchFamily="18" charset="0"/>
                        </a:rPr>
                        <a:t>века</a:t>
                      </a:r>
                      <a:endParaRPr lang="ru-RU" sz="1200" b="0" dirty="0">
                        <a:latin typeface="Times New Roman" pitchFamily="18" charset="0"/>
                        <a:cs typeface="Times New Roman" pitchFamily="18" charset="0"/>
                      </a:endParaRPr>
                    </a:p>
                  </a:txBody>
                  <a:tcPr/>
                </a:tc>
                <a:tc>
                  <a:txBody>
                    <a:bodyPr/>
                    <a:lstStyle/>
                    <a:p>
                      <a:r>
                        <a:rPr lang="en-US" sz="1200" b="0" dirty="0" smtClean="0">
                          <a:latin typeface="Times New Roman" pitchFamily="18" charset="0"/>
                          <a:cs typeface="Times New Roman" pitchFamily="18" charset="0"/>
                        </a:rPr>
                        <a:t>I</a:t>
                      </a:r>
                      <a:r>
                        <a:rPr lang="ru-RU" sz="1200" b="0" dirty="0" smtClean="0">
                          <a:latin typeface="Times New Roman" pitchFamily="18" charset="0"/>
                          <a:cs typeface="Times New Roman" pitchFamily="18" charset="0"/>
                        </a:rPr>
                        <a:t> Мировая война</a:t>
                      </a:r>
                      <a:endParaRPr lang="ru-RU" sz="1200" b="0" dirty="0">
                        <a:latin typeface="Times New Roman" pitchFamily="18" charset="0"/>
                        <a:cs typeface="Times New Roman" pitchFamily="18" charset="0"/>
                      </a:endParaRPr>
                    </a:p>
                  </a:txBody>
                  <a:tcPr/>
                </a:tc>
                <a:tc>
                  <a:txBody>
                    <a:bodyPr/>
                    <a:lstStyle/>
                    <a:p>
                      <a:r>
                        <a:rPr lang="en-US" sz="1200" b="0" dirty="0" smtClean="0">
                          <a:latin typeface="Times New Roman" pitchFamily="18" charset="0"/>
                          <a:cs typeface="Times New Roman" pitchFamily="18" charset="0"/>
                        </a:rPr>
                        <a:t>II </a:t>
                      </a:r>
                      <a:r>
                        <a:rPr lang="ru-RU" sz="1200" b="0" dirty="0" smtClean="0">
                          <a:latin typeface="Times New Roman" pitchFamily="18" charset="0"/>
                          <a:cs typeface="Times New Roman" pitchFamily="18" charset="0"/>
                        </a:rPr>
                        <a:t>Мировая</a:t>
                      </a:r>
                      <a:r>
                        <a:rPr lang="ru-RU" sz="1200" b="0" baseline="0" dirty="0" smtClean="0">
                          <a:latin typeface="Times New Roman" pitchFamily="18" charset="0"/>
                          <a:cs typeface="Times New Roman" pitchFamily="18" charset="0"/>
                        </a:rPr>
                        <a:t> война</a:t>
                      </a:r>
                      <a:endParaRPr lang="ru-RU" sz="1200" b="0" dirty="0">
                        <a:latin typeface="Times New Roman" pitchFamily="18" charset="0"/>
                        <a:cs typeface="Times New Roman" pitchFamily="18" charset="0"/>
                      </a:endParaRPr>
                    </a:p>
                  </a:txBody>
                  <a:tcPr/>
                </a:tc>
              </a:tr>
              <a:tr h="370840">
                <a:tc>
                  <a:txBody>
                    <a:bodyPr/>
                    <a:lstStyle/>
                    <a:p>
                      <a:r>
                        <a:rPr lang="ru-RU" sz="1200" dirty="0">
                          <a:latin typeface="Times New Roman" pitchFamily="18" charset="0"/>
                          <a:cs typeface="Times New Roman" pitchFamily="18" charset="0"/>
                        </a:rPr>
                        <a:t>Продолжительность войны</a:t>
                      </a:r>
                    </a:p>
                  </a:txBody>
                  <a:tcPr marL="38100" marR="38100" marT="38100" marB="38100" anchor="ctr"/>
                </a:tc>
                <a:tc>
                  <a:txBody>
                    <a:bodyPr/>
                    <a:lstStyle/>
                    <a:p>
                      <a:r>
                        <a:rPr lang="ru-RU" sz="1200" dirty="0">
                          <a:latin typeface="Times New Roman" pitchFamily="18" charset="0"/>
                          <a:cs typeface="Times New Roman" pitchFamily="18" charset="0"/>
                        </a:rPr>
                        <a:t>1564 дня (4 года и 3.5 месяца)</a:t>
                      </a:r>
                    </a:p>
                  </a:txBody>
                  <a:tcPr marL="38100" marR="38100" marT="38100" marB="38100" anchor="ctr"/>
                </a:tc>
                <a:tc>
                  <a:txBody>
                    <a:bodyPr/>
                    <a:lstStyle/>
                    <a:p>
                      <a:r>
                        <a:rPr lang="ru-RU" sz="1200" dirty="0">
                          <a:latin typeface="Times New Roman" pitchFamily="18" charset="0"/>
                          <a:cs typeface="Times New Roman" pitchFamily="18" charset="0"/>
                        </a:rPr>
                        <a:t>2195 дня (6 лет)</a:t>
                      </a:r>
                    </a:p>
                  </a:txBody>
                  <a:tcPr marL="38100" marR="38100" marT="38100" marB="38100" anchor="ctr"/>
                </a:tc>
              </a:tr>
              <a:tr h="370840">
                <a:tc>
                  <a:txBody>
                    <a:bodyPr/>
                    <a:lstStyle/>
                    <a:p>
                      <a:r>
                        <a:rPr lang="ru-RU" sz="1200" dirty="0">
                          <a:latin typeface="Times New Roman" pitchFamily="18" charset="0"/>
                          <a:cs typeface="Times New Roman" pitchFamily="18" charset="0"/>
                        </a:rPr>
                        <a:t>Количество стран - участниц войны</a:t>
                      </a:r>
                    </a:p>
                  </a:txBody>
                  <a:tcPr marL="38100" marR="38100" marT="38100" marB="38100" anchor="ctr"/>
                </a:tc>
                <a:tc>
                  <a:txBody>
                    <a:bodyPr/>
                    <a:lstStyle/>
                    <a:p>
                      <a:r>
                        <a:rPr lang="ru-RU" sz="1200" dirty="0">
                          <a:latin typeface="Times New Roman" pitchFamily="18" charset="0"/>
                          <a:cs typeface="Times New Roman" pitchFamily="18" charset="0"/>
                        </a:rPr>
                        <a:t>36</a:t>
                      </a:r>
                    </a:p>
                  </a:txBody>
                  <a:tcPr marL="38100" marR="38100" marT="38100" marB="38100" anchor="ctr"/>
                </a:tc>
                <a:tc>
                  <a:txBody>
                    <a:bodyPr/>
                    <a:lstStyle/>
                    <a:p>
                      <a:r>
                        <a:rPr lang="ru-RU" sz="1200">
                          <a:latin typeface="Times New Roman" pitchFamily="18" charset="0"/>
                          <a:cs typeface="Times New Roman" pitchFamily="18" charset="0"/>
                        </a:rPr>
                        <a:t>61</a:t>
                      </a:r>
                    </a:p>
                  </a:txBody>
                  <a:tcPr marL="38100" marR="38100" marT="38100" marB="38100" anchor="ctr"/>
                </a:tc>
              </a:tr>
              <a:tr h="370840">
                <a:tc>
                  <a:txBody>
                    <a:bodyPr/>
                    <a:lstStyle/>
                    <a:p>
                      <a:r>
                        <a:rPr lang="ru-RU" sz="1200" dirty="0">
                          <a:latin typeface="Times New Roman" pitchFamily="18" charset="0"/>
                          <a:cs typeface="Times New Roman" pitchFamily="18" charset="0"/>
                        </a:rPr>
                        <a:t>Численность населения стран - участниц войны</a:t>
                      </a:r>
                    </a:p>
                  </a:txBody>
                  <a:tcPr marL="38100" marR="38100" marT="38100" marB="38100" anchor="ctr"/>
                </a:tc>
                <a:tc>
                  <a:txBody>
                    <a:bodyPr/>
                    <a:lstStyle/>
                    <a:p>
                      <a:r>
                        <a:rPr lang="ru-RU" sz="1200" dirty="0" smtClean="0">
                          <a:latin typeface="Times New Roman" pitchFamily="18" charset="0"/>
                          <a:cs typeface="Times New Roman" pitchFamily="18" charset="0"/>
                        </a:rPr>
                        <a:t> </a:t>
                      </a:r>
                      <a:r>
                        <a:rPr lang="ru-RU" sz="1200" dirty="0">
                          <a:latin typeface="Times New Roman" pitchFamily="18" charset="0"/>
                          <a:cs typeface="Times New Roman" pitchFamily="18" charset="0"/>
                        </a:rPr>
                        <a:t>62% мирового населения</a:t>
                      </a:r>
                    </a:p>
                  </a:txBody>
                  <a:tcPr marL="38100" marR="38100" marT="38100" marB="38100" anchor="ctr"/>
                </a:tc>
                <a:tc>
                  <a:txBody>
                    <a:bodyPr/>
                    <a:lstStyle/>
                    <a:p>
                      <a:r>
                        <a:rPr lang="ru-RU" sz="1200" dirty="0" smtClean="0">
                          <a:latin typeface="Times New Roman" pitchFamily="18" charset="0"/>
                          <a:cs typeface="Times New Roman" pitchFamily="18" charset="0"/>
                        </a:rPr>
                        <a:t> </a:t>
                      </a:r>
                      <a:r>
                        <a:rPr lang="ru-RU" sz="1200" dirty="0">
                          <a:latin typeface="Times New Roman" pitchFamily="18" charset="0"/>
                          <a:cs typeface="Times New Roman" pitchFamily="18" charset="0"/>
                        </a:rPr>
                        <a:t>80% мирового населения</a:t>
                      </a:r>
                    </a:p>
                  </a:txBody>
                  <a:tcPr marL="38100" marR="38100" marT="38100" marB="38100" anchor="ctr"/>
                </a:tc>
              </a:tr>
              <a:tr h="370840">
                <a:tc>
                  <a:txBody>
                    <a:bodyPr/>
                    <a:lstStyle/>
                    <a:p>
                      <a:r>
                        <a:rPr lang="ru-RU" sz="1200" dirty="0">
                          <a:latin typeface="Times New Roman" pitchFamily="18" charset="0"/>
                          <a:cs typeface="Times New Roman" pitchFamily="18" charset="0"/>
                        </a:rPr>
                        <a:t>Нейтральные страны</a:t>
                      </a:r>
                    </a:p>
                  </a:txBody>
                  <a:tcPr marL="38100" marR="38100" marT="38100" marB="38100" anchor="ctr"/>
                </a:tc>
                <a:tc>
                  <a:txBody>
                    <a:bodyPr/>
                    <a:lstStyle/>
                    <a:p>
                      <a:r>
                        <a:rPr lang="ru-RU" sz="1200" dirty="0">
                          <a:latin typeface="Times New Roman" pitchFamily="18" charset="0"/>
                          <a:cs typeface="Times New Roman" pitchFamily="18" charset="0"/>
                        </a:rPr>
                        <a:t>17</a:t>
                      </a:r>
                    </a:p>
                  </a:txBody>
                  <a:tcPr marL="38100" marR="38100" marT="38100" marB="38100" anchor="ctr"/>
                </a:tc>
                <a:tc>
                  <a:txBody>
                    <a:bodyPr/>
                    <a:lstStyle/>
                    <a:p>
                      <a:r>
                        <a:rPr lang="ru-RU" sz="1200">
                          <a:latin typeface="Times New Roman" pitchFamily="18" charset="0"/>
                          <a:cs typeface="Times New Roman" pitchFamily="18" charset="0"/>
                        </a:rPr>
                        <a:t>6</a:t>
                      </a:r>
                    </a:p>
                  </a:txBody>
                  <a:tcPr marL="38100" marR="38100" marT="38100" marB="38100" anchor="ctr"/>
                </a:tc>
              </a:tr>
              <a:tr h="370840">
                <a:tc>
                  <a:txBody>
                    <a:bodyPr/>
                    <a:lstStyle/>
                    <a:p>
                      <a:r>
                        <a:rPr lang="ru-RU" sz="1200" dirty="0">
                          <a:latin typeface="Times New Roman" pitchFamily="18" charset="0"/>
                          <a:cs typeface="Times New Roman" pitchFamily="18" charset="0"/>
                        </a:rPr>
                        <a:t>Количество погибших</a:t>
                      </a:r>
                    </a:p>
                  </a:txBody>
                  <a:tcPr marL="38100" marR="38100" marT="38100" marB="38100" anchor="ctr"/>
                </a:tc>
                <a:tc>
                  <a:txBody>
                    <a:bodyPr/>
                    <a:lstStyle/>
                    <a:p>
                      <a:r>
                        <a:rPr lang="ru-RU" sz="1200" dirty="0">
                          <a:latin typeface="Times New Roman" pitchFamily="18" charset="0"/>
                          <a:cs typeface="Times New Roman" pitchFamily="18" charset="0"/>
                        </a:rPr>
                        <a:t>10 млн.</a:t>
                      </a:r>
                    </a:p>
                  </a:txBody>
                  <a:tcPr marL="38100" marR="38100" marT="38100" marB="38100" anchor="ctr"/>
                </a:tc>
                <a:tc>
                  <a:txBody>
                    <a:bodyPr/>
                    <a:lstStyle/>
                    <a:p>
                      <a:r>
                        <a:rPr lang="ru-RU" sz="1200">
                          <a:latin typeface="Times New Roman" pitchFamily="18" charset="0"/>
                          <a:cs typeface="Times New Roman" pitchFamily="18" charset="0"/>
                        </a:rPr>
                        <a:t>32 млн.</a:t>
                      </a:r>
                    </a:p>
                  </a:txBody>
                  <a:tcPr marL="38100" marR="38100" marT="38100" marB="38100" anchor="ctr"/>
                </a:tc>
              </a:tr>
              <a:tr h="370840">
                <a:tc>
                  <a:txBody>
                    <a:bodyPr/>
                    <a:lstStyle/>
                    <a:p>
                      <a:r>
                        <a:rPr lang="ru-RU" sz="1200">
                          <a:latin typeface="Times New Roman" pitchFamily="18" charset="0"/>
                          <a:cs typeface="Times New Roman" pitchFamily="18" charset="0"/>
                        </a:rPr>
                        <a:t>Количество раненых</a:t>
                      </a:r>
                    </a:p>
                  </a:txBody>
                  <a:tcPr marL="38100" marR="38100" marT="38100" marB="38100" anchor="ctr"/>
                </a:tc>
                <a:tc>
                  <a:txBody>
                    <a:bodyPr/>
                    <a:lstStyle/>
                    <a:p>
                      <a:r>
                        <a:rPr lang="ru-RU" sz="1200" dirty="0">
                          <a:latin typeface="Times New Roman" pitchFamily="18" charset="0"/>
                          <a:cs typeface="Times New Roman" pitchFamily="18" charset="0"/>
                        </a:rPr>
                        <a:t>20 млн.</a:t>
                      </a:r>
                    </a:p>
                  </a:txBody>
                  <a:tcPr marL="38100" marR="38100" marT="38100" marB="38100" anchor="ctr"/>
                </a:tc>
                <a:tc>
                  <a:txBody>
                    <a:bodyPr/>
                    <a:lstStyle/>
                    <a:p>
                      <a:r>
                        <a:rPr lang="ru-RU" sz="1200" dirty="0">
                          <a:latin typeface="Times New Roman" pitchFamily="18" charset="0"/>
                          <a:cs typeface="Times New Roman" pitchFamily="18" charset="0"/>
                        </a:rPr>
                        <a:t>35 млн.</a:t>
                      </a:r>
                    </a:p>
                  </a:txBody>
                  <a:tcPr marL="38100" marR="38100" marT="38100" marB="38100" anchor="ctr"/>
                </a:tc>
              </a:tr>
              <a:tr h="370840">
                <a:tc>
                  <a:txBody>
                    <a:bodyPr/>
                    <a:lstStyle/>
                    <a:p>
                      <a:r>
                        <a:rPr lang="ru-RU" sz="1200">
                          <a:latin typeface="Times New Roman" pitchFamily="18" charset="0"/>
                          <a:cs typeface="Times New Roman" pitchFamily="18" charset="0"/>
                        </a:rPr>
                        <a:t>Количество стран, в которых происходили военные действия</a:t>
                      </a:r>
                    </a:p>
                  </a:txBody>
                  <a:tcPr marL="38100" marR="38100" marT="38100" marB="38100" anchor="ctr"/>
                </a:tc>
                <a:tc>
                  <a:txBody>
                    <a:bodyPr/>
                    <a:lstStyle/>
                    <a:p>
                      <a:r>
                        <a:rPr lang="ru-RU" sz="1200" dirty="0">
                          <a:latin typeface="Times New Roman" pitchFamily="18" charset="0"/>
                          <a:cs typeface="Times New Roman" pitchFamily="18" charset="0"/>
                        </a:rPr>
                        <a:t>14</a:t>
                      </a:r>
                    </a:p>
                  </a:txBody>
                  <a:tcPr marL="38100" marR="38100" marT="38100" marB="38100" anchor="ctr"/>
                </a:tc>
                <a:tc>
                  <a:txBody>
                    <a:bodyPr/>
                    <a:lstStyle/>
                    <a:p>
                      <a:r>
                        <a:rPr lang="ru-RU" sz="1200">
                          <a:latin typeface="Times New Roman" pitchFamily="18" charset="0"/>
                          <a:cs typeface="Times New Roman" pitchFamily="18" charset="0"/>
                        </a:rPr>
                        <a:t>40</a:t>
                      </a:r>
                    </a:p>
                  </a:txBody>
                  <a:tcPr marL="38100" marR="38100" marT="38100" marB="38100" anchor="ctr"/>
                </a:tc>
              </a:tr>
              <a:tr h="370840">
                <a:tc>
                  <a:txBody>
                    <a:bodyPr/>
                    <a:lstStyle/>
                    <a:p>
                      <a:r>
                        <a:rPr lang="ru-RU" sz="1200">
                          <a:latin typeface="Times New Roman" pitchFamily="18" charset="0"/>
                          <a:cs typeface="Times New Roman" pitchFamily="18" charset="0"/>
                        </a:rPr>
                        <a:t>Площадь территорий, на которых происходили военные действия</a:t>
                      </a:r>
                    </a:p>
                  </a:txBody>
                  <a:tcPr marL="38100" marR="38100" marT="38100" marB="38100" anchor="ctr"/>
                </a:tc>
                <a:tc>
                  <a:txBody>
                    <a:bodyPr/>
                    <a:lstStyle/>
                    <a:p>
                      <a:r>
                        <a:rPr lang="ru-RU" sz="1200" dirty="0">
                          <a:latin typeface="Times New Roman" pitchFamily="18" charset="0"/>
                          <a:cs typeface="Times New Roman" pitchFamily="18" charset="0"/>
                        </a:rPr>
                        <a:t>4 млн. кв. км</a:t>
                      </a:r>
                    </a:p>
                  </a:txBody>
                  <a:tcPr marL="38100" marR="38100" marT="38100" marB="38100" anchor="ctr"/>
                </a:tc>
                <a:tc>
                  <a:txBody>
                    <a:bodyPr/>
                    <a:lstStyle/>
                    <a:p>
                      <a:r>
                        <a:rPr lang="ru-RU" sz="1200" dirty="0">
                          <a:latin typeface="Times New Roman" pitchFamily="18" charset="0"/>
                          <a:cs typeface="Times New Roman" pitchFamily="18" charset="0"/>
                        </a:rPr>
                        <a:t>22 млн. кв. км</a:t>
                      </a:r>
                    </a:p>
                  </a:txBody>
                  <a:tcPr marL="38100" marR="38100" marT="38100" marB="38100" anchor="ctr"/>
                </a:tc>
              </a:tr>
              <a:tr h="370840">
                <a:tc>
                  <a:txBody>
                    <a:bodyPr/>
                    <a:lstStyle/>
                    <a:p>
                      <a:r>
                        <a:rPr lang="ru-RU" sz="1200" dirty="0">
                          <a:latin typeface="Times New Roman" pitchFamily="18" charset="0"/>
                          <a:cs typeface="Times New Roman" pitchFamily="18" charset="0"/>
                        </a:rPr>
                        <a:t>Количество призванных в действующие армии</a:t>
                      </a:r>
                    </a:p>
                  </a:txBody>
                  <a:tcPr marL="38100" marR="38100" marT="38100" marB="38100" anchor="ctr"/>
                </a:tc>
                <a:tc>
                  <a:txBody>
                    <a:bodyPr/>
                    <a:lstStyle/>
                    <a:p>
                      <a:r>
                        <a:rPr lang="ru-RU" sz="1200">
                          <a:latin typeface="Times New Roman" pitchFamily="18" charset="0"/>
                          <a:cs typeface="Times New Roman" pitchFamily="18" charset="0"/>
                        </a:rPr>
                        <a:t>70 млн.</a:t>
                      </a:r>
                    </a:p>
                  </a:txBody>
                  <a:tcPr marL="38100" marR="38100" marT="38100" marB="38100" anchor="ctr"/>
                </a:tc>
                <a:tc>
                  <a:txBody>
                    <a:bodyPr/>
                    <a:lstStyle/>
                    <a:p>
                      <a:r>
                        <a:rPr lang="ru-RU" sz="1200" dirty="0">
                          <a:latin typeface="Times New Roman" pitchFamily="18" charset="0"/>
                          <a:cs typeface="Times New Roman" pitchFamily="18" charset="0"/>
                        </a:rPr>
                        <a:t>110 млн.</a:t>
                      </a:r>
                    </a:p>
                  </a:txBody>
                  <a:tcPr marL="38100" marR="38100" marT="38100" marB="38100" anchor="ctr"/>
                </a:tc>
              </a:tr>
            </a:tbl>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одержимое 3"/>
          <p:cNvGraphicFramePr>
            <a:graphicFrameLocks noGrp="1"/>
          </p:cNvGraphicFramePr>
          <p:nvPr>
            <p:ph idx="1"/>
          </p:nvPr>
        </p:nvGraphicFramePr>
        <p:xfrm>
          <a:off x="457200" y="1428735"/>
          <a:ext cx="8229600" cy="2200290"/>
        </p:xfrm>
        <a:graphic>
          <a:graphicData uri="http://schemas.openxmlformats.org/drawingml/2006/table">
            <a:tbl>
              <a:tblPr firstRow="1" bandRow="1">
                <a:tableStyleId>{AF606853-7671-496A-8E4F-DF71F8EC918B}</a:tableStyleId>
              </a:tblPr>
              <a:tblGrid>
                <a:gridCol w="1645920"/>
                <a:gridCol w="1645920"/>
                <a:gridCol w="1645920"/>
                <a:gridCol w="1645920"/>
                <a:gridCol w="1645920"/>
              </a:tblGrid>
              <a:tr h="440058">
                <a:tc>
                  <a:txBody>
                    <a:bodyPr/>
                    <a:lstStyle/>
                    <a:p>
                      <a:r>
                        <a:rPr lang="ru-RU" b="0" i="0" dirty="0" smtClean="0">
                          <a:latin typeface="Times New Roman" pitchFamily="18" charset="0"/>
                          <a:cs typeface="Times New Roman" pitchFamily="18" charset="0"/>
                        </a:rPr>
                        <a:t>Страна</a:t>
                      </a:r>
                      <a:endParaRPr lang="ru-RU" b="0" i="0" dirty="0">
                        <a:latin typeface="Times New Roman" pitchFamily="18" charset="0"/>
                        <a:cs typeface="Times New Roman" pitchFamily="18" charset="0"/>
                      </a:endParaRPr>
                    </a:p>
                  </a:txBody>
                  <a:tcPr/>
                </a:tc>
                <a:tc>
                  <a:txBody>
                    <a:bodyPr/>
                    <a:lstStyle/>
                    <a:p>
                      <a:r>
                        <a:rPr lang="ru-RU" b="0" i="0" dirty="0" smtClean="0">
                          <a:latin typeface="Times New Roman" pitchFamily="18" charset="0"/>
                          <a:cs typeface="Times New Roman" pitchFamily="18" charset="0"/>
                        </a:rPr>
                        <a:t>    Самолеты</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Танки</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Пушки</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Минометы</a:t>
                      </a:r>
                      <a:endParaRPr lang="ru-RU" b="0" i="0" dirty="0">
                        <a:latin typeface="Times New Roman" pitchFamily="18" charset="0"/>
                        <a:cs typeface="Times New Roman" pitchFamily="18" charset="0"/>
                      </a:endParaRPr>
                    </a:p>
                  </a:txBody>
                  <a:tcPr marL="38100" marR="38100" marT="38100" marB="38100" anchor="ctr"/>
                </a:tc>
              </a:tr>
              <a:tr h="440058">
                <a:tc>
                  <a:txBody>
                    <a:bodyPr/>
                    <a:lstStyle/>
                    <a:p>
                      <a:r>
                        <a:rPr lang="ru-RU" b="0" i="0" dirty="0">
                          <a:latin typeface="Times New Roman" pitchFamily="18" charset="0"/>
                          <a:cs typeface="Times New Roman" pitchFamily="18" charset="0"/>
                        </a:rPr>
                        <a:t>США</a:t>
                      </a:r>
                    </a:p>
                  </a:txBody>
                  <a:tcPr marL="38100" marR="38100" marT="38100" marB="38100" anchor="ctr"/>
                </a:tc>
                <a:tc>
                  <a:txBody>
                    <a:bodyPr/>
                    <a:lstStyle/>
                    <a:p>
                      <a:r>
                        <a:rPr lang="ru-RU" b="0" i="0" dirty="0" smtClean="0">
                          <a:latin typeface="Times New Roman" pitchFamily="18" charset="0"/>
                          <a:cs typeface="Times New Roman" pitchFamily="18" charset="0"/>
                        </a:rPr>
                        <a:t>        296.1</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86.5</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253</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110</a:t>
                      </a:r>
                      <a:endParaRPr lang="ru-RU" b="0" i="0" dirty="0">
                        <a:latin typeface="Times New Roman" pitchFamily="18" charset="0"/>
                        <a:cs typeface="Times New Roman" pitchFamily="18" charset="0"/>
                      </a:endParaRPr>
                    </a:p>
                  </a:txBody>
                  <a:tcPr marL="38100" marR="38100" marT="38100" marB="38100" anchor="ctr"/>
                </a:tc>
              </a:tr>
              <a:tr h="440058">
                <a:tc>
                  <a:txBody>
                    <a:bodyPr/>
                    <a:lstStyle/>
                    <a:p>
                      <a:r>
                        <a:rPr lang="ru-RU" b="0" i="0" dirty="0">
                          <a:latin typeface="Times New Roman" pitchFamily="18" charset="0"/>
                          <a:cs typeface="Times New Roman" pitchFamily="18" charset="0"/>
                        </a:rPr>
                        <a:t>Англия</a:t>
                      </a:r>
                    </a:p>
                  </a:txBody>
                  <a:tcPr marL="38100" marR="38100" marT="38100" marB="38100" anchor="ctr"/>
                </a:tc>
                <a:tc>
                  <a:txBody>
                    <a:bodyPr/>
                    <a:lstStyle/>
                    <a:p>
                      <a:r>
                        <a:rPr lang="ru-RU" b="0" i="0" dirty="0" smtClean="0">
                          <a:latin typeface="Times New Roman" pitchFamily="18" charset="0"/>
                          <a:cs typeface="Times New Roman" pitchFamily="18" charset="0"/>
                        </a:rPr>
                        <a:t>        102.6</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25.1</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113.8</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48.3</a:t>
                      </a:r>
                      <a:endParaRPr lang="ru-RU" b="0" i="0" dirty="0">
                        <a:latin typeface="Times New Roman" pitchFamily="18" charset="0"/>
                        <a:cs typeface="Times New Roman" pitchFamily="18" charset="0"/>
                      </a:endParaRPr>
                    </a:p>
                  </a:txBody>
                  <a:tcPr marL="38100" marR="38100" marT="38100" marB="38100" anchor="ctr"/>
                </a:tc>
              </a:tr>
              <a:tr h="440058">
                <a:tc>
                  <a:txBody>
                    <a:bodyPr/>
                    <a:lstStyle/>
                    <a:p>
                      <a:r>
                        <a:rPr lang="ru-RU" b="0" i="0">
                          <a:latin typeface="Times New Roman" pitchFamily="18" charset="0"/>
                          <a:cs typeface="Times New Roman" pitchFamily="18" charset="0"/>
                        </a:rPr>
                        <a:t>Германия</a:t>
                      </a:r>
                    </a:p>
                  </a:txBody>
                  <a:tcPr marL="38100" marR="38100" marT="38100" marB="38100" anchor="ctr"/>
                </a:tc>
                <a:tc>
                  <a:txBody>
                    <a:bodyPr/>
                    <a:lstStyle/>
                    <a:p>
                      <a:r>
                        <a:rPr lang="ru-RU" b="0" i="0" dirty="0" smtClean="0">
                          <a:latin typeface="Times New Roman" pitchFamily="18" charset="0"/>
                          <a:cs typeface="Times New Roman" pitchFamily="18" charset="0"/>
                        </a:rPr>
                        <a:t>        104</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65.1</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174.5</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82</a:t>
                      </a:r>
                      <a:endParaRPr lang="ru-RU" b="0" i="0" dirty="0">
                        <a:latin typeface="Times New Roman" pitchFamily="18" charset="0"/>
                        <a:cs typeface="Times New Roman" pitchFamily="18" charset="0"/>
                      </a:endParaRPr>
                    </a:p>
                  </a:txBody>
                  <a:tcPr marL="38100" marR="38100" marT="38100" marB="38100" anchor="ctr"/>
                </a:tc>
              </a:tr>
              <a:tr h="440058">
                <a:tc>
                  <a:txBody>
                    <a:bodyPr/>
                    <a:lstStyle/>
                    <a:p>
                      <a:r>
                        <a:rPr lang="ru-RU" b="0" i="0">
                          <a:latin typeface="Times New Roman" pitchFamily="18" charset="0"/>
                          <a:cs typeface="Times New Roman" pitchFamily="18" charset="0"/>
                        </a:rPr>
                        <a:t>СССР</a:t>
                      </a:r>
                    </a:p>
                  </a:txBody>
                  <a:tcPr marL="38100" marR="38100" marT="38100" marB="38100" anchor="ctr"/>
                </a:tc>
                <a:tc>
                  <a:txBody>
                    <a:bodyPr/>
                    <a:lstStyle/>
                    <a:p>
                      <a:r>
                        <a:rPr lang="ru-RU" b="0" i="0" dirty="0" smtClean="0">
                          <a:latin typeface="Times New Roman" pitchFamily="18" charset="0"/>
                          <a:cs typeface="Times New Roman" pitchFamily="18" charset="0"/>
                        </a:rPr>
                        <a:t>        120</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90</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360</a:t>
                      </a:r>
                      <a:endParaRPr lang="ru-RU" b="0" i="0" dirty="0">
                        <a:latin typeface="Times New Roman" pitchFamily="18" charset="0"/>
                        <a:cs typeface="Times New Roman" pitchFamily="18" charset="0"/>
                      </a:endParaRPr>
                    </a:p>
                  </a:txBody>
                  <a:tcPr marL="38100" marR="38100" marT="38100" marB="38100" anchor="ctr"/>
                </a:tc>
                <a:tc>
                  <a:txBody>
                    <a:bodyPr/>
                    <a:lstStyle/>
                    <a:p>
                      <a:r>
                        <a:rPr lang="ru-RU" b="0" i="0" dirty="0" smtClean="0">
                          <a:latin typeface="Times New Roman" pitchFamily="18" charset="0"/>
                          <a:cs typeface="Times New Roman" pitchFamily="18" charset="0"/>
                        </a:rPr>
                        <a:t>          300</a:t>
                      </a:r>
                      <a:endParaRPr lang="ru-RU" b="0" i="0" dirty="0">
                        <a:latin typeface="Times New Roman" pitchFamily="18" charset="0"/>
                        <a:cs typeface="Times New Roman" pitchFamily="18" charset="0"/>
                      </a:endParaRPr>
                    </a:p>
                  </a:txBody>
                  <a:tcPr marL="38100" marR="38100" marT="38100" marB="38100" anchor="ctr"/>
                </a:tc>
              </a:tr>
            </a:tbl>
          </a:graphicData>
        </a:graphic>
      </p:graphicFrame>
      <p:pic>
        <p:nvPicPr>
          <p:cNvPr id="6" name="Рисунок 5" descr="aviones.gif"/>
          <p:cNvPicPr>
            <a:picLocks noChangeAspect="1"/>
          </p:cNvPicPr>
          <p:nvPr/>
        </p:nvPicPr>
        <p:blipFill>
          <a:blip r:embed="rId2">
            <a:lum bright="40000"/>
          </a:blip>
          <a:stretch>
            <a:fillRect/>
          </a:stretch>
        </p:blipFill>
        <p:spPr>
          <a:xfrm>
            <a:off x="5855344" y="4313402"/>
            <a:ext cx="3288656" cy="2544598"/>
          </a:xfrm>
          <a:prstGeom prst="rect">
            <a:avLst/>
          </a:prstGeom>
          <a:ln>
            <a:noFill/>
          </a:ln>
          <a:effectLst>
            <a:softEdge rad="112500"/>
          </a:effectLst>
        </p:spPr>
      </p:pic>
      <p:pic>
        <p:nvPicPr>
          <p:cNvPr id="7" name="Рисунок 6" descr="0009-009-Tyl-v-gody-VOV.jpg"/>
          <p:cNvPicPr>
            <a:picLocks noChangeAspect="1"/>
          </p:cNvPicPr>
          <p:nvPr/>
        </p:nvPicPr>
        <p:blipFill>
          <a:blip r:embed="rId3">
            <a:lum bright="30000"/>
          </a:blip>
          <a:stretch>
            <a:fillRect/>
          </a:stretch>
        </p:blipFill>
        <p:spPr>
          <a:xfrm>
            <a:off x="2071670" y="4071942"/>
            <a:ext cx="3714744" cy="2786058"/>
          </a:xfrm>
          <a:prstGeom prst="rect">
            <a:avLst/>
          </a:prstGeom>
          <a:ln>
            <a:noFill/>
          </a:ln>
          <a:effectLst>
            <a:softEdge rad="112500"/>
          </a:effectLst>
        </p:spPr>
      </p:pic>
      <p:pic>
        <p:nvPicPr>
          <p:cNvPr id="8" name="Рисунок 7" descr="picture-9.png"/>
          <p:cNvPicPr>
            <a:picLocks noChangeAspect="1"/>
          </p:cNvPicPr>
          <p:nvPr/>
        </p:nvPicPr>
        <p:blipFill>
          <a:blip r:embed="rId4" cstate="email">
            <a:lum bright="40000"/>
          </a:blip>
          <a:stretch>
            <a:fillRect/>
          </a:stretch>
        </p:blipFill>
        <p:spPr>
          <a:xfrm>
            <a:off x="142844" y="4500570"/>
            <a:ext cx="1752958" cy="2205037"/>
          </a:xfrm>
          <a:prstGeom prst="rect">
            <a:avLst/>
          </a:prstGeom>
          <a:ln>
            <a:noFill/>
          </a:ln>
          <a:effectLst>
            <a:softEdge rad="112500"/>
          </a:effectLst>
        </p:spPr>
      </p:pic>
      <p:sp>
        <p:nvSpPr>
          <p:cNvPr id="5" name="TextBox 4"/>
          <p:cNvSpPr txBox="1"/>
          <p:nvPr/>
        </p:nvSpPr>
        <p:spPr>
          <a:xfrm>
            <a:off x="642910" y="3714752"/>
            <a:ext cx="7572428" cy="3046988"/>
          </a:xfrm>
          <a:prstGeom prst="rect">
            <a:avLst/>
          </a:prstGeom>
          <a:noFill/>
        </p:spPr>
        <p:txBody>
          <a:bodyPr wrap="square" rtlCol="0">
            <a:spAutoFit/>
          </a:bodyPr>
          <a:lstStyle/>
          <a:p>
            <a:r>
              <a:rPr lang="ru-RU" sz="1200" b="1" dirty="0" smtClean="0">
                <a:latin typeface="Century Schoolbook" pitchFamily="18" charset="0"/>
                <a:cs typeface="Times New Roman" pitchFamily="18" charset="0"/>
              </a:rPr>
              <a:t>         Советской </a:t>
            </a:r>
            <a:r>
              <a:rPr lang="ru-RU" sz="1200" b="1" dirty="0">
                <a:latin typeface="Century Schoolbook" pitchFamily="18" charset="0"/>
                <a:cs typeface="Times New Roman" pitchFamily="18" charset="0"/>
              </a:rPr>
              <a:t>экономике был нанесен огромный ущерб. Немецко-фашистские захватчики полностью уничтожили почти 32 тысячи промышленных </a:t>
            </a:r>
            <a:r>
              <a:rPr lang="ru-RU" sz="1200" b="1" dirty="0" smtClean="0">
                <a:latin typeface="Century Schoolbook" pitchFamily="18" charset="0"/>
                <a:cs typeface="Times New Roman" pitchFamily="18" charset="0"/>
              </a:rPr>
              <a:t>предприятий</a:t>
            </a:r>
            <a:r>
              <a:rPr lang="ru-RU" sz="1200" b="1" dirty="0">
                <a:latin typeface="Century Schoolbook" pitchFamily="18" charset="0"/>
                <a:cs typeface="Times New Roman" pitchFamily="18" charset="0"/>
              </a:rPr>
              <a:t>:</a:t>
            </a:r>
            <a:r>
              <a:rPr lang="ru-RU" sz="1200" b="1" dirty="0" smtClean="0">
                <a:latin typeface="Century Schoolbook" pitchFamily="18" charset="0"/>
                <a:cs typeface="Times New Roman" pitchFamily="18" charset="0"/>
              </a:rPr>
              <a:t>«</a:t>
            </a:r>
            <a:r>
              <a:rPr lang="ru-RU" sz="1200" b="1" dirty="0" err="1" smtClean="0">
                <a:latin typeface="Century Schoolbook" pitchFamily="18" charset="0"/>
                <a:cs typeface="Times New Roman" pitchFamily="18" charset="0"/>
              </a:rPr>
              <a:t>Запорожсталь</a:t>
            </a:r>
            <a:r>
              <a:rPr lang="ru-RU" sz="1200" b="1" dirty="0">
                <a:latin typeface="Century Schoolbook" pitchFamily="18" charset="0"/>
                <a:cs typeface="Times New Roman" pitchFamily="18" charset="0"/>
              </a:rPr>
              <a:t>», «</a:t>
            </a:r>
            <a:r>
              <a:rPr lang="ru-RU" sz="1200" b="1" dirty="0" err="1">
                <a:latin typeface="Century Schoolbook" pitchFamily="18" charset="0"/>
                <a:cs typeface="Times New Roman" pitchFamily="18" charset="0"/>
              </a:rPr>
              <a:t>Азовсталь</a:t>
            </a:r>
            <a:r>
              <a:rPr lang="ru-RU" sz="1200" b="1" dirty="0">
                <a:latin typeface="Century Schoolbook" pitchFamily="18" charset="0"/>
                <a:cs typeface="Times New Roman" pitchFamily="18" charset="0"/>
              </a:rPr>
              <a:t>», </a:t>
            </a:r>
            <a:r>
              <a:rPr lang="ru-RU" sz="1200" b="1" dirty="0" err="1" smtClean="0">
                <a:latin typeface="Century Schoolbook" pitchFamily="18" charset="0"/>
                <a:cs typeface="Times New Roman" pitchFamily="18" charset="0"/>
              </a:rPr>
              <a:t>Макеевский</a:t>
            </a:r>
            <a:r>
              <a:rPr lang="ru-RU" sz="1200" b="1" dirty="0" smtClean="0">
                <a:latin typeface="Century Schoolbook" pitchFamily="18" charset="0"/>
                <a:cs typeface="Times New Roman" pitchFamily="18" charset="0"/>
              </a:rPr>
              <a:t> </a:t>
            </a:r>
            <a:r>
              <a:rPr lang="ru-RU" sz="1200" b="1" dirty="0">
                <a:latin typeface="Century Schoolbook" pitchFamily="18" charset="0"/>
                <a:cs typeface="Times New Roman" pitchFamily="18" charset="0"/>
              </a:rPr>
              <a:t>завод им. С.М. Кирова, которые не удалось полностью эвакуировать на восток страны, лежали в развалинах. </a:t>
            </a:r>
            <a:r>
              <a:rPr lang="ru-RU" sz="1200" b="1" dirty="0" smtClean="0">
                <a:latin typeface="Century Schoolbook" pitchFamily="18" charset="0"/>
                <a:cs typeface="Times New Roman" pitchFamily="18" charset="0"/>
              </a:rPr>
              <a:t>Враг </a:t>
            </a:r>
            <a:r>
              <a:rPr lang="ru-RU" sz="1200" b="1" dirty="0">
                <a:latin typeface="Century Schoolbook" pitchFamily="18" charset="0"/>
                <a:cs typeface="Times New Roman" pitchFamily="18" charset="0"/>
              </a:rPr>
              <a:t>разрушил тысячи шахт Донбасса и Подмосковного угольного бассейна, вывел из строя на нефтяных промыслах Грозного и Краснодарского края свыше 3 тысяч нефтяных скважин. Более 60 крупных электростанций западной части страны были уничтожены. Тысячи километров железных и шоссейных дорог подверглись разрушению, многие железнодорожные узлы и мосты оказались взорваны, десятки тысяч километров линий связи не действовали.</a:t>
            </a:r>
          </a:p>
          <a:p>
            <a:r>
              <a:rPr lang="ru-RU" sz="1200" b="1" dirty="0" smtClean="0">
                <a:latin typeface="Century Schoolbook" pitchFamily="18" charset="0"/>
                <a:cs typeface="Times New Roman" pitchFamily="18" charset="0"/>
              </a:rPr>
              <a:t>Посевные </a:t>
            </a:r>
            <a:r>
              <a:rPr lang="ru-RU" sz="1200" b="1" dirty="0">
                <a:latin typeface="Century Schoolbook" pitchFamily="18" charset="0"/>
                <a:cs typeface="Times New Roman" pitchFamily="18" charset="0"/>
              </a:rPr>
              <a:t>площади сократились на 36,8 млн. га, то есть почти на одну четверть. </a:t>
            </a:r>
            <a:r>
              <a:rPr lang="ru-RU" sz="1200" b="1" dirty="0" smtClean="0">
                <a:latin typeface="Century Schoolbook" pitchFamily="18" charset="0"/>
                <a:cs typeface="Times New Roman" pitchFamily="18" charset="0"/>
              </a:rPr>
              <a:t>Десятки </a:t>
            </a:r>
            <a:r>
              <a:rPr lang="ru-RU" sz="1200" b="1" dirty="0">
                <a:latin typeface="Century Schoolbook" pitchFamily="18" charset="0"/>
                <a:cs typeface="Times New Roman" pitchFamily="18" charset="0"/>
              </a:rPr>
              <a:t>тысяч голов скота было угнано в Германию или уничтожено. По своей технической вооруженности сельское хозяйство страны оказалось отброшено на уровень первой половины 30-х годов. Страна потеряла примерно одну треть своего национального богатства. Урон, причиненный войной Советскому Союзу, превысил потери в период второй мировой войны всех других европейских стран вместе взятых.</a:t>
            </a:r>
          </a:p>
        </p:txBody>
      </p:sp>
      <p:pic>
        <p:nvPicPr>
          <p:cNvPr id="9" name="Рисунок 8" descr="0_5b4b2_df8cc0d3_XL.png"/>
          <p:cNvPicPr>
            <a:picLocks noChangeAspect="1"/>
          </p:cNvPicPr>
          <p:nvPr/>
        </p:nvPicPr>
        <p:blipFill>
          <a:blip r:embed="rId5" cstate="email"/>
          <a:stretch>
            <a:fillRect/>
          </a:stretch>
        </p:blipFill>
        <p:spPr>
          <a:xfrm>
            <a:off x="5714976" y="142852"/>
            <a:ext cx="3429024" cy="1396698"/>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6"/>
            <a:ext cx="8077200" cy="714380"/>
          </a:xfrm>
        </p:spPr>
        <p:txBody>
          <a:bodyPr>
            <a:normAutofit fontScale="90000"/>
          </a:bodyPr>
          <a:lstStyle/>
          <a:p>
            <a:r>
              <a:rPr lang="ru-RU"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Нюрнбергский процесс</a:t>
            </a:r>
            <a:endParaRPr lang="ru-RU"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TextBox 4"/>
          <p:cNvSpPr txBox="1"/>
          <p:nvPr/>
        </p:nvSpPr>
        <p:spPr>
          <a:xfrm>
            <a:off x="571472" y="928670"/>
            <a:ext cx="8001056" cy="2769989"/>
          </a:xfrm>
          <a:prstGeom prst="rect">
            <a:avLst/>
          </a:prstGeom>
          <a:noFill/>
        </p:spPr>
        <p:txBody>
          <a:bodyPr wrap="square" rtlCol="0">
            <a:spAutoFit/>
          </a:bodyPr>
          <a:lstStyle/>
          <a:p>
            <a:r>
              <a:rPr lang="ru-RU" sz="1200" dirty="0" smtClean="0">
                <a:latin typeface="Century Schoolbook" pitchFamily="18" charset="0"/>
                <a:cs typeface="Times New Roman" pitchFamily="18" charset="0"/>
              </a:rPr>
              <a:t>        Судебный </a:t>
            </a:r>
            <a:r>
              <a:rPr lang="ru-RU" sz="1200" dirty="0">
                <a:latin typeface="Century Schoolbook" pitchFamily="18" charset="0"/>
                <a:cs typeface="Times New Roman" pitchFamily="18" charset="0"/>
              </a:rPr>
              <a:t>процесс в Нюрнберге </a:t>
            </a:r>
            <a:r>
              <a:rPr lang="ru-RU" sz="1200" dirty="0" smtClean="0">
                <a:latin typeface="Century Schoolbook" pitchFamily="18" charset="0"/>
                <a:cs typeface="Times New Roman" pitchFamily="18" charset="0"/>
              </a:rPr>
              <a:t>в </a:t>
            </a:r>
            <a:r>
              <a:rPr lang="ru-RU" sz="1200" dirty="0">
                <a:latin typeface="Century Schoolbook" pitchFamily="18" charset="0"/>
                <a:cs typeface="Times New Roman" pitchFamily="18" charset="0"/>
              </a:rPr>
              <a:t>1945–46 над главными нацистскими преступниками, который проводился в соответствии с соглашением между правительствами СССР, США, Великобритании и Франции и уставом Международного военного трибунала. На скамье подсудимых оказалась почти вся правящая верхушка нацистской Германии – ведущие нацистские </a:t>
            </a:r>
            <a:r>
              <a:rPr lang="ru-RU" sz="1200" dirty="0" smtClean="0">
                <a:latin typeface="Century Schoolbook" pitchFamily="18" charset="0"/>
                <a:cs typeface="Times New Roman" pitchFamily="18" charset="0"/>
              </a:rPr>
              <a:t>политики, </a:t>
            </a:r>
            <a:r>
              <a:rPr lang="ru-RU" sz="1200" dirty="0">
                <a:latin typeface="Century Schoolbook" pitchFamily="18" charset="0"/>
                <a:cs typeface="Times New Roman" pitchFamily="18" charset="0"/>
              </a:rPr>
              <a:t>военачальники, </a:t>
            </a:r>
            <a:r>
              <a:rPr lang="ru-RU" sz="1200" dirty="0" smtClean="0">
                <a:latin typeface="Century Schoolbook" pitchFamily="18" charset="0"/>
                <a:cs typeface="Times New Roman" pitchFamily="18" charset="0"/>
              </a:rPr>
              <a:t>идеологи</a:t>
            </a:r>
            <a:r>
              <a:rPr lang="ru-RU" sz="1200" dirty="0">
                <a:latin typeface="Century Schoolbook" pitchFamily="18" charset="0"/>
                <a:cs typeface="Times New Roman" pitchFamily="18" charset="0"/>
              </a:rPr>
              <a:t>, которым вменялись в вину преступления, совершенные гитлеровским режимом. Трибуналу надлежало рассмотреть вопрос о признании организаций гитлеровского режима – руководящего состава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нацистской </a:t>
            </a:r>
            <a:r>
              <a:rPr lang="ru-RU" sz="1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партии, СС</a:t>
            </a:r>
            <a:r>
              <a:rPr lang="ru-RU" sz="1200" dirty="0">
                <a:latin typeface="Century Schoolbook" pitchFamily="18" charset="0"/>
                <a:cs typeface="Times New Roman" pitchFamily="18" charset="0"/>
              </a:rPr>
              <a:t>, </a:t>
            </a:r>
            <a:r>
              <a:rPr lang="ru-RU" sz="12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СА,гестапо</a:t>
            </a:r>
            <a:r>
              <a:rPr lang="ru-RU" sz="1200" dirty="0" smtClean="0">
                <a:latin typeface="Century Schoolbook" pitchFamily="18" charset="0"/>
                <a:cs typeface="Times New Roman" pitchFamily="18" charset="0"/>
              </a:rPr>
              <a:t> </a:t>
            </a:r>
            <a:r>
              <a:rPr lang="ru-RU" sz="1200" dirty="0">
                <a:latin typeface="Century Schoolbook" pitchFamily="18" charset="0"/>
                <a:cs typeface="Times New Roman" pitchFamily="18" charset="0"/>
              </a:rPr>
              <a:t>и др. - преступными. В основу обвинительного заключения была положена концепция общего плана или заговора, составленного подсудимыми в целях достижения мирового господства путем совершения преступлений против мира, военных преступлений или преступлений против человечества. Среди защитников были видные адвокаты Германии. Ни один из подсудимых не признал себя виновным</a:t>
            </a:r>
            <a:r>
              <a:rPr lang="ru-RU" sz="1200" dirty="0" smtClean="0">
                <a:latin typeface="Century Schoolbook" pitchFamily="18" charset="0"/>
                <a:cs typeface="Times New Roman" pitchFamily="18" charset="0"/>
              </a:rPr>
              <a:t>.</a:t>
            </a:r>
          </a:p>
          <a:p>
            <a:endParaRPr lang="ru-RU" sz="1200" dirty="0">
              <a:latin typeface="Century Schoolbook" pitchFamily="18" charset="0"/>
              <a:cs typeface="Times New Roman" pitchFamily="18" charset="0"/>
            </a:endParaRPr>
          </a:p>
          <a:p>
            <a:endParaRPr lang="ru-RU" sz="1200" dirty="0" smtClean="0">
              <a:latin typeface="Century Schoolbook" pitchFamily="18" charset="0"/>
              <a:cs typeface="Times New Roman" pitchFamily="18" charset="0"/>
            </a:endParaRPr>
          </a:p>
          <a:p>
            <a:endParaRPr lang="ru-RU" dirty="0"/>
          </a:p>
        </p:txBody>
      </p:sp>
      <p:sp>
        <p:nvSpPr>
          <p:cNvPr id="8" name="TextBox 7"/>
          <p:cNvSpPr txBox="1"/>
          <p:nvPr/>
        </p:nvSpPr>
        <p:spPr>
          <a:xfrm>
            <a:off x="571472" y="2928934"/>
            <a:ext cx="7786742" cy="1384995"/>
          </a:xfrm>
          <a:prstGeom prst="rect">
            <a:avLst/>
          </a:prstGeom>
          <a:noFill/>
        </p:spPr>
        <p:txBody>
          <a:bodyPr wrap="square" rtlCol="0">
            <a:spAutoFit/>
          </a:bodyPr>
          <a:lstStyle/>
          <a:p>
            <a:r>
              <a:rPr lang="ru-RU" sz="1200" dirty="0" smtClean="0">
                <a:latin typeface="Century Schoolbook" pitchFamily="18" charset="0"/>
                <a:cs typeface="Times New Roman" pitchFamily="18" charset="0"/>
              </a:rPr>
              <a:t>    </a:t>
            </a:r>
          </a:p>
          <a:p>
            <a:r>
              <a:rPr lang="ru-RU" sz="1200" dirty="0" smtClean="0">
                <a:latin typeface="Century Schoolbook" pitchFamily="18" charset="0"/>
                <a:cs typeface="Times New Roman" pitchFamily="18" charset="0"/>
              </a:rPr>
              <a:t>   Трибунал </a:t>
            </a:r>
            <a:r>
              <a:rPr lang="ru-RU" sz="1200" dirty="0">
                <a:latin typeface="Century Schoolbook" pitchFamily="18" charset="0"/>
                <a:cs typeface="Times New Roman" pitchFamily="18" charset="0"/>
              </a:rPr>
              <a:t>приговорил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Г. Геринга</a:t>
            </a:r>
            <a:r>
              <a:rPr lang="ru-RU" sz="1200" dirty="0">
                <a:latin typeface="Century Schoolbook" pitchFamily="18" charset="0"/>
                <a:cs typeface="Times New Roman" pitchFamily="18" charset="0"/>
              </a:rPr>
              <a:t>,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И. Риббентропа</a:t>
            </a:r>
            <a:r>
              <a:rPr lang="ru-RU" sz="1200" dirty="0">
                <a:latin typeface="Century Schoolbook" pitchFamily="18" charset="0"/>
                <a:cs typeface="Times New Roman" pitchFamily="18" charset="0"/>
              </a:rPr>
              <a:t>,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В. </a:t>
            </a:r>
            <a:r>
              <a:rPr lang="ru-RU" sz="1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Кейтеля</a:t>
            </a:r>
            <a:r>
              <a:rPr lang="ru-RU" sz="1200" dirty="0">
                <a:latin typeface="Century Schoolbook" pitchFamily="18" charset="0"/>
                <a:cs typeface="Times New Roman" pitchFamily="18" charset="0"/>
              </a:rPr>
              <a:t>,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Э. </a:t>
            </a:r>
            <a:r>
              <a:rPr lang="ru-RU" sz="1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Кальтенбруннера</a:t>
            </a:r>
            <a:r>
              <a:rPr lang="ru-RU" sz="1200" dirty="0">
                <a:latin typeface="Century Schoolbook" pitchFamily="18" charset="0"/>
                <a:cs typeface="Times New Roman" pitchFamily="18" charset="0"/>
              </a:rPr>
              <a:t>,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А. Розенберга</a:t>
            </a:r>
            <a:r>
              <a:rPr lang="ru-RU" sz="1200" dirty="0">
                <a:latin typeface="Century Schoolbook" pitchFamily="18" charset="0"/>
                <a:cs typeface="Times New Roman" pitchFamily="18" charset="0"/>
              </a:rPr>
              <a:t>,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Г. Франка</a:t>
            </a:r>
            <a:r>
              <a:rPr lang="ru-RU" sz="1200" dirty="0">
                <a:latin typeface="Century Schoolbook" pitchFamily="18" charset="0"/>
                <a:cs typeface="Times New Roman" pitchFamily="18" charset="0"/>
              </a:rPr>
              <a:t>, </a:t>
            </a:r>
            <a:r>
              <a:rPr lang="ru-RU" sz="1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Ф</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 </a:t>
            </a:r>
            <a:r>
              <a:rPr lang="ru-RU" sz="1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Заукеля</a:t>
            </a:r>
            <a:r>
              <a:rPr lang="ru-RU" sz="1200" dirty="0">
                <a:latin typeface="Century Schoolbook" pitchFamily="18" charset="0"/>
                <a:cs typeface="Times New Roman" pitchFamily="18" charset="0"/>
              </a:rPr>
              <a:t>, </a:t>
            </a:r>
            <a:r>
              <a:rPr lang="ru-RU" sz="1200" dirty="0" smtClean="0">
                <a:latin typeface="Century Schoolbook" pitchFamily="18" charset="0"/>
                <a:cs typeface="Times New Roman" pitchFamily="18" charset="0"/>
              </a:rPr>
              <a:t>и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М. </a:t>
            </a:r>
            <a:r>
              <a:rPr lang="ru-RU" sz="1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Бормана</a:t>
            </a:r>
            <a:r>
              <a:rPr lang="ru-RU" sz="1200" dirty="0" smtClean="0">
                <a:latin typeface="Century Schoolbook" pitchFamily="18" charset="0"/>
                <a:cs typeface="Times New Roman" pitchFamily="18" charset="0"/>
              </a:rPr>
              <a:t>– </a:t>
            </a:r>
            <a:r>
              <a:rPr lang="ru-RU" sz="1200" dirty="0">
                <a:latin typeface="Century Schoolbook" pitchFamily="18" charset="0"/>
                <a:cs typeface="Times New Roman" pitchFamily="18" charset="0"/>
              </a:rPr>
              <a:t>к смертной казни через повешение;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Р. Гесса</a:t>
            </a:r>
            <a:r>
              <a:rPr lang="ru-RU" sz="1200" dirty="0">
                <a:latin typeface="Century Schoolbook" pitchFamily="18" charset="0"/>
                <a:cs typeface="Times New Roman" pitchFamily="18" charset="0"/>
              </a:rPr>
              <a:t>,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В. </a:t>
            </a:r>
            <a:r>
              <a:rPr lang="ru-RU" sz="1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Функа</a:t>
            </a:r>
            <a:r>
              <a:rPr lang="ru-RU" sz="1200" dirty="0">
                <a:latin typeface="Century Schoolbook" pitchFamily="18" charset="0"/>
                <a:cs typeface="Times New Roman" pitchFamily="18" charset="0"/>
              </a:rPr>
              <a:t> и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Э. </a:t>
            </a:r>
            <a:r>
              <a:rPr lang="ru-RU" sz="1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Редера</a:t>
            </a:r>
            <a:r>
              <a:rPr lang="ru-RU" sz="1200" dirty="0">
                <a:latin typeface="Century Schoolbook" pitchFamily="18" charset="0"/>
                <a:cs typeface="Times New Roman" pitchFamily="18" charset="0"/>
              </a:rPr>
              <a:t> – к пожизненному заключению,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В. </a:t>
            </a:r>
            <a:r>
              <a:rPr lang="ru-RU" sz="1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Шираха</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 </a:t>
            </a:r>
            <a:r>
              <a:rPr lang="ru-RU" sz="1200" dirty="0">
                <a:latin typeface="Century Schoolbook" pitchFamily="18" charset="0"/>
                <a:cs typeface="Times New Roman" pitchFamily="18" charset="0"/>
              </a:rPr>
              <a:t>и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А. </a:t>
            </a:r>
            <a:r>
              <a:rPr lang="ru-RU" sz="1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Шпеера</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 </a:t>
            </a:r>
            <a:r>
              <a:rPr lang="ru-RU" sz="1200" dirty="0">
                <a:latin typeface="Century Schoolbook" pitchFamily="18" charset="0"/>
                <a:cs typeface="Times New Roman" pitchFamily="18" charset="0"/>
              </a:rPr>
              <a:t>– к 20 годам, </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К. </a:t>
            </a:r>
            <a:r>
              <a:rPr lang="ru-RU" sz="1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Нейрата</a:t>
            </a:r>
            <a:r>
              <a:rPr lang="ru-RU" sz="1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cs typeface="Times New Roman" pitchFamily="18" charset="0"/>
              </a:rPr>
              <a:t> </a:t>
            </a:r>
            <a:r>
              <a:rPr lang="ru-RU" sz="1200" dirty="0">
                <a:latin typeface="Century Schoolbook" pitchFamily="18" charset="0"/>
                <a:cs typeface="Times New Roman" pitchFamily="18" charset="0"/>
              </a:rPr>
              <a:t>– к 15 </a:t>
            </a:r>
            <a:r>
              <a:rPr lang="ru-RU" sz="1200" dirty="0" smtClean="0">
                <a:latin typeface="Century Schoolbook" pitchFamily="18" charset="0"/>
                <a:cs typeface="Times New Roman" pitchFamily="18" charset="0"/>
              </a:rPr>
              <a:t>годам.</a:t>
            </a:r>
            <a:r>
              <a:rPr lang="ru-RU" sz="1200" dirty="0">
                <a:latin typeface="Century Schoolbook" pitchFamily="18" charset="0"/>
                <a:cs typeface="Times New Roman" pitchFamily="18" charset="0"/>
              </a:rPr>
              <a:t> </a:t>
            </a:r>
            <a:r>
              <a:rPr lang="ru-RU" sz="1200" dirty="0" smtClean="0">
                <a:latin typeface="Century Schoolbook" pitchFamily="18" charset="0"/>
                <a:cs typeface="Times New Roman" pitchFamily="18" charset="0"/>
              </a:rPr>
              <a:t>Нюрнбергский </a:t>
            </a:r>
            <a:r>
              <a:rPr lang="ru-RU" sz="1200" dirty="0">
                <a:latin typeface="Century Schoolbook" pitchFamily="18" charset="0"/>
                <a:cs typeface="Times New Roman" pitchFamily="18" charset="0"/>
              </a:rPr>
              <a:t>процесс стал первым в мировой истории судом, признавшим агрессию тяжким уголовным преступлением, наказавшим как уголовных преступников государственных деятелей, виновных в развязывании и ведении агрессивных войн.</a:t>
            </a:r>
          </a:p>
        </p:txBody>
      </p:sp>
      <p:pic>
        <p:nvPicPr>
          <p:cNvPr id="6" name="Рисунок 5" descr="риббентроп.jpg"/>
          <p:cNvPicPr>
            <a:picLocks noChangeAspect="1"/>
          </p:cNvPicPr>
          <p:nvPr/>
        </p:nvPicPr>
        <p:blipFill>
          <a:blip r:embed="rId2">
            <a:lum bright="-10000"/>
          </a:blip>
          <a:stretch>
            <a:fillRect/>
          </a:stretch>
        </p:blipFill>
        <p:spPr>
          <a:xfrm>
            <a:off x="214282" y="4429132"/>
            <a:ext cx="1595438" cy="2070879"/>
          </a:xfrm>
          <a:prstGeom prst="rect">
            <a:avLst/>
          </a:prstGeom>
          <a:ln>
            <a:noFill/>
          </a:ln>
          <a:effectLst>
            <a:softEdge rad="112500"/>
          </a:effectLst>
        </p:spPr>
      </p:pic>
      <p:pic>
        <p:nvPicPr>
          <p:cNvPr id="7" name="Рисунок 6" descr="геринг.jpg"/>
          <p:cNvPicPr>
            <a:picLocks noChangeAspect="1"/>
          </p:cNvPicPr>
          <p:nvPr/>
        </p:nvPicPr>
        <p:blipFill>
          <a:blip r:embed="rId3"/>
          <a:stretch>
            <a:fillRect/>
          </a:stretch>
        </p:blipFill>
        <p:spPr>
          <a:xfrm>
            <a:off x="2000232" y="4357694"/>
            <a:ext cx="1500198" cy="2112955"/>
          </a:xfrm>
          <a:prstGeom prst="rect">
            <a:avLst/>
          </a:prstGeom>
          <a:ln>
            <a:noFill/>
          </a:ln>
          <a:effectLst>
            <a:softEdge rad="112500"/>
          </a:effectLst>
        </p:spPr>
      </p:pic>
      <p:pic>
        <p:nvPicPr>
          <p:cNvPr id="9" name="Рисунок 8" descr="keitel_55.jpg"/>
          <p:cNvPicPr>
            <a:picLocks noChangeAspect="1"/>
          </p:cNvPicPr>
          <p:nvPr/>
        </p:nvPicPr>
        <p:blipFill>
          <a:blip r:embed="rId4" cstate="email"/>
          <a:stretch>
            <a:fillRect/>
          </a:stretch>
        </p:blipFill>
        <p:spPr>
          <a:xfrm>
            <a:off x="3571868" y="4357694"/>
            <a:ext cx="1428760" cy="2195023"/>
          </a:xfrm>
          <a:prstGeom prst="rect">
            <a:avLst/>
          </a:prstGeom>
          <a:ln>
            <a:noFill/>
          </a:ln>
          <a:effectLst>
            <a:softEdge rad="112500"/>
          </a:effectLst>
        </p:spPr>
      </p:pic>
      <p:pic>
        <p:nvPicPr>
          <p:cNvPr id="10" name="Рисунок 9" descr="борман.jpg"/>
          <p:cNvPicPr>
            <a:picLocks noChangeAspect="1"/>
          </p:cNvPicPr>
          <p:nvPr/>
        </p:nvPicPr>
        <p:blipFill>
          <a:blip r:embed="rId5" cstate="email"/>
          <a:stretch>
            <a:fillRect/>
          </a:stretch>
        </p:blipFill>
        <p:spPr>
          <a:xfrm>
            <a:off x="5357818" y="4500570"/>
            <a:ext cx="1571636" cy="2021396"/>
          </a:xfrm>
          <a:prstGeom prst="rect">
            <a:avLst/>
          </a:prstGeom>
          <a:ln>
            <a:noFill/>
          </a:ln>
          <a:effectLst>
            <a:softEdge rad="112500"/>
          </a:effectLst>
        </p:spPr>
      </p:pic>
      <p:pic>
        <p:nvPicPr>
          <p:cNvPr id="11" name="Рисунок 10" descr="neirat.jpg"/>
          <p:cNvPicPr>
            <a:picLocks noChangeAspect="1"/>
          </p:cNvPicPr>
          <p:nvPr/>
        </p:nvPicPr>
        <p:blipFill>
          <a:blip r:embed="rId6" cstate="email"/>
          <a:stretch>
            <a:fillRect/>
          </a:stretch>
        </p:blipFill>
        <p:spPr>
          <a:xfrm>
            <a:off x="7143768" y="4429132"/>
            <a:ext cx="1714512" cy="2099402"/>
          </a:xfrm>
          <a:prstGeom prst="rect">
            <a:avLst/>
          </a:prstGeom>
          <a:ln>
            <a:noFill/>
          </a:ln>
          <a:effectLst>
            <a:softEdge rad="112500"/>
          </a:effectLst>
        </p:spPr>
      </p:pic>
      <p:sp>
        <p:nvSpPr>
          <p:cNvPr id="12" name="TextBox 11"/>
          <p:cNvSpPr txBox="1"/>
          <p:nvPr/>
        </p:nvSpPr>
        <p:spPr>
          <a:xfrm>
            <a:off x="214282" y="6215082"/>
            <a:ext cx="1714512" cy="307777"/>
          </a:xfrm>
          <a:prstGeom prst="rect">
            <a:avLst/>
          </a:prstGeom>
          <a:noFill/>
        </p:spPr>
        <p:txBody>
          <a:bodyPr wrap="square" rtlCol="0">
            <a:spAutoFit/>
          </a:bodyPr>
          <a:lstStyle/>
          <a:p>
            <a:r>
              <a:rPr lang="ru-RU" sz="14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И.Риббентроп</a:t>
            </a:r>
            <a:endParaRPr lang="ru-RU" sz="14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13" name="TextBox 12"/>
          <p:cNvSpPr txBox="1"/>
          <p:nvPr/>
        </p:nvSpPr>
        <p:spPr>
          <a:xfrm>
            <a:off x="2357422" y="6286520"/>
            <a:ext cx="1000132" cy="307777"/>
          </a:xfrm>
          <a:prstGeom prst="rect">
            <a:avLst/>
          </a:prstGeom>
          <a:noFill/>
        </p:spPr>
        <p:txBody>
          <a:bodyPr wrap="square" rtlCol="0">
            <a:spAutoFit/>
          </a:bodyPr>
          <a:lstStyle/>
          <a:p>
            <a:r>
              <a:rPr lang="ru-RU" sz="14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Г.Геринг</a:t>
            </a:r>
            <a:endParaRPr lang="ru-RU" sz="14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14" name="TextBox 13"/>
          <p:cNvSpPr txBox="1"/>
          <p:nvPr/>
        </p:nvSpPr>
        <p:spPr>
          <a:xfrm>
            <a:off x="3857620" y="6215082"/>
            <a:ext cx="1214446" cy="584775"/>
          </a:xfrm>
          <a:prstGeom prst="rect">
            <a:avLst/>
          </a:prstGeom>
          <a:noFill/>
        </p:spPr>
        <p:txBody>
          <a:bodyPr wrap="square" rtlCol="0">
            <a:spAutoFit/>
          </a:bodyPr>
          <a:lstStyle/>
          <a:p>
            <a:r>
              <a:rPr lang="ru-RU" sz="140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В.Кейтель</a:t>
            </a:r>
            <a:endParaRPr lang="ru-RU" sz="14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endParaRPr lang="ru-RU" dirty="0"/>
          </a:p>
        </p:txBody>
      </p:sp>
      <p:sp>
        <p:nvSpPr>
          <p:cNvPr id="15" name="TextBox 14"/>
          <p:cNvSpPr txBox="1"/>
          <p:nvPr/>
        </p:nvSpPr>
        <p:spPr>
          <a:xfrm>
            <a:off x="5429256" y="6215082"/>
            <a:ext cx="1143008" cy="584775"/>
          </a:xfrm>
          <a:prstGeom prst="rect">
            <a:avLst/>
          </a:prstGeom>
          <a:noFill/>
        </p:spPr>
        <p:txBody>
          <a:bodyPr wrap="square" rtlCol="0">
            <a:spAutoFit/>
          </a:bodyPr>
          <a:lstStyle/>
          <a:p>
            <a:r>
              <a:rPr lang="ru-RU" sz="14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М.Борман</a:t>
            </a:r>
          </a:p>
          <a:p>
            <a:endParaRPr lang="ru-RU" dirty="0"/>
          </a:p>
        </p:txBody>
      </p:sp>
      <p:sp>
        <p:nvSpPr>
          <p:cNvPr id="16" name="TextBox 15"/>
          <p:cNvSpPr txBox="1"/>
          <p:nvPr/>
        </p:nvSpPr>
        <p:spPr>
          <a:xfrm>
            <a:off x="7358082" y="6143644"/>
            <a:ext cx="1000132" cy="307777"/>
          </a:xfrm>
          <a:prstGeom prst="rect">
            <a:avLst/>
          </a:prstGeom>
          <a:noFill/>
        </p:spPr>
        <p:txBody>
          <a:bodyPr wrap="square" rtlCol="0">
            <a:spAutoFit/>
          </a:bodyPr>
          <a:lstStyle/>
          <a:p>
            <a:r>
              <a:rPr lang="ru-RU" sz="140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К.Нейрат</a:t>
            </a:r>
            <a:endParaRPr lang="ru-RU" sz="14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20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animEffect transition="in" filter="fade">
                                      <p:cBhvr>
                                        <p:cTn id="22" dur="2000"/>
                                        <p:tgtEl>
                                          <p:spTgt spid="1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fade">
                                      <p:cBhvr>
                                        <p:cTn id="32" dur="2000"/>
                                        <p:tgtEl>
                                          <p:spTgt spid="1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Effect transition="in" filter="fade">
                                      <p:cBhvr>
                                        <p:cTn id="42" dur="2000"/>
                                        <p:tgtEl>
                                          <p:spTgt spid="15">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2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6">
                                            <p:txEl>
                                              <p:pRg st="0" end="0"/>
                                            </p:txEl>
                                          </p:spTgt>
                                        </p:tgtEl>
                                        <p:attrNameLst>
                                          <p:attrName>style.visibility</p:attrName>
                                        </p:attrNameLst>
                                      </p:cBhvr>
                                      <p:to>
                                        <p:strVal val="visible"/>
                                      </p:to>
                                    </p:set>
                                    <p:animEffect transition="in" filter="fade">
                                      <p:cBhvr>
                                        <p:cTn id="52" dur="2000"/>
                                        <p:tgtEl>
                                          <p:spTgt spid="16">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build="allAtOnce"/>
      <p:bldP spid="13" grpId="0" build="allAtOnce"/>
      <p:bldP spid="14" grpId="0" build="allAtOnce"/>
      <p:bldP spid="15" grpId="0" build="allAtOnce"/>
      <p:bldP spid="16"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одульная">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Модульная">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353</TotalTime>
  <Words>1053</Words>
  <Application>Microsoft Office PowerPoint</Application>
  <PresentationFormat>Экран (4:3)</PresentationFormat>
  <Paragraphs>118</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Модульная</vt:lpstr>
      <vt:lpstr>Итоги Великой Отечественной             и   II Мировой войны</vt:lpstr>
      <vt:lpstr>    "Следы войны неизгладимы!    Пускай окончится она,    Нам не пройти спокойно мимо    Незатемненного окна!"                                              Д. Кедрин </vt:lpstr>
      <vt:lpstr>       Завершающий этап войны</vt:lpstr>
      <vt:lpstr>        Итоги II Мировой войны</vt:lpstr>
      <vt:lpstr>    Итоги Великой Отечественной                                           войны</vt:lpstr>
      <vt:lpstr>               Потери</vt:lpstr>
      <vt:lpstr>              Война в цифрах</vt:lpstr>
      <vt:lpstr>Слайд 8</vt:lpstr>
      <vt:lpstr>        Нюрнбергский процесс</vt:lpstr>
      <vt:lpstr>      Истинный смысл и значение II Мировой                           войны 1939-1945 </vt:lpstr>
      <vt:lpstr>Слайд 11</vt:lpstr>
      <vt:lpstr>Слайд 12</vt:lpstr>
    </vt:vector>
  </TitlesOfParts>
  <Company>Foxcompany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Итоги Великой Отечественной и II Мировой войн</dc:title>
  <dc:creator>Fox</dc:creator>
  <cp:lastModifiedBy>UserXP</cp:lastModifiedBy>
  <cp:revision>41</cp:revision>
  <dcterms:created xsi:type="dcterms:W3CDTF">2012-01-23T16:24:27Z</dcterms:created>
  <dcterms:modified xsi:type="dcterms:W3CDTF">2013-10-20T15:27:37Z</dcterms:modified>
</cp:coreProperties>
</file>