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FE4342-74BC-40A0-9C25-5C962F2EF534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CB5FD56-A4CF-4DEA-B2A0-5C24EB654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918648" cy="374441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«Развитие </a:t>
            </a:r>
            <a:r>
              <a:rPr lang="ru-RU" sz="3600" i="1" dirty="0"/>
              <a:t>временных и пространственных представлений у дошкольников с нарушением речи, как профилактика </a:t>
            </a:r>
            <a:r>
              <a:rPr lang="ru-RU" sz="3600" i="1" dirty="0" err="1" smtClean="0"/>
              <a:t>дисграфии</a:t>
            </a:r>
            <a:r>
              <a:rPr lang="ru-RU" sz="3600" i="1" dirty="0" smtClean="0"/>
              <a:t> и </a:t>
            </a:r>
            <a:r>
              <a:rPr lang="ru-RU" sz="3600" i="1" dirty="0" err="1" smtClean="0"/>
              <a:t>дислексии</a:t>
            </a:r>
            <a:r>
              <a:rPr lang="ru-RU" sz="3600" i="1" dirty="0" smtClean="0"/>
              <a:t>»</a:t>
            </a: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dirty="0"/>
              <a:t>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7160840" cy="21377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                      Учитель-тифлопедагог </a:t>
            </a:r>
          </a:p>
          <a:p>
            <a:pPr>
              <a:defRPr/>
            </a:pPr>
            <a:r>
              <a:rPr lang="ru-RU" dirty="0" smtClean="0"/>
              <a:t>	Маркова Л.А.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i="1" dirty="0" smtClean="0"/>
              <a:t> временные представления:</a:t>
            </a:r>
          </a:p>
          <a:p>
            <a:r>
              <a:rPr lang="ru-RU" dirty="0" smtClean="0"/>
              <a:t>дети понимают периоды времени;</a:t>
            </a:r>
          </a:p>
          <a:p>
            <a:r>
              <a:rPr lang="ru-RU" dirty="0" smtClean="0"/>
              <a:t>имеют представления о характерных особенностях частей суток;</a:t>
            </a:r>
          </a:p>
          <a:p>
            <a:r>
              <a:rPr lang="ru-RU" dirty="0" smtClean="0"/>
              <a:t>умеют на конкретных событиях устанавливать последовательность частей суток;</a:t>
            </a:r>
          </a:p>
          <a:p>
            <a:r>
              <a:rPr lang="ru-RU" dirty="0" smtClean="0"/>
              <a:t>называют дни недели и времена года, месяцы ,знают их последовательность;</a:t>
            </a:r>
          </a:p>
          <a:p>
            <a:r>
              <a:rPr lang="ru-RU" dirty="0" smtClean="0"/>
              <a:t>Имеют понятия о периодах человеческого возраста;</a:t>
            </a:r>
          </a:p>
          <a:p>
            <a:r>
              <a:rPr lang="ru-RU" dirty="0" smtClean="0"/>
              <a:t>Определяют временную последовательность действий, событий.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i="1" dirty="0" smtClean="0"/>
              <a:t>Таким образом, использование комплекса игр и упражнений по развитию пространственных и временных представлений в коррекционном процессе в детском саду позволит предупредить в школьном возрасте возможность появления специфических ошибок в письменной речи.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/>
              <a:t> Профилактическая работа по предупреждению нарушений письменной речи необходима в дошкольном возрасте. Речевые нарушения у детей дошкольного возраста часто сочетаются с </a:t>
            </a:r>
            <a:r>
              <a:rPr lang="ru-RU" i="1" noProof="1" smtClean="0"/>
              <a:t>несформированностью</a:t>
            </a:r>
            <a:r>
              <a:rPr lang="ru-RU" i="1" noProof="1" smtClean="0"/>
              <a:t> </a:t>
            </a:r>
            <a:r>
              <a:rPr lang="ru-RU" i="1" dirty="0" smtClean="0"/>
              <a:t>пространственных </a:t>
            </a:r>
            <a:r>
              <a:rPr lang="ru-RU" i="1" dirty="0" smtClean="0"/>
              <a:t>и временных представлений, что приводит в школьном возрасте к стойким специфическим ошибкам в письменной речи.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ТЕОРЕТИЧЕСКОЕ ОБОСНОВАНИЕ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3400" i="1" dirty="0" smtClean="0"/>
              <a:t>В отечественной педагогике проблема ознакомления детей с пространством и временем нашла отражение </a:t>
            </a:r>
            <a:r>
              <a:rPr lang="ru-RU" sz="3400" i="1" noProof="1" smtClean="0"/>
              <a:t>в работах А.Н.Корнева, И.Н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Садовниковой</a:t>
            </a:r>
            <a:r>
              <a:rPr lang="ru-RU" sz="3400" i="1" noProof="1" smtClean="0"/>
              <a:t>, </a:t>
            </a:r>
            <a:r>
              <a:rPr lang="ru-RU" sz="3400" i="1" noProof="1" smtClean="0"/>
              <a:t>О.В.Елецкой,Н.Ю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Горбачевской</a:t>
            </a:r>
            <a:r>
              <a:rPr lang="ru-RU" sz="3400" i="1" noProof="1" smtClean="0"/>
              <a:t>, </a:t>
            </a:r>
            <a:r>
              <a:rPr lang="ru-RU" sz="3400" i="1" noProof="1" smtClean="0"/>
              <a:t>Н.Я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Семаго,М.М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Семаго,И.А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Филатовой</a:t>
            </a:r>
            <a:r>
              <a:rPr lang="ru-RU" sz="3400" i="1" noProof="1" smtClean="0"/>
              <a:t>, </a:t>
            </a:r>
            <a:r>
              <a:rPr lang="ru-RU" sz="3400" i="1" noProof="1" smtClean="0"/>
              <a:t>Е.В</a:t>
            </a:r>
            <a:r>
              <a:rPr lang="ru-RU" sz="3400" i="1" noProof="1" smtClean="0"/>
              <a:t>. </a:t>
            </a:r>
            <a:r>
              <a:rPr lang="ru-RU" sz="3400" i="1" noProof="1" smtClean="0"/>
              <a:t>Мазановой.</a:t>
            </a:r>
            <a:endParaRPr lang="ru-RU" sz="3400" i="1" noProof="1" smtClean="0"/>
          </a:p>
          <a:p>
            <a:pPr algn="just">
              <a:buNone/>
            </a:pPr>
            <a:r>
              <a:rPr lang="ru-RU" sz="3400" i="1" noProof="1" smtClean="0"/>
              <a:t>     Недостаточная сформированность пространственно-временных представлений у дошкольников обязательно будет сказываться на формировании полноценной связной </a:t>
            </a:r>
            <a:r>
              <a:rPr lang="ru-RU" sz="3400" i="1" noProof="1" smtClean="0"/>
              <a:t>речи</a:t>
            </a:r>
            <a:r>
              <a:rPr lang="ru-RU" sz="3400" i="1" noProof="1" smtClean="0"/>
              <a:t>, а у школьников – на развитии навыка чтения и </a:t>
            </a:r>
            <a:r>
              <a:rPr lang="ru-RU" sz="3400" i="1" noProof="1" smtClean="0"/>
              <a:t>письма</a:t>
            </a:r>
            <a:r>
              <a:rPr lang="ru-RU" sz="3400" i="1" noProof="1" smtClean="0"/>
              <a:t>. Ведь для овладения письмом ребенку необходимо научиться взаимно трансформировать пространственную последовательность – графических знаков и временную – звуковых </a:t>
            </a:r>
            <a:r>
              <a:rPr lang="ru-RU" sz="3400" i="1" noProof="1" smtClean="0"/>
              <a:t>комплексов</a:t>
            </a:r>
            <a:r>
              <a:rPr lang="ru-RU" sz="3400" i="1" noProof="1" smtClean="0"/>
              <a:t>. Таким </a:t>
            </a:r>
            <a:r>
              <a:rPr lang="ru-RU" sz="3400" i="1" noProof="1" smtClean="0"/>
              <a:t>образом</a:t>
            </a:r>
            <a:r>
              <a:rPr lang="ru-RU" sz="3400" i="1" noProof="1" smtClean="0"/>
              <a:t>, временной и пространственный аспекты восприятия и воспроизведения речи не могут быть </a:t>
            </a:r>
            <a:r>
              <a:rPr lang="ru-RU" sz="3400" i="1" noProof="1" smtClean="0"/>
              <a:t>разобщены</a:t>
            </a:r>
            <a:r>
              <a:rPr lang="ru-RU" i="1" noProof="1" smtClean="0"/>
              <a:t>.</a:t>
            </a:r>
            <a:endParaRPr lang="ru-RU" noProof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Цель:</a:t>
            </a: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i="1" dirty="0" smtClean="0"/>
              <a:t>Развивать пространственные и временные представления</a:t>
            </a: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i="1" dirty="0" smtClean="0"/>
              <a:t>у дошкольников с общим недоразвитием речи III уровня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sz="3600" b="1" dirty="0"/>
              <a:t>Задачи:</a:t>
            </a:r>
          </a:p>
          <a:p>
            <a:pPr>
              <a:defRPr/>
            </a:pPr>
            <a:r>
              <a:rPr lang="ru-RU" i="1" dirty="0"/>
              <a:t>     Предупредить  школьную неуспеваемость у детей  путём развития психологической базы речи в дошкольном возрасте.(Развитие зрительного и слухового восприятия, памяти; пространственных представлений, временных понятий) </a:t>
            </a:r>
          </a:p>
          <a:p>
            <a:pPr>
              <a:defRPr/>
            </a:pPr>
            <a:r>
              <a:rPr lang="ru-RU" i="1" dirty="0"/>
              <a:t>     Сформировать определённые грамматические категории языка, способствующие развитию связной речи;</a:t>
            </a:r>
          </a:p>
          <a:p>
            <a:pPr>
              <a:defRPr/>
            </a:pPr>
            <a:r>
              <a:rPr lang="ru-RU" i="1" dirty="0"/>
              <a:t>     Развивать интеллектуальные способности, познавательную активность,   желание творчески применять полученные знания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i="1" dirty="0" smtClean="0"/>
              <a:t>Развитие зрительного и слухового восприятия, памяти; пространственных представлений, временных понятий</a:t>
            </a:r>
            <a:endParaRPr lang="ru-RU" sz="2400" dirty="0"/>
          </a:p>
        </p:txBody>
      </p:sp>
      <p:pic>
        <p:nvPicPr>
          <p:cNvPr id="4" name="Содержимое 3" descr="img_51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1634100" cy="1225575"/>
          </a:xfrm>
        </p:spPr>
      </p:pic>
      <p:pic>
        <p:nvPicPr>
          <p:cNvPr id="5" name="Рисунок 4" descr="img_5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068960"/>
            <a:ext cx="1691680" cy="1268760"/>
          </a:xfrm>
          <a:prstGeom prst="rect">
            <a:avLst/>
          </a:prstGeom>
        </p:spPr>
      </p:pic>
      <p:pic>
        <p:nvPicPr>
          <p:cNvPr id="6" name="Рисунок 5" descr="muzykal_nye_instrumentydsc037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97152"/>
            <a:ext cx="1329612" cy="1772816"/>
          </a:xfrm>
          <a:prstGeom prst="rect">
            <a:avLst/>
          </a:prstGeom>
        </p:spPr>
      </p:pic>
      <p:pic>
        <p:nvPicPr>
          <p:cNvPr id="7" name="Рисунок 6" descr="sortirovwik_dlya_sensornogo_razvitiyadsc037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1556792"/>
            <a:ext cx="1667677" cy="12507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4221088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Упорядочение элементов</a:t>
            </a:r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708920"/>
            <a:ext cx="28071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Пространство и преобразование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81001"/>
            <a:ext cx="22701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Музыкальные инструменты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2852936"/>
            <a:ext cx="1314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Сортировщик 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Рисунок 14" descr="krostik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3539112"/>
            <a:ext cx="2304256" cy="3318888"/>
          </a:xfrm>
          <a:prstGeom prst="rect">
            <a:avLst/>
          </a:prstGeom>
        </p:spPr>
      </p:pic>
      <p:pic>
        <p:nvPicPr>
          <p:cNvPr id="16" name="Рисунок 15" descr="d493671124b3141065955607a5fe2b6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72200" y="1628800"/>
            <a:ext cx="2076822" cy="20768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28184" y="3789040"/>
            <a:ext cx="2321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Игра «Календарь природы»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Рисунок 17" descr="b343208ac18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6084168" y="4725144"/>
            <a:ext cx="2617298" cy="175031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Формирование определённых грамматических категорий </a:t>
            </a:r>
            <a:r>
              <a:rPr lang="ru-RU" sz="2800" i="1" dirty="0" smtClean="0"/>
              <a:t>языка</a:t>
            </a:r>
            <a:endParaRPr lang="ru-RU" sz="2800" dirty="0"/>
          </a:p>
        </p:txBody>
      </p:sp>
      <p:pic>
        <p:nvPicPr>
          <p:cNvPr id="4" name="Рисунок 3" descr="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1302715" cy="1767816"/>
          </a:xfrm>
          <a:prstGeom prst="rect">
            <a:avLst/>
          </a:prstGeom>
        </p:spPr>
      </p:pic>
      <p:pic>
        <p:nvPicPr>
          <p:cNvPr id="5" name="Рисунок 4" descr="1309196355_onr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628800"/>
            <a:ext cx="1244298" cy="1728192"/>
          </a:xfrm>
          <a:prstGeom prst="rect">
            <a:avLst/>
          </a:prstGeom>
        </p:spPr>
      </p:pic>
      <p:pic>
        <p:nvPicPr>
          <p:cNvPr id="6" name="Рисунок 5" descr="1272082119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700808"/>
            <a:ext cx="1910705" cy="1467421"/>
          </a:xfrm>
          <a:prstGeom prst="rect">
            <a:avLst/>
          </a:prstGeom>
        </p:spPr>
      </p:pic>
      <p:pic>
        <p:nvPicPr>
          <p:cNvPr id="7" name="Рисунок 6" descr="1310306951_ruslanova-fruk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2060848"/>
            <a:ext cx="1864497" cy="1394644"/>
          </a:xfrm>
          <a:prstGeom prst="rect">
            <a:avLst/>
          </a:prstGeom>
        </p:spPr>
      </p:pic>
      <p:pic>
        <p:nvPicPr>
          <p:cNvPr id="8" name="Рисунок 7" descr="1310308453_ruslanova.-professi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1700808"/>
            <a:ext cx="1946162" cy="1440160"/>
          </a:xfrm>
          <a:prstGeom prst="rect">
            <a:avLst/>
          </a:prstGeom>
        </p:spPr>
      </p:pic>
      <p:pic>
        <p:nvPicPr>
          <p:cNvPr id="9" name="Рисунок 8" descr="1327115733_logopedicheskie_kartohk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4156362"/>
            <a:ext cx="1584176" cy="2224966"/>
          </a:xfrm>
          <a:prstGeom prst="rect">
            <a:avLst/>
          </a:prstGeom>
        </p:spPr>
      </p:pic>
      <p:pic>
        <p:nvPicPr>
          <p:cNvPr id="10" name="Рисунок 9" descr="f_clip_image01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67744" y="4149080"/>
            <a:ext cx="3084605" cy="2312094"/>
          </a:xfrm>
          <a:prstGeom prst="rect">
            <a:avLst/>
          </a:prstGeom>
        </p:spPr>
      </p:pic>
      <p:pic>
        <p:nvPicPr>
          <p:cNvPr id="11" name="Рисунок 10" descr="f_clip_image01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52120" y="4077072"/>
            <a:ext cx="3180673" cy="23841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/>
              <a:t>Развитие интеллектуальных способностей, познавательной активности,   желания </a:t>
            </a:r>
            <a:r>
              <a:rPr lang="ru-RU" sz="2800" i="1" dirty="0" smtClean="0"/>
              <a:t>творчески применять полученные знания</a:t>
            </a:r>
            <a:endParaRPr lang="ru-RU" sz="2800" dirty="0"/>
          </a:p>
        </p:txBody>
      </p:sp>
      <p:pic>
        <p:nvPicPr>
          <p:cNvPr id="3" name="Рисунок 2" descr="9a27f253-6631-49f3-adbd-fa3c8df34b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2496277" cy="1872208"/>
          </a:xfrm>
          <a:prstGeom prst="rect">
            <a:avLst/>
          </a:prstGeom>
        </p:spPr>
      </p:pic>
      <p:pic>
        <p:nvPicPr>
          <p:cNvPr id="4" name="Рисунок 3" descr="883863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149080"/>
            <a:ext cx="2105941" cy="2239317"/>
          </a:xfrm>
          <a:prstGeom prst="rect">
            <a:avLst/>
          </a:prstGeom>
        </p:spPr>
      </p:pic>
      <p:pic>
        <p:nvPicPr>
          <p:cNvPr id="5" name="Рисунок 4" descr="3765555893-kukly-igrushki-palchikovyj-teatr-kolob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437112"/>
            <a:ext cx="2699792" cy="2024844"/>
          </a:xfrm>
          <a:prstGeom prst="rect">
            <a:avLst/>
          </a:prstGeom>
        </p:spPr>
      </p:pic>
      <p:pic>
        <p:nvPicPr>
          <p:cNvPr id="6" name="Рисунок 5" descr="theat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4149080"/>
            <a:ext cx="1932806" cy="2216284"/>
          </a:xfrm>
          <a:prstGeom prst="rect">
            <a:avLst/>
          </a:prstGeom>
        </p:spPr>
      </p:pic>
      <p:pic>
        <p:nvPicPr>
          <p:cNvPr id="7" name="Рисунок 6" descr="s60027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204864"/>
            <a:ext cx="2289043" cy="1716782"/>
          </a:xfrm>
          <a:prstGeom prst="rect">
            <a:avLst/>
          </a:prstGeom>
        </p:spPr>
      </p:pic>
      <p:pic>
        <p:nvPicPr>
          <p:cNvPr id="8" name="Рисунок 7" descr="finger_toys2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336" y="2060848"/>
            <a:ext cx="2696928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Этапы  реализации: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/>
              <a:t> Определить уровень развития зрительно-пространственного ориентирования и временных понятий у дошкольников с ОНР III на начальном  этапе.</a:t>
            </a:r>
          </a:p>
          <a:p>
            <a:r>
              <a:rPr lang="ru-RU" i="1" dirty="0" smtClean="0"/>
              <a:t>     Выбрать эффективные методы развития пространственных представлений и временных понятий у детей дошкольного возраста с ОНРIII.</a:t>
            </a:r>
          </a:p>
          <a:p>
            <a:r>
              <a:rPr lang="ru-RU" i="1" dirty="0" smtClean="0"/>
              <a:t>      Создать предметно-развивающую среду для пространственных и временных представлений.</a:t>
            </a:r>
          </a:p>
          <a:p>
            <a:r>
              <a:rPr lang="ru-RU" i="1" dirty="0" smtClean="0"/>
              <a:t>      Провести коррекционно-развивающий комплекс игр и упражнений по развитию временных и пространственных представлений у дошкольников с ОНРIII.</a:t>
            </a:r>
          </a:p>
          <a:p>
            <a:r>
              <a:rPr lang="ru-RU" i="1" dirty="0" smtClean="0"/>
              <a:t>    Определить уровень развития зрительно-пространственного ориентирования и временных понятий у дошкольников с ОНР III на контрольном  этапе.</a:t>
            </a:r>
          </a:p>
          <a:p>
            <a:r>
              <a:rPr lang="ru-RU" i="1" dirty="0" smtClean="0"/>
              <a:t>      Проанализировать данные диагностик пространственных и временных представлений у дошкольников с ОНР III на начальном и  контрольном этапах и определить результативность.</a:t>
            </a:r>
          </a:p>
          <a:p>
            <a:r>
              <a:rPr lang="ru-RU" i="1" dirty="0" smtClean="0"/>
              <a:t>      Определить задачи на дальнейшую работу по данной теме.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Предполагаемый </a:t>
            </a:r>
            <a:r>
              <a:rPr lang="ru-RU" sz="3600" b="1" dirty="0"/>
              <a:t>результат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  <a:defRPr/>
            </a:pPr>
            <a:r>
              <a:rPr lang="ru-RU" sz="3600" i="1" dirty="0"/>
              <a:t>В результате проделанной работы у дошкольников с ОНР III должны быть сформированы </a:t>
            </a:r>
          </a:p>
          <a:p>
            <a:pPr>
              <a:buNone/>
              <a:defRPr/>
            </a:pPr>
            <a:r>
              <a:rPr lang="ru-RU" sz="3600" i="1" dirty="0"/>
              <a:t>   пространственные </a:t>
            </a:r>
            <a:r>
              <a:rPr lang="ru-RU" sz="3600" i="1" dirty="0" smtClean="0"/>
              <a:t>представления:</a:t>
            </a:r>
            <a:endParaRPr lang="ru-RU" dirty="0" smtClean="0">
              <a:solidFill>
                <a:schemeClr val="dk1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chemeClr val="dk1"/>
                </a:solidFill>
              </a:rPr>
              <a:t>дети  </a:t>
            </a:r>
            <a:r>
              <a:rPr lang="ru-RU" dirty="0">
                <a:solidFill>
                  <a:schemeClr val="dk1"/>
                </a:solidFill>
              </a:rPr>
              <a:t>умеют </a:t>
            </a:r>
            <a:r>
              <a:rPr lang="ru-RU" dirty="0" smtClean="0">
                <a:solidFill>
                  <a:schemeClr val="dk1"/>
                </a:solidFill>
              </a:rPr>
              <a:t>ориентироваться в схеме тела;</a:t>
            </a: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дети  умеют ориентироваться в окружающем пространстве, понимают смысл пространственных отношений</a:t>
            </a:r>
            <a:r>
              <a:rPr lang="ru-RU" dirty="0" smtClean="0">
                <a:solidFill>
                  <a:schemeClr val="dk1"/>
                </a:solidFill>
              </a:rPr>
              <a:t>;</a:t>
            </a:r>
            <a:endParaRPr lang="ru-RU" dirty="0">
              <a:solidFill>
                <a:schemeClr val="dk1"/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определяют своё местонахождение среди других людей и предметов; обозначают в речи взаимное расположение предметов;</a:t>
            </a: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ориентируются на листе в клетку;</a:t>
            </a: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моделируют пространственные отношения между объектами в виде рисунка, плана, схемы;</a:t>
            </a: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умеют передвигаться в пространстве, ориентируясь на условные обозначения (знаки и символы);</a:t>
            </a:r>
          </a:p>
          <a:p>
            <a:pPr>
              <a:defRPr/>
            </a:pPr>
            <a:r>
              <a:rPr lang="ru-RU" dirty="0">
                <a:solidFill>
                  <a:schemeClr val="dk1"/>
                </a:solidFill>
              </a:rPr>
              <a:t>проводят  самоконтроль и самооценку выполненной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107</TotalTime>
  <Words>544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«Развитие временных и пространственных представлений у дошкольников с нарушением речи, как профилактика дисграфии и дислексии»                                     </vt:lpstr>
      <vt:lpstr>Актуальность темы</vt:lpstr>
      <vt:lpstr>ТЕОРЕТИЧЕСКОЕ ОБОСНОВАНИЕ </vt:lpstr>
      <vt:lpstr>Цель: Развивать пространственные и временные представления у дошкольников с общим недоразвитием речи III уровня</vt:lpstr>
      <vt:lpstr>Развитие зрительного и слухового восприятия, памяти; пространственных представлений, временных понятий</vt:lpstr>
      <vt:lpstr>Формирование определённых грамматических категорий языка</vt:lpstr>
      <vt:lpstr>Развитие интеллектуальных способностей, познавательной активности,   желания творчески применять полученные знания</vt:lpstr>
      <vt:lpstr> Этапы  реализации: </vt:lpstr>
      <vt:lpstr> Предполагаемый результат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временных и пространственных представлений у дошкольников с нарушением речи, как профилактика дисграфии и дислексии»</dc:title>
  <dc:creator>DNS</dc:creator>
  <cp:lastModifiedBy>Admin</cp:lastModifiedBy>
  <cp:revision>13</cp:revision>
  <dcterms:created xsi:type="dcterms:W3CDTF">2012-02-08T04:44:38Z</dcterms:created>
  <dcterms:modified xsi:type="dcterms:W3CDTF">2012-11-07T15:05:26Z</dcterms:modified>
</cp:coreProperties>
</file>