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F9C91-FCD0-47C2-9B52-140BA37F965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520D0-6D39-402A-B90D-9CF3ACD4F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F9C91-FCD0-47C2-9B52-140BA37F965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520D0-6D39-402A-B90D-9CF3ACD4F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F9C91-FCD0-47C2-9B52-140BA37F965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520D0-6D39-402A-B90D-9CF3ACD4F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F9C91-FCD0-47C2-9B52-140BA37F965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520D0-6D39-402A-B90D-9CF3ACD4F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F9C91-FCD0-47C2-9B52-140BA37F965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520D0-6D39-402A-B90D-9CF3ACD4F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F9C91-FCD0-47C2-9B52-140BA37F965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520D0-6D39-402A-B90D-9CF3ACD4F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F9C91-FCD0-47C2-9B52-140BA37F965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520D0-6D39-402A-B90D-9CF3ACD4F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F9C91-FCD0-47C2-9B52-140BA37F965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520D0-6D39-402A-B90D-9CF3ACD4F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F9C91-FCD0-47C2-9B52-140BA37F965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520D0-6D39-402A-B90D-9CF3ACD4F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F9C91-FCD0-47C2-9B52-140BA37F965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520D0-6D39-402A-B90D-9CF3ACD4F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F9C91-FCD0-47C2-9B52-140BA37F965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520D0-6D39-402A-B90D-9CF3ACD4F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F9C91-FCD0-47C2-9B52-140BA37F965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520D0-6D39-402A-B90D-9CF3ACD4F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63" TargetMode="External"/><Relationship Id="rId3" Type="http://schemas.openxmlformats.org/officeDocument/2006/relationships/hyperlink" Target="http://ru.wikipedia.org/wiki/%D0%A0%D0%B0%D0%B4%D0%B8%D0%BE%D0%B2%D0%B5%D1%89%D0%B0%D0%BD%D0%B8%D0%B5" TargetMode="External"/><Relationship Id="rId7" Type="http://schemas.openxmlformats.org/officeDocument/2006/relationships/hyperlink" Target="http://ru.wikipedia.org/w/index.php?title=%D0%91%D0%B0%D1%82%D0%B0%D0%BB%D0%BE%D0%B2,_%D0%9B%D0%B5%D0%BE%D0%BD%D0%B8%D0%B4_%D0%98%D0%BB%D1%8C%D0%B8%D1%87&amp;action=edit&amp;redlink=1" TargetMode="External"/><Relationship Id="rId2" Type="http://schemas.openxmlformats.org/officeDocument/2006/relationships/hyperlink" Target="http://ru.wikipedia.org/wiki/%D0%A2%D0%B5%D0%BB%D0%B5%D0%B2%D0%B8%D0%B4%D0%B5%D0%BD%D0%B8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D%D0%B8%D0%BA%D0%B8%D1%82%D0%B8%D0%BD,_%D0%9D%D0%B8%D0%BA%D0%BE%D0%BB%D0%B0%D0%B9_%D0%92%D0%B0%D1%81%D0%B8%D0%BB%D1%8C%D0%B5%D0%B2%D0%B8%D1%87_(%D0%B0%D1%80%D1%85%D0%B8%D1%82%D0%B5%D0%BA%D1%82%D0%BE%D1%80)" TargetMode="External"/><Relationship Id="rId11" Type="http://schemas.openxmlformats.org/officeDocument/2006/relationships/image" Target="../media/image1.jpeg"/><Relationship Id="rId5" Type="http://schemas.openxmlformats.org/officeDocument/2006/relationships/hyperlink" Target="http://ru.wikipedia.org/wiki/%D0%9C%D0%BE%D1%81%D0%BA%D0%B2%D0%B0" TargetMode="External"/><Relationship Id="rId10" Type="http://schemas.openxmlformats.org/officeDocument/2006/relationships/hyperlink" Target="http://ru.wikipedia.org/wiki/%D0%9B%D0%B8%D0%BB%D0%B8%D1%8F" TargetMode="External"/><Relationship Id="rId4" Type="http://schemas.openxmlformats.org/officeDocument/2006/relationships/hyperlink" Target="http://ru.wikipedia.org/wiki/%D0%91%D0%B0%D1%88%D0%BD%D1%8F" TargetMode="External"/><Relationship Id="rId9" Type="http://schemas.openxmlformats.org/officeDocument/2006/relationships/hyperlink" Target="http://ru.wikipedia.org/wiki/196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7_%D0%B0%D0%B2%D0%B3%D1%83%D1%81%D1%82%D0%B0" TargetMode="External"/><Relationship Id="rId2" Type="http://schemas.openxmlformats.org/officeDocument/2006/relationships/hyperlink" Target="http://ru.wikipedia.org/wiki/%D0%9F%D0%BE%D0%B6%D0%B0%D1%80_%D0%BD%D0%B0_%D0%9E%D1%81%D1%82%D0%B0%D0%BD%D0%BA%D0%B8%D0%BD%D1%81%D0%BA%D0%BE%D0%B9_%D1%82%D0%B5%D0%BB%D0%B5%D0%B1%D0%B0%D1%88%D0%BD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commons.wikimedia.org/wiki/File:Ostankino_fire_august_2000.jpg?uselang=ru" TargetMode="External"/><Relationship Id="rId4" Type="http://schemas.openxmlformats.org/officeDocument/2006/relationships/hyperlink" Target="http://ru.wikipedia.org/wiki/2000_%D0%B3%D0%BE%D0%B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E%D0%B6%D0%B0%D1%80_%D0%BD%D0%B0_%D0%9E%D1%81%D1%82%D0%B0%D0%BD%D0%BA%D0%B8%D0%BD%D1%81%D0%BA%D0%BE%D0%B9_%D1%82%D0%B5%D0%BB%D0%B5%D0%B1%D0%B0%D1%88%D0%BD%D0%B5" TargetMode="External"/><Relationship Id="rId2" Type="http://schemas.openxmlformats.org/officeDocument/2006/relationships/hyperlink" Target="http://ru.wikipedia.org/wiki/%D0%A0%D0%B5%D1%81%D1%82%D0%BE%D1%80%D0%B0%D0%BD_%C2%AB%D0%A1%D0%B5%D0%B4%D1%8C%D0%BC%D0%BE%D0%B5_%D0%BD%D0%B5%D0%B1%D0%BE%C2%BB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ru.wikipedia.org/wiki/2008_%D0%B3%D0%BE%D0%B4" TargetMode="External"/><Relationship Id="rId4" Type="http://schemas.openxmlformats.org/officeDocument/2006/relationships/hyperlink" Target="http://ru.wikipedia.org/wiki/%D0%92%D1%80%D0%B0%D1%89%D0%B5%D0%BD%D0%B8%D0%B5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22596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Презентация «Достопримечательности города Москвы»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857628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sz="47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Останкинская телебашня </a:t>
            </a:r>
            <a:endParaRPr lang="ru-RU" sz="47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r>
              <a:rPr lang="ru-RU" dirty="0" smtClean="0"/>
              <a:t>Выполнил </a:t>
            </a:r>
            <a:r>
              <a:rPr lang="ru-RU" smtClean="0"/>
              <a:t>ученик </a:t>
            </a:r>
            <a:r>
              <a:rPr lang="ru-RU" smtClean="0"/>
              <a:t>1 «А»</a:t>
            </a:r>
            <a:r>
              <a:rPr lang="en-US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класса </a:t>
            </a:r>
          </a:p>
          <a:p>
            <a:r>
              <a:rPr lang="ru-RU" dirty="0" smtClean="0"/>
              <a:t>ГБОУ СОШ № 49</a:t>
            </a:r>
          </a:p>
          <a:p>
            <a:r>
              <a:rPr lang="ru-RU" dirty="0" smtClean="0"/>
              <a:t>Попов Павел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714356"/>
            <a:ext cx="4864054" cy="5594964"/>
          </a:xfrm>
        </p:spPr>
        <p:txBody>
          <a:bodyPr>
            <a:noAutofit/>
          </a:bodyPr>
          <a:lstStyle/>
          <a:p>
            <a:pPr indent="0" algn="just">
              <a:buNone/>
            </a:pPr>
            <a:r>
              <a:rPr lang="ru-RU" sz="2000" b="1" dirty="0"/>
              <a:t>Останкинская телебашня</a:t>
            </a:r>
            <a:r>
              <a:rPr lang="ru-RU" sz="2000" dirty="0"/>
              <a:t> — </a:t>
            </a:r>
            <a:r>
              <a:rPr lang="ru-RU" sz="2000" u="sng" dirty="0">
                <a:hlinkClick r:id="rId2" tooltip="Телевидение"/>
              </a:rPr>
              <a:t>телевизионная</a:t>
            </a:r>
            <a:r>
              <a:rPr lang="ru-RU" sz="2000" dirty="0"/>
              <a:t> и </a:t>
            </a:r>
            <a:r>
              <a:rPr lang="ru-RU" sz="2000" u="sng" dirty="0">
                <a:hlinkClick r:id="rId3" tooltip="Радиовещание"/>
              </a:rPr>
              <a:t>радиовещательная</a:t>
            </a:r>
            <a:r>
              <a:rPr lang="ru-RU" sz="2000" dirty="0"/>
              <a:t> </a:t>
            </a:r>
            <a:r>
              <a:rPr lang="ru-RU" sz="2000" u="sng" dirty="0">
                <a:hlinkClick r:id="rId4" tooltip="Башня"/>
              </a:rPr>
              <a:t>башня</a:t>
            </a:r>
            <a:r>
              <a:rPr lang="ru-RU" sz="2000" dirty="0"/>
              <a:t>, расположенная в </a:t>
            </a:r>
            <a:r>
              <a:rPr lang="ru-RU" sz="2000" u="sng" dirty="0">
                <a:hlinkClick r:id="rId5" tooltip="Москва"/>
              </a:rPr>
              <a:t>Москве</a:t>
            </a:r>
            <a:r>
              <a:rPr lang="ru-RU" sz="2000" dirty="0"/>
              <a:t>. Высота — 540 </a:t>
            </a:r>
            <a:r>
              <a:rPr lang="ru-RU" sz="2000" dirty="0" smtClean="0"/>
              <a:t>м, </a:t>
            </a:r>
            <a:r>
              <a:rPr lang="ru-RU" sz="2000" dirty="0"/>
              <a:t>8-е в мире по </a:t>
            </a:r>
            <a:r>
              <a:rPr lang="ru-RU" sz="2000" dirty="0" smtClean="0"/>
              <a:t>высоте свободно стоящее сооружение. </a:t>
            </a:r>
            <a:r>
              <a:rPr lang="ru-RU" sz="2000" dirty="0"/>
              <a:t>Главный конструктор — </a:t>
            </a:r>
            <a:r>
              <a:rPr lang="ru-RU" sz="2000" dirty="0">
                <a:hlinkClick r:id="rId6" tooltip="Никитин, Николай Васильевич (архитектор)"/>
              </a:rPr>
              <a:t>Н. В. Никитин</a:t>
            </a:r>
            <a:r>
              <a:rPr lang="ru-RU" sz="2000" dirty="0"/>
              <a:t>. </a:t>
            </a:r>
            <a:r>
              <a:rPr lang="ru-RU" sz="2000" dirty="0" smtClean="0"/>
              <a:t>Главный </a:t>
            </a:r>
            <a:r>
              <a:rPr lang="ru-RU" sz="2000" dirty="0"/>
              <a:t>архитектор — </a:t>
            </a:r>
            <a:r>
              <a:rPr lang="ru-RU" sz="2000" dirty="0">
                <a:hlinkClick r:id="rId7" tooltip="Баталов, Леонид Ильич (страница отсутствует)"/>
              </a:rPr>
              <a:t>Л. И. Баталов</a:t>
            </a:r>
            <a:r>
              <a:rPr lang="ru-RU" sz="2000" dirty="0"/>
              <a:t>. </a:t>
            </a:r>
            <a:r>
              <a:rPr lang="ru-RU" sz="2000" dirty="0" smtClean="0"/>
              <a:t>Решение </a:t>
            </a:r>
            <a:r>
              <a:rPr lang="ru-RU" sz="2000" dirty="0"/>
              <a:t>о сооружении башни было принято в 1957 году, строительство велось с </a:t>
            </a:r>
            <a:r>
              <a:rPr lang="ru-RU" sz="2000" u="sng" dirty="0">
                <a:hlinkClick r:id="rId8" tooltip="1963"/>
              </a:rPr>
              <a:t>1963</a:t>
            </a:r>
            <a:r>
              <a:rPr lang="ru-RU" sz="2000" dirty="0"/>
              <a:t> по </a:t>
            </a:r>
            <a:r>
              <a:rPr lang="ru-RU" sz="2000" u="sng" dirty="0">
                <a:hlinkClick r:id="rId9" tooltip="1967"/>
              </a:rPr>
              <a:t>1967</a:t>
            </a:r>
            <a:r>
              <a:rPr lang="ru-RU" sz="2000" dirty="0"/>
              <a:t>. В то время это было самое высокое сооружение в </a:t>
            </a:r>
            <a:r>
              <a:rPr lang="ru-RU" sz="2000" dirty="0" smtClean="0"/>
              <a:t>мире. </a:t>
            </a:r>
            <a:r>
              <a:rPr lang="ru-RU" sz="2000" dirty="0"/>
              <a:t>Проект башни был придуман Никитиным за одну ночь, образом башни стала перевёрнутая </a:t>
            </a:r>
            <a:r>
              <a:rPr lang="ru-RU" sz="2000" u="sng" dirty="0">
                <a:hlinkClick r:id="rId10" tooltip="Лилия"/>
              </a:rPr>
              <a:t>лилия</a:t>
            </a:r>
            <a:r>
              <a:rPr lang="ru-RU" sz="2000" dirty="0"/>
              <a:t> — цветок с крепкими лепестками и толстым стеблем. По первоначальному проекту у башни было 4 опоры, позже </a:t>
            </a:r>
            <a:r>
              <a:rPr lang="ru-RU" sz="2000" dirty="0" smtClean="0"/>
              <a:t>их </a:t>
            </a:r>
            <a:r>
              <a:rPr lang="ru-RU" sz="2000" dirty="0"/>
              <a:t>число увеличили до 10.</a:t>
            </a:r>
          </a:p>
          <a:p>
            <a:pPr indent="0" algn="just">
              <a:buNone/>
            </a:pPr>
            <a:endParaRPr lang="ru-RU" sz="2000" dirty="0"/>
          </a:p>
        </p:txBody>
      </p:sp>
      <p:pic>
        <p:nvPicPr>
          <p:cNvPr id="1027" name="Picture 3" descr="C:\Users\Lenovo\Downloads\останкино4.jpg"/>
          <p:cNvPicPr>
            <a:picLocks noChangeAspect="1" noChangeArrowheads="1"/>
          </p:cNvPicPr>
          <p:nvPr/>
        </p:nvPicPr>
        <p:blipFill>
          <a:blip r:embed="rId11" cstate="print"/>
          <a:srcRect l="7323" r="12908" b="1297"/>
          <a:stretch>
            <a:fillRect/>
          </a:stretch>
        </p:blipFill>
        <p:spPr bwMode="auto">
          <a:xfrm>
            <a:off x="5508104" y="836712"/>
            <a:ext cx="3168352" cy="5236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Останкинская телебашня ночью</a:t>
            </a:r>
            <a:endParaRPr lang="ru-RU" dirty="0"/>
          </a:p>
        </p:txBody>
      </p:sp>
      <p:pic>
        <p:nvPicPr>
          <p:cNvPr id="2051" name="Picture 3" descr="C:\Users\Lenovo\Downloads\останкино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1906856" cy="4554551"/>
          </a:xfrm>
          <a:prstGeom prst="rect">
            <a:avLst/>
          </a:prstGeom>
          <a:noFill/>
        </p:spPr>
      </p:pic>
      <p:pic>
        <p:nvPicPr>
          <p:cNvPr id="2053" name="Picture 5" descr="C:\Users\Lenovo\Downloads\останкино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571612"/>
            <a:ext cx="2838449" cy="4534264"/>
          </a:xfrm>
          <a:prstGeom prst="rect">
            <a:avLst/>
          </a:prstGeom>
          <a:noFill/>
        </p:spPr>
      </p:pic>
      <p:pic>
        <p:nvPicPr>
          <p:cNvPr id="2054" name="Picture 6" descr="C:\Users\Lenovo\Downloads\останкино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571612"/>
            <a:ext cx="3160721" cy="4519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 </a:t>
            </a:r>
            <a:r>
              <a:rPr lang="ru-RU" b="1" i="1" u="sng" dirty="0">
                <a:hlinkClick r:id="rId2" tooltip="Пожар на Останкинской телебашне"/>
              </a:rPr>
              <a:t>Пожар на Останкинской телебашне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4186238" cy="4554551"/>
          </a:xfrm>
        </p:spPr>
        <p:txBody>
          <a:bodyPr>
            <a:normAutofit/>
          </a:bodyPr>
          <a:lstStyle/>
          <a:p>
            <a:pPr indent="0"/>
            <a:r>
              <a:rPr lang="ru-RU" sz="2000" u="sng" dirty="0">
                <a:hlinkClick r:id="rId3" tooltip="27 августа"/>
              </a:rPr>
              <a:t>27 августа</a:t>
            </a:r>
            <a:r>
              <a:rPr lang="ru-RU" sz="2000" dirty="0"/>
              <a:t> </a:t>
            </a:r>
            <a:r>
              <a:rPr lang="ru-RU" sz="2000" u="sng" dirty="0">
                <a:hlinkClick r:id="rId4" tooltip="2000 год"/>
              </a:rPr>
              <a:t>2000 года</a:t>
            </a:r>
            <a:r>
              <a:rPr lang="ru-RU" sz="2000" dirty="0"/>
              <a:t> в башне произошёл сильный пожар. Очаг возгорания находился на высоте 460 м. Полностью выгорели 3 этажа.</a:t>
            </a:r>
            <a:br>
              <a:rPr lang="ru-RU" sz="2000" dirty="0"/>
            </a:br>
            <a:r>
              <a:rPr lang="ru-RU" sz="2000" dirty="0" smtClean="0"/>
              <a:t>После того как были проведены строительно-ремонтные работы, по </a:t>
            </a:r>
            <a:r>
              <a:rPr lang="ru-RU" sz="2000" dirty="0"/>
              <a:t>Останкинской </a:t>
            </a:r>
            <a:r>
              <a:rPr lang="ru-RU" sz="2000" dirty="0" smtClean="0"/>
              <a:t>телебашне снова  </a:t>
            </a:r>
            <a:r>
              <a:rPr lang="ru-RU" sz="2000" dirty="0"/>
              <a:t>было разрешено водить экскурсионные группы численностью не более 40 человек.</a:t>
            </a:r>
          </a:p>
        </p:txBody>
      </p:sp>
      <p:pic>
        <p:nvPicPr>
          <p:cNvPr id="4" name="Рисунок 3" descr="http://upload.wikimedia.org/wikipedia/commons/thumb/9/96/Ostankino_fire_august_2000.jpg/220px-Ostankino_fire_august_2000.jp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1928802"/>
            <a:ext cx="354808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hlinkClick r:id="rId2" tooltip="Ресторан "/>
              </a:rPr>
              <a:t>Ресторан «Седьмое небо</a:t>
            </a:r>
            <a:r>
              <a:rPr lang="ru-RU" b="1" i="1" dirty="0" smtClean="0">
                <a:hlinkClick r:id="rId2" tooltip="Ресторан "/>
              </a:rPr>
              <a:t>»</a:t>
            </a:r>
            <a:r>
              <a:rPr lang="ru-RU" dirty="0"/>
              <a:t>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и смотровая </a:t>
            </a:r>
            <a:r>
              <a:rPr lang="ru-RU" dirty="0"/>
              <a:t>площадка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1428736"/>
            <a:ext cx="6304214" cy="5000660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До </a:t>
            </a:r>
            <a:r>
              <a:rPr lang="ru-RU" sz="2000" u="sng" dirty="0" smtClean="0">
                <a:hlinkClick r:id="rId3" tooltip="Пожар на Останкинской телебашне"/>
              </a:rPr>
              <a:t>пожара 2000 года</a:t>
            </a:r>
            <a:r>
              <a:rPr lang="ru-RU" sz="2000" dirty="0" smtClean="0"/>
              <a:t> высотный ресторан «Седьмое небо» находился на высоте 328—334 м и занимал 3 этажа (золотой, серебряный и бронзовый). Ресторан совершал круговые </a:t>
            </a:r>
            <a:r>
              <a:rPr lang="ru-RU" sz="2000" u="sng" dirty="0" smtClean="0">
                <a:hlinkClick r:id="rId4" tooltip="Вращение"/>
              </a:rPr>
              <a:t>вращения</a:t>
            </a:r>
            <a:r>
              <a:rPr lang="ru-RU" sz="2000" dirty="0" smtClean="0"/>
              <a:t> вокруг своей оси со скоростью от одного до двух оборотов в 40 минут. В настоящий момент ресторан не действует, находясь на реконструкции. К </a:t>
            </a:r>
            <a:r>
              <a:rPr lang="ru-RU" sz="2000" dirty="0"/>
              <a:t>январю </a:t>
            </a:r>
            <a:r>
              <a:rPr lang="ru-RU" sz="2000" u="sng" dirty="0">
                <a:hlinkClick r:id="rId5" tooltip="2008 год"/>
              </a:rPr>
              <a:t>2008 года</a:t>
            </a:r>
            <a:r>
              <a:rPr lang="ru-RU" sz="2000" dirty="0"/>
              <a:t> смотровая площадка была отремонтирована полностью. </a:t>
            </a:r>
            <a:r>
              <a:rPr lang="ru-RU" sz="2000" dirty="0" smtClean="0"/>
              <a:t>Сейчас работают </a:t>
            </a:r>
            <a:r>
              <a:rPr lang="ru-RU" sz="2000" dirty="0"/>
              <a:t>две смотровые площадки – закрытая и открытая, высотой 337 м и </a:t>
            </a:r>
            <a:r>
              <a:rPr lang="ru-RU" sz="2000" dirty="0" smtClean="0"/>
              <a:t>340 </a:t>
            </a:r>
            <a:r>
              <a:rPr lang="ru-RU" sz="2000" dirty="0"/>
              <a:t>м соответственно. Открытая смотровая площадка работает только в теплое время года - с мая по октябрь</a:t>
            </a:r>
            <a:r>
              <a:rPr lang="ru-RU" sz="2000" dirty="0" smtClean="0"/>
              <a:t>. </a:t>
            </a:r>
            <a:r>
              <a:rPr lang="ru-RU" sz="2000" dirty="0"/>
              <a:t>В хорошую погоду радиус просмотра со смотровой площадки составляет около 60 км. Можно увидеть столицу и ближнее Подмосковье. На смотровой площадке устроен стеклянный пол.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3074" name="Picture 2" descr="C:\Users\Lenovo\Downloads\останкино5.jpg"/>
          <p:cNvPicPr>
            <a:picLocks noChangeAspect="1" noChangeArrowheads="1"/>
          </p:cNvPicPr>
          <p:nvPr/>
        </p:nvPicPr>
        <p:blipFill>
          <a:blip r:embed="rId6" cstate="print"/>
          <a:srcRect l="13894" b="-983"/>
          <a:stretch>
            <a:fillRect/>
          </a:stretch>
        </p:blipFill>
        <p:spPr bwMode="auto">
          <a:xfrm>
            <a:off x="251520" y="1412776"/>
            <a:ext cx="2029904" cy="50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u="sng" dirty="0">
                <a:solidFill>
                  <a:srgbClr val="0070C0"/>
                </a:solidFill>
              </a:rPr>
              <a:t>Останкинская башня в Москве является одним из символов столицы и России.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Lenovo\Downloads\останкино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2316" y="1600200"/>
            <a:ext cx="655936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65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«Достопримечательности города Москвы» </vt:lpstr>
      <vt:lpstr>Слайд 2</vt:lpstr>
      <vt:lpstr>Останкинская телебашня ночью</vt:lpstr>
      <vt:lpstr> Пожар на Останкинской телебашне</vt:lpstr>
      <vt:lpstr>Ресторан «Седьмое небо»   и смотровая площадка</vt:lpstr>
      <vt:lpstr>Останкинская башня в Москве является одним из символов столицы и России.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Admin</cp:lastModifiedBy>
  <cp:revision>20</cp:revision>
  <dcterms:created xsi:type="dcterms:W3CDTF">2013-09-22T09:03:14Z</dcterms:created>
  <dcterms:modified xsi:type="dcterms:W3CDTF">2013-10-20T14:35:01Z</dcterms:modified>
</cp:coreProperties>
</file>