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72" r:id="rId4"/>
    <p:sldId id="277" r:id="rId5"/>
    <p:sldId id="275" r:id="rId6"/>
    <p:sldId id="273" r:id="rId7"/>
    <p:sldId id="276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8C0B7742-8675-4C0A-824A-8C4CB48A493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278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4B33B4D0-ECDD-4428-ADCE-6A419EF3F9C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29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D5D6-049A-44ED-9851-4290BCE37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E6FB-EE3E-41FE-9A5E-8D572FD2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79FDD-60CB-4B20-833C-3B99BBD93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6EC2-0727-4830-9BF2-82C111656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A576-9BC3-4C3A-BE0A-3409D473D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9B7A-3F01-43EB-82A2-1DCCE0CF53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8A31-2539-4003-87BB-7D4712A1D0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AFA95-D352-4FC5-BA6C-CDA87BDD4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8FCB-274A-4777-BB57-AADA15C9E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99F6-D0B5-44FD-8BA1-11C094E70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EE53-D17D-4F1C-A912-908D6CED2F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6898BA-14F9-44B2-A3EB-1EEA791CDCE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4DA004-C5CA-48AF-A710-F5E9F3EEA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3672408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rtl="0">
              <a:buNone/>
            </a:pPr>
            <a:r>
              <a:rPr lang="ru-RU" sz="3600" b="1" kern="1200" dirty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  <a:t>Моя Москва:</a:t>
            </a:r>
            <a:br>
              <a:rPr lang="ru-RU" sz="3600" b="1" kern="1200" dirty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</a:br>
            <a:r>
              <a:rPr lang="ru-RU" sz="3600" b="1" kern="1200" dirty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  <a:t>«Собор Покрова Пресвятой Богородицы</a:t>
            </a:r>
            <a:br>
              <a:rPr lang="ru-RU" sz="3600" b="1" kern="1200" dirty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</a:br>
            <a:r>
              <a:rPr lang="ru-RU" sz="3600" b="1" kern="1200" dirty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  <a:t> на </a:t>
            </a:r>
            <a:r>
              <a:rPr lang="ru-RU" sz="3600" b="1" kern="1200" dirty="0" smtClean="0">
                <a:solidFill>
                  <a:srgbClr val="660066"/>
                </a:solidFill>
                <a:latin typeface="Times New Roman"/>
                <a:ea typeface="Microsoft YaHei" pitchFamily="2"/>
                <a:cs typeface="Mangal" pitchFamily="2"/>
              </a:rPr>
              <a:t>Рву или Храм Василия Блаженного»</a:t>
            </a:r>
            <a:endParaRPr lang="ru-RU" sz="3600" b="1" kern="1200" dirty="0">
              <a:solidFill>
                <a:srgbClr val="660066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subTitle" idx="4294967295"/>
          </p:nvPr>
        </p:nvSpPr>
        <p:spPr>
          <a:xfrm>
            <a:off x="0" y="4511675"/>
            <a:ext cx="6400800" cy="1752600"/>
          </a:xfrm>
          <a:noFill/>
          <a:ln>
            <a:noFill/>
          </a:ln>
        </p:spPr>
        <p:txBody>
          <a:bodyPr wrap="square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 rtl="0">
              <a:lnSpc>
                <a:spcPct val="8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Microsoft YaHei" pitchFamily="2"/>
                <a:cs typeface="Mangal" pitchFamily="2"/>
              </a:rPr>
              <a:t>Работу подготовил ученик</a:t>
            </a:r>
          </a:p>
          <a:p>
            <a:pPr lvl="0" algn="l" rtl="0">
              <a:lnSpc>
                <a:spcPct val="8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Microsoft YaHei" pitchFamily="2"/>
                <a:cs typeface="Mangal" pitchFamily="2"/>
              </a:rPr>
              <a:t>ГБОУ СОШ </a:t>
            </a:r>
            <a:r>
              <a:rPr lang="ru-RU" sz="2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Microsoft YaHei" pitchFamily="2"/>
                <a:cs typeface="Mangal" pitchFamily="2"/>
              </a:rPr>
              <a:t>№</a:t>
            </a: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Microsoft YaHei" pitchFamily="2"/>
                <a:cs typeface="Mangal" pitchFamily="2"/>
              </a:rPr>
              <a:t>49, класс 1А</a:t>
            </a:r>
          </a:p>
          <a:p>
            <a:pPr lvl="0" algn="l" rtl="0">
              <a:lnSpc>
                <a:spcPct val="8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Microsoft YaHei" pitchFamily="2"/>
                <a:cs typeface="Mangal" pitchFamily="2"/>
              </a:rPr>
              <a:t>Фистин Никита</a:t>
            </a:r>
          </a:p>
        </p:txBody>
      </p:sp>
    </p:spTree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1224136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ru-RU" sz="3600" dirty="0">
                <a:solidFill>
                  <a:srgbClr val="7030A0"/>
                </a:solidFill>
              </a:rPr>
              <a:t>Цель и задачи </a:t>
            </a: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r>
              <a:rPr lang="ru-RU" sz="3600" dirty="0">
                <a:solidFill>
                  <a:srgbClr val="7030A0"/>
                </a:solidFill>
              </a:rPr>
              <a:t>проекта</a:t>
            </a: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endParaRPr lang="ru-RU" sz="3600" b="1" kern="1200" dirty="0">
              <a:solidFill>
                <a:srgbClr val="7030A0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subTitle" idx="4294967295"/>
          </p:nvPr>
        </p:nvSpPr>
        <p:spPr>
          <a:xfrm>
            <a:off x="395536" y="1700808"/>
            <a:ext cx="8424936" cy="4968552"/>
          </a:xfrm>
          <a:noFill/>
          <a:ln>
            <a:noFill/>
          </a:ln>
        </p:spPr>
        <p:txBody>
          <a:bodyPr wrap="square" anchor="t"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" indent="0" algn="just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Цель </a:t>
            </a:r>
            <a:r>
              <a:rPr lang="ru-RU" sz="2800" b="1" dirty="0"/>
              <a:t>проекта – познакомиться с одной из многих достопримечательностей Москвы - Собором Покрова Пресвятой Богородицы на Рву или как его еще называют Собор Василия Блаженного.</a:t>
            </a:r>
            <a:endParaRPr lang="ru-RU" sz="2800" dirty="0"/>
          </a:p>
          <a:p>
            <a:pPr marL="45720" indent="0" algn="just">
              <a:buNone/>
            </a:pPr>
            <a:r>
              <a:rPr lang="ru-RU" sz="2800" b="1" dirty="0" smtClean="0"/>
              <a:t>   	Задачи </a:t>
            </a:r>
            <a:r>
              <a:rPr lang="ru-RU" sz="2800" b="1" dirty="0"/>
              <a:t>проекта:  </a:t>
            </a:r>
            <a:endParaRPr lang="ru-RU" sz="2800" dirty="0"/>
          </a:p>
          <a:p>
            <a:pPr algn="just"/>
            <a:r>
              <a:rPr lang="ru-RU" sz="2800" b="1" dirty="0"/>
              <a:t>узнать: где и когда был задуман и построен данный храм, для каких целей, чем он известен и знаменит;</a:t>
            </a:r>
            <a:endParaRPr lang="ru-RU" sz="2800" dirty="0"/>
          </a:p>
          <a:p>
            <a:pPr algn="just"/>
            <a:r>
              <a:rPr lang="ru-RU" sz="2800" b="1" dirty="0"/>
              <a:t>собрать макет проекта.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7046980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720080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Частичка истории знаменитого Собора</a:t>
            </a: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endParaRPr lang="ru-RU" sz="3600" b="1" kern="1200" dirty="0">
              <a:solidFill>
                <a:srgbClr val="7030A0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subTitle" idx="4294967295"/>
          </p:nvPr>
        </p:nvSpPr>
        <p:spPr>
          <a:xfrm>
            <a:off x="323528" y="1052736"/>
            <a:ext cx="8568952" cy="5544616"/>
          </a:xfrm>
          <a:noFill/>
          <a:ln>
            <a:noFill/>
          </a:ln>
        </p:spPr>
        <p:txBody>
          <a:bodyPr wrap="square" anchor="t">
            <a:normAutofit fontScale="77500" lnSpcReduction="2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" indent="0" algn="just">
              <a:buNone/>
            </a:pPr>
            <a:r>
              <a:rPr lang="ru-RU" sz="2800" b="1" dirty="0" smtClean="0"/>
              <a:t>	Собор </a:t>
            </a:r>
            <a:r>
              <a:rPr lang="ru-RU" sz="2800" b="1" dirty="0"/>
              <a:t>Покрова Пресвятой Богородицы на Рву-пожалуй, самый знаменитый храм России. Он вырос в середине XVI столетия на месте деревянных церквей, которые ставились на Красной площади в ознаменование важнейших этапов третьего Казанского похода Ивана Грозного, завершившегося покорением Казани. Впоследствии, когда в приделе Покровского собора погребли почитаемого московского юродивого Василия Блаженного, собор стали называть его именем, и сегодня оно даже более известно, чем первоначальное название. </a:t>
            </a:r>
            <a:endParaRPr lang="ru-RU" sz="2800" dirty="0"/>
          </a:p>
          <a:p>
            <a:pPr marL="45720" indent="0" algn="just">
              <a:buNone/>
            </a:pPr>
            <a:r>
              <a:rPr lang="ru-RU" sz="2800" dirty="0"/>
              <a:t>	</a:t>
            </a:r>
            <a:r>
              <a:rPr lang="ru-RU" sz="2800" b="1" dirty="0" smtClean="0"/>
              <a:t>Покровский </a:t>
            </a:r>
            <a:r>
              <a:rPr lang="ru-RU" sz="2800" b="1" dirty="0"/>
              <a:t>собор не случайно носит  такое прибавление к своему основному имени - «что на Рву». Дело в том, что вырыли его и наполнили водой в 1508-1516 годах вдоль всей восточной стены Кремля в оборонительных целях. В глубину он имел около 10 метров, в ширину около 35 метров. Через ров соорудили мосты. Засыпали ров только в 1813 году. В советское время на линии, где находился ров был построен мавзолей Ленина.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92810807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352928" cy="6192688"/>
          </a:xfrm>
        </p:spPr>
        <p:txBody>
          <a:bodyPr/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Покровский храм чаще называли Троицким, по имени первоначального деревянного храма, стоявшего на этом месте</a:t>
            </a:r>
            <a:r>
              <a:rPr lang="ru-RU" dirty="0" smtClean="0"/>
              <a:t>. Во время </a:t>
            </a:r>
            <a:r>
              <a:rPr lang="ru-RU" dirty="0"/>
              <a:t>военных походов на Казань по приказу Ивана Грозного вокруг Троицкой церкви возводились небольшие </a:t>
            </a:r>
            <a:r>
              <a:rPr lang="ru-RU" dirty="0" smtClean="0"/>
              <a:t> </a:t>
            </a:r>
            <a:r>
              <a:rPr lang="ru-RU" dirty="0"/>
              <a:t>деревянные храмы в честь тех святых, в дни которых были одержаны победы</a:t>
            </a:r>
            <a:r>
              <a:rPr lang="ru-RU" dirty="0" smtClean="0"/>
              <a:t>. </a:t>
            </a:r>
            <a:r>
              <a:rPr lang="ru-RU" dirty="0"/>
              <a:t>Престолы этих деревянных церквей вначале входили в состав девяти глав-церквей Троицкого храма на Рву, и святитель Московский митрополит </a:t>
            </a:r>
            <a:r>
              <a:rPr lang="ru-RU" dirty="0" err="1"/>
              <a:t>Макарий</a:t>
            </a:r>
            <a:r>
              <a:rPr lang="ru-RU" dirty="0"/>
              <a:t> посоветовал Ивану </a:t>
            </a:r>
            <a:r>
              <a:rPr lang="ru-RU" dirty="0" smtClean="0"/>
              <a:t>Грозному, во избежание нападений и поджогов, дабы </a:t>
            </a:r>
            <a:r>
              <a:rPr lang="ru-RU" smtClean="0"/>
              <a:t>спасти Храм, </a:t>
            </a:r>
            <a:r>
              <a:rPr lang="ru-RU" dirty="0"/>
              <a:t>создать здесь единую каменную церковь</a:t>
            </a:r>
            <a:r>
              <a:rPr lang="ru-RU" dirty="0" smtClean="0"/>
              <a:t>.</a:t>
            </a:r>
            <a:r>
              <a:rPr lang="ru-RU" dirty="0"/>
              <a:t> 12 июля Покровский собор, более известный как храм Василия Блаженного, отмечает свое </a:t>
            </a:r>
            <a:r>
              <a:rPr lang="ru-RU" dirty="0" smtClean="0"/>
              <a:t>450-летие.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573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720080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ru-RU" sz="3200" dirty="0">
                <a:solidFill>
                  <a:srgbClr val="7030A0"/>
                </a:solidFill>
              </a:rPr>
              <a:t>Василий Блаженный</a:t>
            </a:r>
            <a:r>
              <a:rPr lang="ru-RU" sz="3600" b="0" dirty="0"/>
              <a:t/>
            </a:r>
            <a:br>
              <a:rPr lang="ru-RU" sz="3600" b="0" dirty="0"/>
            </a:b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endParaRPr lang="ru-RU" sz="3600" b="1" kern="1200" dirty="0">
              <a:solidFill>
                <a:srgbClr val="7030A0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subTitle" idx="4294967295"/>
          </p:nvPr>
        </p:nvSpPr>
        <p:spPr>
          <a:xfrm>
            <a:off x="323528" y="908720"/>
            <a:ext cx="5976664" cy="5760640"/>
          </a:xfrm>
          <a:noFill/>
          <a:ln>
            <a:noFill/>
          </a:ln>
        </p:spPr>
        <p:txBody>
          <a:bodyPr wrap="square" anchor="t">
            <a:normAutofit fontScale="92500"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" indent="0" algn="just">
              <a:buNone/>
            </a:pPr>
            <a:r>
              <a:rPr lang="ru-RU" sz="2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Василий 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Блаженный — московский юродивый. Родился в декабре 1469 года в селе </a:t>
            </a:r>
            <a:r>
              <a:rPr lang="ru-RU" sz="2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Елохово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(сейчас — в городской черте Москвы)</a:t>
            </a:r>
          </a:p>
          <a:p>
            <a:pPr marL="45720" indent="0" algn="just">
              <a:buNone/>
            </a:pPr>
            <a:r>
              <a:rPr lang="ru-RU" sz="2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Родители 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его, крестьяне, отдали его в обучение сапожному мастерству. Трудолюбивый и богобоязненный юноша, Василий с в юности был наделен даром ясновидения; он предсказал страшный пожар Москвы в 1547 году, уничтоживший почти всю столицу.</a:t>
            </a:r>
          </a:p>
          <a:p>
            <a:pPr marL="45720" indent="0" algn="just">
              <a:buNone/>
            </a:pPr>
            <a:r>
              <a:rPr lang="ru-RU" sz="2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Он 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постоянно обличал ложь и лицемерие. Царь Иван Васильевич Грозный чтил и боялся Блаженного. Когда, незадолго до кончины, Василий впал в тяжкую болезнь, сам царь посещал его с царицей Анастасией.</a:t>
            </a:r>
          </a:p>
          <a:p>
            <a:pPr marL="45720" indent="0" algn="just">
              <a:buNone/>
            </a:pP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Умер Василий Блаженный 2 августа 1552 года. Иван Грозный и бояре несли его гроб, а митрополит </a:t>
            </a:r>
            <a:r>
              <a:rPr lang="ru-RU" sz="2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Макарий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совершал погребение.</a:t>
            </a:r>
          </a:p>
          <a:p>
            <a:pPr marL="45720" indent="0" algn="just">
              <a:buNone/>
            </a:pP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Тело 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Василия было похоронено на кладбище Троицкой церкви что во Рву.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0716" y="908720"/>
            <a:ext cx="2519363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0848912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1008112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Собор </a:t>
            </a:r>
            <a:r>
              <a:rPr lang="ru-RU" sz="2800" dirty="0">
                <a:solidFill>
                  <a:srgbClr val="7030A0"/>
                </a:solidFill>
              </a:rPr>
              <a:t>Покрова Пресвятой Богородицы</a:t>
            </a:r>
            <a:r>
              <a:rPr lang="ru-RU" sz="2800" b="0" dirty="0">
                <a:solidFill>
                  <a:srgbClr val="7030A0"/>
                </a:solidFill>
              </a:rPr>
              <a:t/>
            </a:r>
            <a:br>
              <a:rPr lang="ru-RU" sz="2800" b="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 на Рву или храм Василия Блаженного»</a:t>
            </a:r>
            <a:r>
              <a:rPr lang="ru-RU" sz="2800" b="0" dirty="0">
                <a:solidFill>
                  <a:srgbClr val="7030A0"/>
                </a:solidFill>
              </a:rPr>
              <a:t/>
            </a:r>
            <a:br>
              <a:rPr lang="ru-RU" sz="2800" b="0" dirty="0">
                <a:solidFill>
                  <a:srgbClr val="7030A0"/>
                </a:solidFill>
              </a:rPr>
            </a:b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endParaRPr lang="ru-RU" sz="3600" b="1" kern="1200" dirty="0">
              <a:solidFill>
                <a:srgbClr val="7030A0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45" y="1411188"/>
            <a:ext cx="457041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3940" y="1412776"/>
            <a:ext cx="4583113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5811551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552" y="188640"/>
            <a:ext cx="7772400" cy="720080"/>
          </a:xfrm>
          <a:noFill/>
          <a:ln>
            <a:noFill/>
          </a:ln>
        </p:spPr>
        <p:txBody>
          <a:bodyPr wrap="square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>
              <a:buNone/>
            </a:pPr>
            <a:r>
              <a:rPr lang="ru-RU" sz="3600" dirty="0">
                <a:solidFill>
                  <a:srgbClr val="7030A0"/>
                </a:solidFill>
              </a:rPr>
              <a:t>Продукт проекта</a:t>
            </a:r>
            <a:r>
              <a:rPr lang="ru-RU" sz="3600" b="0" dirty="0"/>
              <a:t/>
            </a:r>
            <a:br>
              <a:rPr lang="ru-RU" sz="3600" b="0" dirty="0"/>
            </a:br>
            <a:r>
              <a:rPr lang="ru-RU" sz="3600" b="0" dirty="0">
                <a:solidFill>
                  <a:srgbClr val="7030A0"/>
                </a:solidFill>
              </a:rPr>
              <a:t/>
            </a:r>
            <a:br>
              <a:rPr lang="ru-RU" sz="3600" b="0" dirty="0">
                <a:solidFill>
                  <a:srgbClr val="7030A0"/>
                </a:solidFill>
              </a:rPr>
            </a:br>
            <a:endParaRPr lang="ru-RU" sz="3600" b="1" kern="1200" dirty="0">
              <a:solidFill>
                <a:srgbClr val="7030A0"/>
              </a:solidFill>
              <a:latin typeface="Times New Roman"/>
              <a:ea typeface="Microsoft YaHei" pitchFamily="2"/>
              <a:cs typeface="Mangal" pitchFamily="2"/>
            </a:endParaRPr>
          </a:p>
        </p:txBody>
      </p:sp>
      <p:pic>
        <p:nvPicPr>
          <p:cNvPr id="4098" name="Picture 2" descr="C:\Users\Denis\Desktop\презентация\моя москва\DSC_01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14666" y="1477822"/>
            <a:ext cx="5472607" cy="476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865444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136</Words>
  <Application>Microsoft Office PowerPoint</Application>
  <PresentationFormat>Экран (4:3)</PresentationFormat>
  <Paragraphs>21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Моя Москва: «Собор Покрова Пресвятой Богородицы  на Рву или Храм Василия Блаженного»</vt:lpstr>
      <vt:lpstr>Цель и задачи  проекта </vt:lpstr>
      <vt:lpstr>Частичка истории знаменитого Собора </vt:lpstr>
      <vt:lpstr>Слайд 4</vt:lpstr>
      <vt:lpstr>Василий Блаженный  </vt:lpstr>
      <vt:lpstr>Собор Покрова Пресвятой Богородицы  на Рву или храм Василия Блаженного»  </vt:lpstr>
      <vt:lpstr>Продукт проекта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Москва: «Собор Покрова Пресвятой Богородицы  на Рву или Храм Василия Блаженного»</dc:title>
  <dc:creator>Denis</dc:creator>
  <cp:lastModifiedBy>Admin</cp:lastModifiedBy>
  <cp:revision>11</cp:revision>
  <dcterms:modified xsi:type="dcterms:W3CDTF">2013-10-20T04:38:17Z</dcterms:modified>
</cp:coreProperties>
</file>