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71" r:id="rId8"/>
    <p:sldId id="261" r:id="rId9"/>
    <p:sldId id="263" r:id="rId10"/>
    <p:sldId id="264" r:id="rId11"/>
    <p:sldId id="265" r:id="rId12"/>
    <p:sldId id="267" r:id="rId13"/>
    <p:sldId id="266" r:id="rId14"/>
    <p:sldId id="268" r:id="rId15"/>
    <p:sldId id="269" r:id="rId16"/>
    <p:sldId id="270" r:id="rId17"/>
    <p:sldId id="274" r:id="rId18"/>
    <p:sldId id="273" r:id="rId19"/>
    <p:sldId id="275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12" autoAdjust="0"/>
    <p:restoredTop sz="94660"/>
  </p:normalViewPr>
  <p:slideViewPr>
    <p:cSldViewPr>
      <p:cViewPr>
        <p:scale>
          <a:sx n="66" d="100"/>
          <a:sy n="66" d="100"/>
        </p:scale>
        <p:origin x="-1272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86A86FEF-1120-4CB5-84E8-017E24D84522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87BF7B73-BA99-4ECC-8EBE-4DBB548B9C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86FEF-1120-4CB5-84E8-017E24D84522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F7B73-BA99-4ECC-8EBE-4DBB548B9C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86FEF-1120-4CB5-84E8-017E24D84522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F7B73-BA99-4ECC-8EBE-4DBB548B9C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86FEF-1120-4CB5-84E8-017E24D84522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F7B73-BA99-4ECC-8EBE-4DBB548B9C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86FEF-1120-4CB5-84E8-017E24D84522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F7B73-BA99-4ECC-8EBE-4DBB548B9C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86FEF-1120-4CB5-84E8-017E24D84522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F7B73-BA99-4ECC-8EBE-4DBB548B9C3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86FEF-1120-4CB5-84E8-017E24D84522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F7B73-BA99-4ECC-8EBE-4DBB548B9C3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86FEF-1120-4CB5-84E8-017E24D84522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F7B73-BA99-4ECC-8EBE-4DBB548B9C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86FEF-1120-4CB5-84E8-017E24D84522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F7B73-BA99-4ECC-8EBE-4DBB548B9C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86A86FEF-1120-4CB5-84E8-017E24D84522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87BF7B73-BA99-4ECC-8EBE-4DBB548B9C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86A86FEF-1120-4CB5-84E8-017E24D84522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87BF7B73-BA99-4ECC-8EBE-4DBB548B9C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6A86FEF-1120-4CB5-84E8-017E24D84522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7BF7B73-BA99-4ECC-8EBE-4DBB548B9C3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477272"/>
            <a:ext cx="8800451" cy="540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268759"/>
            <a:ext cx="6624736" cy="345638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rebuchet MS" panose="020B0603020202020204" pitchFamily="34" charset="0"/>
                <a:ea typeface="Batang" panose="02030600000101010101" pitchFamily="18" charset="-127"/>
              </a:rPr>
              <a:t>Организация внеурочной деятельности младших школьников средствами целевых программ</a:t>
            </a:r>
            <a:endParaRPr lang="ru-RU" sz="3600" b="1" dirty="0">
              <a:latin typeface="Trebuchet MS" panose="020B0603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5877272"/>
            <a:ext cx="5184575" cy="980728"/>
          </a:xfrm>
        </p:spPr>
        <p:txBody>
          <a:bodyPr>
            <a:normAutofit fontScale="77500" lnSpcReduction="20000"/>
          </a:bodyPr>
          <a:lstStyle/>
          <a:p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</a:rPr>
              <a:t>Шкляревич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Юлия Александровна, учитель начальных классов первой категории.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Самара, НОУ школа «Творчество»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4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764704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Внеурочная деятельность в  режиме учебного дня складывается из двух блоков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547664" y="1412776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1. Утренняя  встреча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255547"/>
              </p:ext>
            </p:extLst>
          </p:nvPr>
        </p:nvGraphicFramePr>
        <p:xfrm>
          <a:off x="1547665" y="1896224"/>
          <a:ext cx="6072336" cy="41970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16188"/>
                <a:gridCol w="2856148"/>
              </a:tblGrid>
              <a:tr h="1728192">
                <a:tc>
                  <a:txBody>
                    <a:bodyPr/>
                    <a:lstStyle/>
                    <a:p>
                      <a:r>
                        <a:rPr lang="ru-RU" dirty="0" smtClean="0"/>
                        <a:t>Учебная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Развитие речи.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Математические игры.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Мир, в котором мы живем.</a:t>
                      </a:r>
                      <a:endParaRPr lang="ru-RU" dirty="0"/>
                    </a:p>
                  </a:txBody>
                  <a:tcPr/>
                </a:tc>
              </a:tr>
              <a:tr h="472372">
                <a:tc>
                  <a:txBody>
                    <a:bodyPr/>
                    <a:lstStyle/>
                    <a:p>
                      <a:r>
                        <a:rPr lang="ru-RU" dirty="0" smtClean="0"/>
                        <a:t>Творческая 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Театр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dirty="0" smtClean="0"/>
                        <a:t>Рецитация</a:t>
                      </a:r>
                    </a:p>
                  </a:txBody>
                  <a:tcPr/>
                </a:tc>
              </a:tr>
              <a:tr h="472372"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Воспитательная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Беседы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Социальные упражнения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Совместные чтения</a:t>
                      </a:r>
                      <a:endParaRPr lang="ru-RU" dirty="0"/>
                    </a:p>
                  </a:txBody>
                  <a:tcPr/>
                </a:tc>
              </a:tr>
              <a:tr h="472372">
                <a:tc>
                  <a:txBody>
                    <a:bodyPr/>
                    <a:lstStyle/>
                    <a:p>
                      <a:r>
                        <a:rPr lang="ru-RU" dirty="0" smtClean="0"/>
                        <a:t>Физическая</a:t>
                      </a:r>
                      <a:r>
                        <a:rPr lang="ru-RU" baseline="0" dirty="0" smtClean="0"/>
                        <a:t>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Ритмические упражнения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735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764704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2. Развивающий блок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702549"/>
              </p:ext>
            </p:extLst>
          </p:nvPr>
        </p:nvGraphicFramePr>
        <p:xfrm>
          <a:off x="1524000" y="1628800"/>
          <a:ext cx="6096000" cy="3291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Проектная работа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Над совместными проектами класса.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Над индивидуальными проектами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Творческие мастерские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Ремесленная.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Театральная.</a:t>
                      </a:r>
                    </a:p>
                    <a:p>
                      <a:pPr marL="0" indent="0">
                        <a:buNone/>
                      </a:pPr>
                      <a:r>
                        <a:rPr lang="ru-RU" dirty="0" smtClean="0"/>
                        <a:t>3.  </a:t>
                      </a:r>
                      <a:r>
                        <a:rPr lang="ru-RU" baseline="0" dirty="0" smtClean="0"/>
                        <a:t> Рукодельная.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Кружковая работа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Реализуется</a:t>
                      </a:r>
                      <a:r>
                        <a:rPr lang="ru-RU" baseline="0" dirty="0" smtClean="0"/>
                        <a:t> по пяти направлениям развития личности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51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819284"/>
            <a:ext cx="7200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Данная структура позволяет решать следующие задачи: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   Развивать и формировать морально-нравственные качества     ребенка через творческую деятельность, позволяющую воспитывать личность  переживая и воспринимая различные художественные образы.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2493216"/>
            <a:ext cx="3169920" cy="288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4760" y="5098121"/>
            <a:ext cx="2469288" cy="144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852" y="4509120"/>
            <a:ext cx="2510972" cy="22413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3478121"/>
            <a:ext cx="4136334" cy="324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5453" y="2650537"/>
            <a:ext cx="174575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69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" y="3861048"/>
            <a:ext cx="3840000" cy="288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8029" y="4149080"/>
            <a:ext cx="3227067" cy="216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1601" y="836712"/>
            <a:ext cx="7272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Формировать социально здоровое классное сообщество через совместную продуктивную деятельность, направленную на получение конкретного результата (продукта) при условии участия каждого члена данного сообщества.</a:t>
            </a:r>
          </a:p>
          <a:p>
            <a:pPr marL="285750" indent="-285750">
              <a:buFontTx/>
              <a:buChar char="-"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1760" y="2133136"/>
            <a:ext cx="3633336" cy="252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8184" y="1773136"/>
            <a:ext cx="2275279" cy="288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5096" y="4483440"/>
            <a:ext cx="2974313" cy="216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2061088"/>
            <a:ext cx="1830873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51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5" y="764704"/>
            <a:ext cx="67687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Формировать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здоровое школьное сообщество, которое базируется на общности интересов учеников и учителей всей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школы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, объединенных совместной продуктивной деятельностью, эмоциональными переживаниями, заботой друг о друге. 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542" y="2276872"/>
            <a:ext cx="7532915" cy="379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22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160" y="4509120"/>
            <a:ext cx="2895899" cy="2160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47665" y="548680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При переходе в среднюю школу внеурочная деятельность выстраивается в тесной связи с учебным материалом, интегрируя различные предметы в единый учебно-воспитательный процесс.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370213"/>
              </p:ext>
            </p:extLst>
          </p:nvPr>
        </p:nvGraphicFramePr>
        <p:xfrm>
          <a:off x="1259632" y="1844824"/>
          <a:ext cx="6696744" cy="3108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459984"/>
                <a:gridCol w="3236760"/>
              </a:tblGrid>
              <a:tr h="698376">
                <a:tc>
                  <a:txBody>
                    <a:bodyPr/>
                    <a:lstStyle/>
                    <a:p>
                      <a:r>
                        <a:rPr lang="ru-RU" dirty="0" smtClean="0"/>
                        <a:t>Утренние встречи</a:t>
                      </a:r>
                    </a:p>
                    <a:p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Постановка спектакля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Развивающий</a:t>
                      </a:r>
                      <a:r>
                        <a:rPr lang="ru-RU" baseline="0" dirty="0" smtClean="0"/>
                        <a:t> блок</a:t>
                      </a:r>
                    </a:p>
                    <a:p>
                      <a:r>
                        <a:rPr lang="ru-RU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Факультативные занятия по предметам</a:t>
                      </a:r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44782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</a:t>
                      </a:r>
                      <a:r>
                        <a:rPr lang="ru-RU" baseline="0" dirty="0" smtClean="0"/>
                        <a:t> с </a:t>
                      </a:r>
                      <a:r>
                        <a:rPr lang="ru-RU" dirty="0" smtClean="0"/>
                        <a:t> речью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История и обществознание</a:t>
                      </a:r>
                      <a:endParaRPr lang="ru-RU" dirty="0"/>
                    </a:p>
                  </a:txBody>
                  <a:tcPr/>
                </a:tc>
              </a:tr>
              <a:tr h="3447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Работа с ритмом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Литературная</a:t>
                      </a:r>
                      <a:r>
                        <a:rPr lang="ru-RU" baseline="0" dirty="0" smtClean="0"/>
                        <a:t> мастерская</a:t>
                      </a:r>
                      <a:endParaRPr lang="ru-RU" dirty="0"/>
                    </a:p>
                  </a:txBody>
                  <a:tcPr/>
                </a:tc>
              </a:tr>
              <a:tr h="344782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 с движением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Художественная мастерская</a:t>
                      </a:r>
                      <a:endParaRPr lang="ru-RU" dirty="0"/>
                    </a:p>
                  </a:txBody>
                  <a:tcPr/>
                </a:tc>
              </a:tr>
              <a:tr h="3447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Ремесленная мастерская</a:t>
                      </a:r>
                      <a:endParaRPr lang="ru-RU" dirty="0"/>
                    </a:p>
                  </a:txBody>
                  <a:tcPr/>
                </a:tc>
              </a:tr>
              <a:tr h="3447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Спортивные занятия</a:t>
                      </a:r>
                      <a:endParaRPr lang="ru-RU" dirty="0"/>
                    </a:p>
                  </a:txBody>
                  <a:tcPr/>
                </a:tc>
              </a:tr>
              <a:tr h="3447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Музыкальный класс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3923064"/>
            <a:ext cx="4423367" cy="274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09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404904"/>
            <a:ext cx="2343397" cy="216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0020" y="44624"/>
            <a:ext cx="2406436" cy="216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2160" y="381637"/>
            <a:ext cx="2880000" cy="216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8144" y="2276872"/>
            <a:ext cx="3139048" cy="360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809002" y="4758781"/>
            <a:ext cx="2406316" cy="144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1" y="2924944"/>
            <a:ext cx="5398137" cy="316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8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772816"/>
            <a:ext cx="58143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Результатом - непосредственным итогом участия школьника в программе спецкурса  в рамках трехчастной  структуры  организуемой по обозначенным направлениям  является: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1979712" y="4797152"/>
            <a:ext cx="5310336" cy="1080120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2412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867003"/>
              </p:ext>
            </p:extLst>
          </p:nvPr>
        </p:nvGraphicFramePr>
        <p:xfrm>
          <a:off x="971600" y="980728"/>
          <a:ext cx="7272808" cy="483488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04256"/>
                <a:gridCol w="4968552"/>
              </a:tblGrid>
              <a:tr h="1707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Ученик (Я – личность)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FFFF"/>
                        </a:buClr>
                        <a:buFont typeface="+mj-lt"/>
                        <a:buAutoNum type="arabicPeriod"/>
                      </a:pPr>
                      <a:r>
                        <a:rPr lang="ru-RU" sz="1400" b="1" kern="120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Развитие  индивидуальных способностей ребенка в художественном, творческом, ремесленном направлениях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FFFFFF"/>
                        </a:buClr>
                        <a:buFont typeface="+mj-lt"/>
                        <a:buAutoNum type="arabicPeriod"/>
                      </a:pPr>
                      <a:r>
                        <a:rPr lang="ru-RU" sz="1400" b="1" kern="120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Формирование УУД. Познавательных: развитие творческого мышления, продуктивного воображения, произвольных памяти и внимания, рефлексии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Класс (Я – часть класса)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Проработка социальных взаимоотношений в классе через призму художественных образов, воздействующих на морально-нравственные качества учеников и совместную деятельность по подготовке спектакля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Формирование УУД. Коммуникативные: формирование компетенций о общении, включая ориентацию учащихся на умение слушать, вести диалог, строить продуктивное сотрудничество со сверстниками и взрослыми.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Школа (Я – часть школы)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Демонстрация готового продукта (спектакля, проекта) создает  ситуацию преемственности от класса к классу, общности  интересов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59374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80728"/>
            <a:ext cx="71287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Повысить качество результата позволяет оценка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эффективности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 данной формы работы  по двум показателям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:</a:t>
            </a:r>
          </a:p>
          <a:p>
            <a:pPr algn="just"/>
            <a:endParaRPr lang="ru-RU" sz="2400" dirty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algn="just"/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Продуктивность деятельности:</a:t>
            </a:r>
          </a:p>
          <a:p>
            <a:pPr algn="just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1) знания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, умения и навыки, сформированные у школьников в процессе занятий подготовки и проведения внеурочных воспитательных дел; 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algn="just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2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) достижения обучающихся в культивируемых видах внеурочной деятельности. 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algn="just"/>
            <a:endParaRPr lang="ru-RU" sz="2400" dirty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algn="just"/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Удовлетворённость участников деятельности её организацией и результатами.</a:t>
            </a:r>
          </a:p>
        </p:txBody>
      </p:sp>
    </p:spTree>
    <p:extLst>
      <p:ext uri="{BB962C8B-B14F-4D97-AF65-F5344CB8AC3E}">
        <p14:creationId xmlns:p14="http://schemas.microsoft.com/office/powerpoint/2010/main" val="14607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66130"/>
          </a:xfrm>
        </p:spPr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268760"/>
            <a:ext cx="7128792" cy="4857403"/>
          </a:xfrm>
        </p:spPr>
        <p:txBody>
          <a:bodyPr>
            <a:normAutofit/>
          </a:bodyPr>
          <a:lstStyle/>
          <a:p>
            <a:r>
              <a:rPr lang="ru-RU" sz="2800" dirty="0" smtClean="0">
                <a:cs typeface="Vani" panose="020B0502040204020203" pitchFamily="34" charset="0"/>
              </a:rPr>
              <a:t>1. </a:t>
            </a:r>
            <a:r>
              <a:rPr lang="ru-RU" sz="2800" dirty="0" smtClean="0">
                <a:latin typeface="Trebuchet MS" panose="020B0603020202020204" pitchFamily="34" charset="0"/>
                <a:cs typeface="Vani" panose="020B0502040204020203" pitchFamily="34" charset="0"/>
              </a:rPr>
              <a:t>Вступление </a:t>
            </a:r>
          </a:p>
          <a:p>
            <a:r>
              <a:rPr lang="ru-RU" sz="2800" dirty="0" smtClean="0">
                <a:latin typeface="Trebuchet MS" panose="020B0603020202020204" pitchFamily="34" charset="0"/>
                <a:cs typeface="Vani" panose="020B0502040204020203" pitchFamily="34" charset="0"/>
              </a:rPr>
              <a:t>2. Модель организации внеурочной деятельности класса</a:t>
            </a:r>
          </a:p>
          <a:p>
            <a:r>
              <a:rPr lang="ru-RU" sz="2400" dirty="0" smtClean="0">
                <a:latin typeface="Trebuchet MS" panose="020B0603020202020204" pitchFamily="34" charset="0"/>
                <a:cs typeface="Vani" panose="020B0502040204020203" pitchFamily="34" charset="0"/>
              </a:rPr>
              <a:t>2.1. Концептуальная основа программы внеурочной деятельности класса</a:t>
            </a:r>
          </a:p>
          <a:p>
            <a:r>
              <a:rPr lang="ru-RU" sz="2400" dirty="0" smtClean="0">
                <a:latin typeface="Trebuchet MS" panose="020B0603020202020204" pitchFamily="34" charset="0"/>
                <a:cs typeface="Vani" panose="020B0502040204020203" pitchFamily="34" charset="0"/>
              </a:rPr>
              <a:t>2.2. Организационно-функциональная модель внеурочной деятельности </a:t>
            </a:r>
          </a:p>
          <a:p>
            <a:r>
              <a:rPr lang="ru-RU" sz="2400" dirty="0" smtClean="0">
                <a:latin typeface="Trebuchet MS" panose="020B0603020202020204" pitchFamily="34" charset="0"/>
                <a:cs typeface="Vani" panose="020B0502040204020203" pitchFamily="34" charset="0"/>
              </a:rPr>
              <a:t>2.3. Формы, методы организации внеурочной деятельности</a:t>
            </a:r>
          </a:p>
          <a:p>
            <a:r>
              <a:rPr lang="ru-RU" sz="2800" dirty="0" smtClean="0">
                <a:latin typeface="Trebuchet MS" panose="020B0603020202020204" pitchFamily="34" charset="0"/>
                <a:cs typeface="Vani" panose="020B0502040204020203" pitchFamily="34" charset="0"/>
              </a:rPr>
              <a:t>3. Результат.</a:t>
            </a:r>
            <a:endParaRPr lang="ru-RU" sz="2800" dirty="0">
              <a:latin typeface="Trebuchet MS" panose="020B0603020202020204" pitchFamily="34" charset="0"/>
              <a:cs typeface="Van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52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348880"/>
            <a:ext cx="44644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87527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764704"/>
            <a:ext cx="71287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>
              <a:latin typeface="Trebuchet MS" panose="020B0603020202020204" pitchFamily="34" charset="0"/>
            </a:endParaRPr>
          </a:p>
          <a:p>
            <a:endParaRPr lang="ru-RU" sz="3200" dirty="0">
              <a:latin typeface="Trebuchet MS" panose="020B0603020202020204" pitchFamily="34" charset="0"/>
            </a:endParaRPr>
          </a:p>
          <a:p>
            <a:r>
              <a:rPr lang="ru-RU" sz="3200" dirty="0" smtClean="0">
                <a:latin typeface="Trebuchet MS" panose="020B0603020202020204" pitchFamily="34" charset="0"/>
              </a:rPr>
              <a:t>В основу организации внеурочной деятельности класса (школы) положена новая структура учебного плана, в состав которого в качестве основного компонента включена внеурочная деятельность, как требование </a:t>
            </a:r>
            <a:r>
              <a:rPr lang="ru-RU" sz="3200" dirty="0" err="1" smtClean="0">
                <a:latin typeface="Trebuchet MS" panose="020B0603020202020204" pitchFamily="34" charset="0"/>
              </a:rPr>
              <a:t>ФГОСов</a:t>
            </a:r>
            <a:r>
              <a:rPr lang="ru-RU" sz="3200" dirty="0" smtClean="0">
                <a:latin typeface="Trebuchet MS" panose="020B0603020202020204" pitchFamily="34" charset="0"/>
              </a:rPr>
              <a:t>.</a:t>
            </a:r>
            <a:endParaRPr lang="ru-RU" sz="32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73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92696"/>
            <a:ext cx="72728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rebuchet MS" panose="020B0603020202020204" pitchFamily="34" charset="0"/>
              </a:rPr>
              <a:t>Содержательно программа внеурочной деятельности класса выстраивается по пяти направлениям развития личности:</a:t>
            </a:r>
          </a:p>
          <a:p>
            <a:pPr marL="285750" indent="-285750">
              <a:buFontTx/>
              <a:buChar char="-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духовно-нравственному;</a:t>
            </a:r>
          </a:p>
          <a:p>
            <a:pPr marL="285750" indent="-285750">
              <a:buFontTx/>
              <a:buChar char="-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спортивно- оздоровительному;</a:t>
            </a:r>
          </a:p>
          <a:p>
            <a:pPr marL="285750" indent="-285750">
              <a:buFontTx/>
              <a:buChar char="-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социальному;</a:t>
            </a:r>
          </a:p>
          <a:p>
            <a:pPr marL="285750" indent="-285750">
              <a:buFontTx/>
              <a:buChar char="-"/>
            </a:pP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общеинтеллектуальному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о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бщекультурному.</a:t>
            </a:r>
          </a:p>
          <a:p>
            <a:r>
              <a:rPr lang="ru-RU" sz="2800" dirty="0" smtClean="0">
                <a:latin typeface="Trebuchet MS" panose="020B0603020202020204" pitchFamily="34" charset="0"/>
              </a:rPr>
              <a:t>Принимая безоговорочно требования стандартов, мы, тем не менее свободны в выборе концепций, форм, методов программ воспитания</a:t>
            </a:r>
            <a:endParaRPr lang="ru-RU" sz="2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48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92696"/>
            <a:ext cx="7272808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rebuchet MS" panose="020B0603020202020204" pitchFamily="34" charset="0"/>
              </a:rPr>
              <a:t>Программа внеурочной деятельности класса базируется на нескольких концептуальных идеях воспитания:</a:t>
            </a:r>
          </a:p>
          <a:p>
            <a:pPr marL="285750" indent="-285750">
              <a:buFontTx/>
              <a:buChar char="-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Теории множественности интеллекта (ТМИ) американского психолога Г.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Гарднера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, согласно которой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каждый ребенок талантлив хотя бы в одном из восьми типов интеллекта: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-вербально-лингвистический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-логически-математический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-визуально-пространственный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-моторно-двигательный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-музыкально-ритмический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-межличностный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-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внутриличностный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-натуралистический</a:t>
            </a:r>
          </a:p>
          <a:p>
            <a:pPr marL="285750" indent="-285750" algn="ctr">
              <a:buFontTx/>
              <a:buChar char="-"/>
            </a:pP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algn="ctr"/>
            <a:r>
              <a:rPr lang="ru-RU" sz="2400" dirty="0" smtClean="0">
                <a:latin typeface="Trebuchet MS" panose="020B0603020202020204" pitchFamily="34" charset="0"/>
              </a:rPr>
              <a:t> </a:t>
            </a:r>
            <a:endParaRPr lang="ru-RU" sz="2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86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785101"/>
            <a:ext cx="71287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Теории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природосообразности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немецкого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ученого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философа Рудольфа Штайнера и реализуемой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вальдорфской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школой,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как  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системой образования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основанной на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уважении к детству. 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Междисциплинарный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подход, используемый в </a:t>
            </a: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вальдорфских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школах, позволяет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привить ученикам целостный взгляд на мир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314" y="692696"/>
            <a:ext cx="7532915" cy="551941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23728" y="692696"/>
            <a:ext cx="633670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Trebuchet MS" panose="020B0603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Ее цель — развить (опираясь на возрастные особенности) природные способности каждого ребенка и укрепить веру в собственные силы, которая понадобиться ему во взрослой жизни. </a:t>
            </a:r>
          </a:p>
          <a:p>
            <a:endParaRPr lang="ru-RU" sz="2800" b="1" dirty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6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980728"/>
            <a:ext cx="669674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-Теории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в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оспитательной системы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формирования образа жизни достойного человека 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по программе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Щурковой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Н.Е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.,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утверждающей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Истину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, Добро и Красоту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,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как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три основы жизни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достойного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человека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.</a:t>
            </a:r>
          </a:p>
          <a:p>
            <a:endParaRPr lang="ru-RU" sz="4000" dirty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80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20688"/>
            <a:ext cx="7056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Внеурочная деятельность в начальной школе имеет трехчастную структуру и организуется с каждым учеником по направлениям</a:t>
            </a:r>
            <a:r>
              <a:rPr lang="ru-RU" dirty="0" smtClean="0"/>
              <a:t>: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71647"/>
              </p:ext>
            </p:extLst>
          </p:nvPr>
        </p:nvGraphicFramePr>
        <p:xfrm>
          <a:off x="1524000" y="1700807"/>
          <a:ext cx="6096000" cy="439248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146416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Ученик (Я – личность)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Учитываются и развиваются индивидуальные способности каждого ребенка</a:t>
                      </a:r>
                      <a:endParaRPr lang="ru-RU" sz="1800" dirty="0"/>
                    </a:p>
                  </a:txBody>
                  <a:tcPr/>
                </a:tc>
              </a:tr>
              <a:tr h="146416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Класс (Я – часть класса)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Прорабатываются социальные взаимоотношения в классе. Формируется коллектив</a:t>
                      </a:r>
                      <a:endParaRPr lang="ru-RU" sz="1800" dirty="0"/>
                    </a:p>
                  </a:txBody>
                  <a:tcPr/>
                </a:tc>
              </a:tr>
              <a:tr h="146416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Школа (Я – часть школы)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Закладываются школьные традиции.</a:t>
                      </a:r>
                      <a:r>
                        <a:rPr lang="ru-RU" sz="1800" baseline="0" dirty="0" smtClean="0"/>
                        <a:t> </a:t>
                      </a:r>
                    </a:p>
                    <a:p>
                      <a:r>
                        <a:rPr lang="ru-RU" sz="1800" baseline="0" dirty="0" smtClean="0"/>
                        <a:t>Создается преемственность от класса к классу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489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801</TotalTime>
  <Words>690</Words>
  <Application>Microsoft Office PowerPoint</Application>
  <PresentationFormat>Экран (4:3)</PresentationFormat>
  <Paragraphs>113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Кнопка</vt:lpstr>
      <vt:lpstr>Организация внеурочной деятельности младших школьников средствами целевых программ</vt:lpstr>
      <vt:lpstr>Содержание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внеурочной деятельности младших школьников средствами целевых программ</dc:title>
  <dc:creator>Юлия</dc:creator>
  <cp:lastModifiedBy>Юлия</cp:lastModifiedBy>
  <cp:revision>51</cp:revision>
  <dcterms:created xsi:type="dcterms:W3CDTF">2013-09-14T10:44:13Z</dcterms:created>
  <dcterms:modified xsi:type="dcterms:W3CDTF">2013-10-20T18:50:11Z</dcterms:modified>
</cp:coreProperties>
</file>