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ru.wikipedia.org/wiki/%D0%A4%D0%B0%D0%B9%D0%BB:Pinus_sylvestris1-oliv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2214578"/>
          </a:xfrm>
        </p:spPr>
        <p:txBody>
          <a:bodyPr>
            <a:noAutofit/>
          </a:bodyPr>
          <a:lstStyle/>
          <a:p>
            <a:r>
              <a:rPr lang="ru-RU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C0000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Природа родного края в поэзии наших земляков</a:t>
            </a:r>
            <a:endParaRPr lang="ru-RU" sz="54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rgbClr val="C00000"/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Выполнили ученики 9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класса </a:t>
            </a:r>
            <a:r>
              <a:rPr lang="ru-RU" sz="2000" dirty="0" smtClean="0">
                <a:solidFill>
                  <a:schemeClr val="tx1"/>
                </a:solidFill>
              </a:rPr>
              <a:t>-  </a:t>
            </a:r>
            <a:r>
              <a:rPr lang="ru-RU" sz="2000" dirty="0" err="1" smtClean="0">
                <a:solidFill>
                  <a:schemeClr val="tx1"/>
                </a:solidFill>
              </a:rPr>
              <a:t>Клименко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Павел, </a:t>
            </a: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		</a:t>
            </a:r>
            <a:r>
              <a:rPr lang="ru-RU" sz="2000" dirty="0" smtClean="0">
                <a:solidFill>
                  <a:schemeClr val="tx1"/>
                </a:solidFill>
              </a:rPr>
              <a:t>	Петровичева Клавдия.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Руководители: </a:t>
            </a:r>
            <a:r>
              <a:rPr lang="ru-RU" sz="2000" dirty="0" err="1" smtClean="0">
                <a:solidFill>
                  <a:schemeClr val="tx1"/>
                </a:solidFill>
              </a:rPr>
              <a:t>Галиева</a:t>
            </a:r>
            <a:r>
              <a:rPr lang="ru-RU" sz="2000" dirty="0" smtClean="0">
                <a:solidFill>
                  <a:schemeClr val="tx1"/>
                </a:solidFill>
              </a:rPr>
              <a:t> Н.Х, </a:t>
            </a:r>
            <a:r>
              <a:rPr lang="ru-RU" sz="2000" dirty="0" err="1" smtClean="0">
                <a:solidFill>
                  <a:schemeClr val="tx1"/>
                </a:solidFill>
              </a:rPr>
              <a:t>Токтарева</a:t>
            </a:r>
            <a:r>
              <a:rPr lang="ru-RU" sz="2000" dirty="0" smtClean="0">
                <a:solidFill>
                  <a:schemeClr val="tx1"/>
                </a:solidFill>
              </a:rPr>
              <a:t> М.А.</a:t>
            </a:r>
          </a:p>
          <a:p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Николай Егорович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Палькин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Воспевая красу родной природы, поэты саратовского края описывают русскую березу как символ России, как женщину, как мать…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	родился в 1927 году в селе Большой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Мелик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Саратовской области. Свою биографию он рассказал однажды лаконично поэтически, в рамках четверостишия: «Иные, свои отмечая следы, изводят на это бумаги пуды. Моя биография – жизни основа – четыре негромких обыденных слова. Хотите, сейчас вам ее расскажу: родился, учился, женился, пишу». С 1976 по 1983 годы Николай Егорович работал главным редактором журнала «Волга». За достижения в литературной деятельности удостоен звания лауреата Всероссийской литературной премии имени Тютчева (1998) и премии Саратовской области имени Алексеева (2000). Почетный гражданин Саратовской области, городов Саратова и Балашова.</a:t>
            </a:r>
            <a:endParaRPr lang="ru-RU" sz="2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У КАЖДОГО В ЖИЗНИ БЕРЕЗКА СВОЯ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400552" cy="4525963"/>
          </a:xfrm>
        </p:spPr>
        <p:txBody>
          <a:bodyPr>
            <a:normAutofit fontScale="70000" lnSpcReduction="20000"/>
          </a:bodyPr>
          <a:lstStyle/>
          <a:p>
            <a:pPr eaLnBrk="0" hangingPunct="0">
              <a:buNone/>
            </a:pPr>
            <a:r>
              <a:rPr lang="ru-RU" dirty="0" smtClean="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У каждого в жизни березка своя.</a:t>
            </a:r>
            <a:endParaRPr lang="ru-RU" dirty="0" smtClean="0">
              <a:latin typeface="Monotype Corsiva" pitchFamily="66" charset="0"/>
            </a:endParaRPr>
          </a:p>
          <a:p>
            <a:pPr eaLnBrk="0" hangingPunct="0">
              <a:buNone/>
            </a:pPr>
            <a:r>
              <a:rPr lang="ru-RU" dirty="0" smtClean="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В каком бы я ни был краю,</a:t>
            </a:r>
            <a:endParaRPr lang="ru-RU" dirty="0" smtClean="0">
              <a:latin typeface="Monotype Corsiva" pitchFamily="66" charset="0"/>
            </a:endParaRPr>
          </a:p>
          <a:p>
            <a:pPr eaLnBrk="0" hangingPunct="0">
              <a:buNone/>
            </a:pPr>
            <a:r>
              <a:rPr lang="ru-RU" dirty="0" smtClean="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Всегда и повсюду я помнил, друзья,</a:t>
            </a:r>
            <a:endParaRPr lang="ru-RU" dirty="0" smtClean="0">
              <a:latin typeface="Monotype Corsiva" pitchFamily="66" charset="0"/>
            </a:endParaRPr>
          </a:p>
          <a:p>
            <a:pPr eaLnBrk="0" hangingPunct="0">
              <a:buNone/>
            </a:pPr>
            <a:r>
              <a:rPr lang="ru-RU" dirty="0" smtClean="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Родную березку свою.</a:t>
            </a:r>
            <a:endParaRPr lang="ru-RU" dirty="0" smtClean="0">
              <a:latin typeface="Monotype Corsiva" pitchFamily="66" charset="0"/>
            </a:endParaRPr>
          </a:p>
          <a:p>
            <a:pPr eaLnBrk="0" hangingPunct="0">
              <a:buNone/>
            </a:pPr>
            <a:r>
              <a:rPr lang="ru-RU" dirty="0" smtClean="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Не раз я от дома бывал далеко,</a:t>
            </a:r>
            <a:endParaRPr lang="ru-RU" dirty="0" smtClean="0">
              <a:latin typeface="Monotype Corsiva" pitchFamily="66" charset="0"/>
            </a:endParaRPr>
          </a:p>
          <a:p>
            <a:pPr eaLnBrk="0" hangingPunct="0">
              <a:buNone/>
            </a:pPr>
            <a:r>
              <a:rPr lang="ru-RU" dirty="0" smtClean="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И горькой разлука была.</a:t>
            </a:r>
            <a:endParaRPr lang="ru-RU" dirty="0" smtClean="0">
              <a:latin typeface="Monotype Corsiva" pitchFamily="66" charset="0"/>
            </a:endParaRPr>
          </a:p>
          <a:p>
            <a:pPr eaLnBrk="0" hangingPunct="0">
              <a:buNone/>
            </a:pPr>
            <a:r>
              <a:rPr lang="ru-RU" dirty="0" smtClean="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Но мне оттого становилось легко,</a:t>
            </a:r>
            <a:endParaRPr lang="ru-RU" dirty="0" smtClean="0">
              <a:latin typeface="Monotype Corsiva" pitchFamily="66" charset="0"/>
            </a:endParaRPr>
          </a:p>
          <a:p>
            <a:pPr eaLnBrk="0" hangingPunct="0">
              <a:buNone/>
            </a:pPr>
            <a:r>
              <a:rPr lang="ru-RU" dirty="0" smtClean="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Что дома березка ждала.</a:t>
            </a:r>
            <a:endParaRPr lang="ru-RU" dirty="0" smtClean="0">
              <a:latin typeface="Monotype Corsiva" pitchFamily="66" charset="0"/>
            </a:endParaRPr>
          </a:p>
          <a:p>
            <a:pPr eaLnBrk="0" hangingPunct="0">
              <a:buNone/>
            </a:pPr>
            <a:r>
              <a:rPr lang="ru-RU" dirty="0" smtClean="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Спешу к ней навстречу знакомой тропой</a:t>
            </a:r>
            <a:endParaRPr lang="ru-RU" dirty="0" smtClean="0">
              <a:latin typeface="Monotype Corsiva" pitchFamily="66" charset="0"/>
            </a:endParaRPr>
          </a:p>
          <a:p>
            <a:pPr eaLnBrk="0" hangingPunct="0">
              <a:buNone/>
            </a:pPr>
            <a:r>
              <a:rPr lang="ru-RU" dirty="0" smtClean="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В сиянии вешнего дня.</a:t>
            </a:r>
            <a:endParaRPr lang="ru-RU" dirty="0" smtClean="0">
              <a:latin typeface="Monotype Corsiva" pitchFamily="66" charset="0"/>
            </a:endParaRPr>
          </a:p>
          <a:p>
            <a:pPr eaLnBrk="0" hangingPunct="0">
              <a:buNone/>
            </a:pPr>
            <a:r>
              <a:rPr lang="ru-RU" dirty="0" smtClean="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И снова родная березка со мной,</a:t>
            </a:r>
            <a:endParaRPr lang="ru-RU" dirty="0" smtClean="0">
              <a:latin typeface="Monotype Corsiva" pitchFamily="66" charset="0"/>
            </a:endParaRPr>
          </a:p>
          <a:p>
            <a:pPr eaLnBrk="0" hangingPunct="0">
              <a:buNone/>
            </a:pPr>
            <a:r>
              <a:rPr lang="ru-RU" dirty="0" smtClean="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И снова цветет для меня.</a:t>
            </a:r>
            <a:endParaRPr lang="ru-RU" dirty="0" smtClean="0">
              <a:latin typeface="Monotype Corsiva" pitchFamily="66" charset="0"/>
            </a:endParaRPr>
          </a:p>
          <a:p>
            <a:endParaRPr lang="ru-RU" dirty="0"/>
          </a:p>
        </p:txBody>
      </p:sp>
      <p:pic>
        <p:nvPicPr>
          <p:cNvPr id="4" name="Picture 2" descr="M:\тма гнх\iCAW1LAKN.jp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5500694" y="2071678"/>
            <a:ext cx="2571736" cy="42862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/>
            </a:r>
            <a:br>
              <a:rPr lang="ru-RU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</a:br>
            <a:r>
              <a:rPr lang="ru-RU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Геннадий </a:t>
            </a:r>
            <a:r>
              <a:rPr lang="ru-RU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Голобоков</a:t>
            </a:r>
            <a:r>
              <a:rPr lang="ru-RU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 </a:t>
            </a:r>
            <a:br>
              <a:rPr lang="ru-RU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53578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dirty="0" smtClean="0">
                <a:latin typeface="Times New Roman" pitchFamily="18" charset="0"/>
              </a:rPr>
              <a:t>	Однажды в редакцию пришло письмо из приволжского города Балакова. Его автор, 35-летний самодеятельный художник, писал: "Живописью я увлекаюсь с раннего детства. Работы мои экспонировались на многочисленных выставках, вплоть до всесоюзных. Картины у меня в основном жанровые, "реальные". Но последние два-три года меня очень увлекает научная фантастика, причем фантастика тоже жанровая. Мне кажется, она не менее популярна, чем фантастика пейзажная или техническая..." Далее, ссылаясь на ряд обстоятельств, Геннадий просил прислать в Балаково фотокорреспондента, чтобы отснять репродукции с его картин. 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</a:rPr>
              <a:t>	Редакция выполнила просьбу Геннадия </a:t>
            </a:r>
            <a:r>
              <a:rPr lang="ru-RU" sz="1400" dirty="0" err="1" smtClean="0">
                <a:latin typeface="Times New Roman" pitchFamily="18" charset="0"/>
              </a:rPr>
              <a:t>Голобокова</a:t>
            </a:r>
            <a:r>
              <a:rPr lang="ru-RU" sz="1400" dirty="0" smtClean="0">
                <a:latin typeface="Times New Roman" pitchFamily="18" charset="0"/>
              </a:rPr>
              <a:t>, и читатели могут теперь по достоинству оценить творчество молодого художника. Помимо картин "Контакт" (слева вверху), "Прощание" (слева в низу), "Реквием" (справа), еще одно полотно - "Встреча" - воспроизведено на 4-й странице обложки. В живописной манере Г. </a:t>
            </a:r>
            <a:r>
              <a:rPr lang="ru-RU" sz="1400" dirty="0" err="1" smtClean="0">
                <a:latin typeface="Times New Roman" pitchFamily="18" charset="0"/>
              </a:rPr>
              <a:t>Голобокова</a:t>
            </a:r>
            <a:r>
              <a:rPr lang="ru-RU" sz="1400" dirty="0" smtClean="0">
                <a:latin typeface="Times New Roman" pitchFamily="18" charset="0"/>
              </a:rPr>
              <a:t> привлекает лиричность, одухотворенность людей недалекого будущего, их нравственная чистота, способность к самопожертвованию, духовное подвижничестве Трудно отделаться от впечатления, что художник, столь остро чувствующий многокрасочность, многообразие жизни, должен и сам быть человеком необыкновенной профессии: летчиком, геологом, путешественником и т. д. Тем с большим изумлением узнаешь, что Геннадий </a:t>
            </a:r>
            <a:r>
              <a:rPr lang="ru-RU" sz="1400" dirty="0" err="1" smtClean="0">
                <a:latin typeface="Times New Roman" pitchFamily="18" charset="0"/>
              </a:rPr>
              <a:t>Голобоков</a:t>
            </a:r>
            <a:r>
              <a:rPr lang="ru-RU" sz="1400" dirty="0" smtClean="0">
                <a:latin typeface="Times New Roman" pitchFamily="18" charset="0"/>
              </a:rPr>
              <a:t> сызмальства прикован к постели тяжким недугом. И все же он сумел восторжествовать над болезнью и неподвижностью: закончил Народный университет искусств имени Н. Крупской, создал десятки замечательных полотен, несущих людям эстетическое наслаждение. Он стал лауреатом Всесоюзного фестиваля самодеятельного искусства, о его работах тепло отзываются народный художник СССР В. Серов, заслуженный деятель искусств РСФСР П. </a:t>
            </a:r>
            <a:r>
              <a:rPr lang="ru-RU" sz="1400" dirty="0" err="1" smtClean="0">
                <a:latin typeface="Times New Roman" pitchFamily="18" charset="0"/>
              </a:rPr>
              <a:t>Покаржевский</a:t>
            </a:r>
            <a:r>
              <a:rPr lang="ru-RU" sz="1400" dirty="0" smtClean="0">
                <a:latin typeface="Times New Roman" pitchFamily="18" charset="0"/>
              </a:rPr>
              <a:t> и другие известные художники. 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</a:rPr>
              <a:t>	Геннадий </a:t>
            </a:r>
            <a:r>
              <a:rPr lang="ru-RU" sz="1400" dirty="0" err="1" smtClean="0">
                <a:latin typeface="Times New Roman" pitchFamily="18" charset="0"/>
              </a:rPr>
              <a:t>Голобоков</a:t>
            </a:r>
            <a:r>
              <a:rPr lang="ru-RU" sz="1400" dirty="0" smtClean="0">
                <a:latin typeface="Times New Roman" pitchFamily="18" charset="0"/>
              </a:rPr>
              <a:t> не только художник, но и одаренный поэт. Цикл стихов "Братья по разуму", который мы публикуем сегодня, - своеобразное дополнение к его картинам. Это единство поэзии и живописи, явленное в одной своеобычной человеческой судьбе, глубоко символично. Оно залог дальнейших творческих поисков и свершений Геннадия </a:t>
            </a:r>
            <a:r>
              <a:rPr lang="ru-RU" sz="1400" dirty="0" err="1" smtClean="0">
                <a:latin typeface="Times New Roman" pitchFamily="18" charset="0"/>
              </a:rPr>
              <a:t>Голобокова</a:t>
            </a:r>
            <a:r>
              <a:rPr lang="ru-RU" sz="1400" dirty="0" smtClean="0">
                <a:latin typeface="Times New Roman" pitchFamily="18" charset="0"/>
              </a:rPr>
              <a:t>. Пожелаем этому мужественному человеку успехов на его многотрудной дороге. </a:t>
            </a:r>
          </a:p>
          <a:p>
            <a:pPr>
              <a:buNone/>
            </a:pPr>
            <a:endParaRPr lang="ru-RU" sz="15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БЕРЕЗКА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4043362" cy="5572164"/>
          </a:xfrm>
        </p:spPr>
        <p:txBody>
          <a:bodyPr>
            <a:normAutofit fontScale="40000" lnSpcReduction="20000"/>
          </a:bodyPr>
          <a:lstStyle/>
          <a:p>
            <a:pPr eaLnBrk="0" hangingPunct="0">
              <a:buNone/>
            </a:pPr>
            <a:r>
              <a:rPr lang="ru-RU" sz="4500" dirty="0" smtClean="0">
                <a:latin typeface="Monotype Corsiva" pitchFamily="66" charset="0"/>
                <a:cs typeface="Times New Roman" pitchFamily="18" charset="0"/>
              </a:rPr>
              <a:t>Не звучит для меня, как прежде,</a:t>
            </a:r>
          </a:p>
          <a:p>
            <a:pPr>
              <a:buNone/>
            </a:pPr>
            <a:r>
              <a:rPr lang="ru-RU" sz="4500" dirty="0" smtClean="0">
                <a:latin typeface="Monotype Corsiva" pitchFamily="66" charset="0"/>
              </a:rPr>
              <a:t>Звон зеленой твоей красы. </a:t>
            </a:r>
          </a:p>
          <a:p>
            <a:pPr>
              <a:buNone/>
            </a:pPr>
            <a:r>
              <a:rPr lang="ru-RU" sz="4500" dirty="0" smtClean="0">
                <a:latin typeface="Monotype Corsiva" pitchFamily="66" charset="0"/>
              </a:rPr>
              <a:t>И не даришь ты ранью свежей </a:t>
            </a:r>
          </a:p>
          <a:p>
            <a:pPr>
              <a:buNone/>
            </a:pPr>
            <a:r>
              <a:rPr lang="ru-RU" sz="4500" dirty="0" smtClean="0">
                <a:latin typeface="Monotype Corsiva" pitchFamily="66" charset="0"/>
              </a:rPr>
              <a:t>Мне зарю с холодком росы.</a:t>
            </a:r>
          </a:p>
          <a:p>
            <a:pPr>
              <a:buNone/>
            </a:pPr>
            <a:r>
              <a:rPr lang="ru-RU" sz="4500" dirty="0" smtClean="0">
                <a:latin typeface="Monotype Corsiva" pitchFamily="66" charset="0"/>
              </a:rPr>
              <a:t>Заросла ковылем дорожка, </a:t>
            </a:r>
          </a:p>
          <a:p>
            <a:pPr>
              <a:buNone/>
            </a:pPr>
            <a:r>
              <a:rPr lang="ru-RU" sz="4500" dirty="0" smtClean="0">
                <a:latin typeface="Monotype Corsiva" pitchFamily="66" charset="0"/>
              </a:rPr>
              <a:t>По которой к тебе ходил... </a:t>
            </a:r>
          </a:p>
          <a:p>
            <a:pPr>
              <a:buNone/>
            </a:pPr>
            <a:r>
              <a:rPr lang="ru-RU" sz="4500" dirty="0" smtClean="0">
                <a:latin typeface="Monotype Corsiva" pitchFamily="66" charset="0"/>
              </a:rPr>
              <a:t>Ты прости, ой прости, березка, </a:t>
            </a:r>
          </a:p>
          <a:p>
            <a:pPr>
              <a:buNone/>
            </a:pPr>
            <a:r>
              <a:rPr lang="ru-RU" sz="4500" dirty="0" smtClean="0">
                <a:latin typeface="Monotype Corsiva" pitchFamily="66" charset="0"/>
              </a:rPr>
              <a:t>Что тебя я почти забыл.</a:t>
            </a:r>
          </a:p>
          <a:p>
            <a:pPr>
              <a:buNone/>
            </a:pPr>
            <a:r>
              <a:rPr lang="ru-RU" sz="4500" dirty="0" smtClean="0">
                <a:latin typeface="Monotype Corsiva" pitchFamily="66" charset="0"/>
              </a:rPr>
              <a:t>Зноем, ветрами опаленный, </a:t>
            </a:r>
          </a:p>
          <a:p>
            <a:pPr>
              <a:buNone/>
            </a:pPr>
            <a:r>
              <a:rPr lang="ru-RU" sz="4500" dirty="0" smtClean="0">
                <a:latin typeface="Monotype Corsiva" pitchFamily="66" charset="0"/>
              </a:rPr>
              <a:t>С огрубевшей стремниной сил, </a:t>
            </a:r>
          </a:p>
          <a:p>
            <a:pPr>
              <a:buNone/>
            </a:pPr>
            <a:r>
              <a:rPr lang="ru-RU" sz="4500" dirty="0" smtClean="0">
                <a:latin typeface="Monotype Corsiva" pitchFamily="66" charset="0"/>
              </a:rPr>
              <a:t>Видишь —</a:t>
            </a:r>
          </a:p>
          <a:p>
            <a:pPr>
              <a:buNone/>
            </a:pPr>
            <a:r>
              <a:rPr lang="ru-RU" sz="4500" dirty="0" smtClean="0">
                <a:latin typeface="Monotype Corsiva" pitchFamily="66" charset="0"/>
              </a:rPr>
              <a:t>Вечно в тебя влюбленный — </a:t>
            </a:r>
          </a:p>
          <a:p>
            <a:pPr>
              <a:buNone/>
            </a:pPr>
            <a:r>
              <a:rPr lang="ru-RU" sz="4500" dirty="0" smtClean="0">
                <a:latin typeface="Monotype Corsiva" pitchFamily="66" charset="0"/>
              </a:rPr>
              <a:t>Я опять тебя навестил.</a:t>
            </a:r>
          </a:p>
          <a:p>
            <a:pPr>
              <a:buNone/>
            </a:pPr>
            <a:r>
              <a:rPr lang="ru-RU" sz="4500" dirty="0" smtClean="0">
                <a:latin typeface="Monotype Corsiva" pitchFamily="66" charset="0"/>
              </a:rPr>
              <a:t>В берег бьются все те же волны,</a:t>
            </a:r>
          </a:p>
          <a:p>
            <a:pPr>
              <a:buNone/>
            </a:pPr>
            <a:r>
              <a:rPr lang="ru-RU" sz="4500" dirty="0" smtClean="0">
                <a:latin typeface="Monotype Corsiva" pitchFamily="66" charset="0"/>
              </a:rPr>
              <a:t>Та же к плесу с обрыва тень.</a:t>
            </a:r>
          </a:p>
          <a:p>
            <a:pPr>
              <a:buNone/>
            </a:pPr>
            <a:r>
              <a:rPr lang="ru-RU" sz="4500" dirty="0" smtClean="0">
                <a:latin typeface="Monotype Corsiva" pitchFamily="66" charset="0"/>
              </a:rPr>
              <a:t>Только вместо звенящей кроны —</a:t>
            </a:r>
          </a:p>
          <a:p>
            <a:pPr>
              <a:buNone/>
            </a:pPr>
            <a:r>
              <a:rPr lang="ru-RU" sz="4500" dirty="0" smtClean="0">
                <a:latin typeface="Monotype Corsiva" pitchFamily="66" charset="0"/>
              </a:rPr>
              <a:t>Одинокий</a:t>
            </a:r>
          </a:p>
          <a:p>
            <a:pPr>
              <a:buNone/>
            </a:pPr>
            <a:r>
              <a:rPr lang="ru-RU" sz="4500" dirty="0" smtClean="0">
                <a:latin typeface="Monotype Corsiva" pitchFamily="66" charset="0"/>
              </a:rPr>
              <a:t>И мертвый</a:t>
            </a:r>
          </a:p>
          <a:p>
            <a:pPr>
              <a:buNone/>
            </a:pPr>
            <a:r>
              <a:rPr lang="ru-RU" sz="4500" dirty="0" smtClean="0">
                <a:latin typeface="Monotype Corsiva" pitchFamily="66" charset="0"/>
              </a:rPr>
              <a:t>Пень...</a:t>
            </a:r>
          </a:p>
          <a:p>
            <a:endParaRPr lang="ru-RU" dirty="0"/>
          </a:p>
        </p:txBody>
      </p:sp>
      <p:pic>
        <p:nvPicPr>
          <p:cNvPr id="4" name="Picture 2" descr="M:\тма гнх\iCAEFZGV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2000240"/>
            <a:ext cx="2643206" cy="388779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Юные поэты о родном селе.</a:t>
            </a:r>
            <a:b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</a:b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3757610" cy="5572164"/>
          </a:xfrm>
        </p:spPr>
        <p:txBody>
          <a:bodyPr>
            <a:noAutofit/>
          </a:bodyPr>
          <a:lstStyle/>
          <a:p>
            <a:pPr marL="274320" indent="-274320" algn="ctr">
              <a:buClr>
                <a:schemeClr val="accent3"/>
              </a:buClr>
              <a:buNone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Наумовка всего милей!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Зашелестит Наумовка листвой,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Иргиз и озеро наполнит синевой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лес, и воздух станет сладок, как ручей,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согласитесь вы со мной – 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Наумовка всего милей!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Весна придет и зацветут поля,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Чудесным запахом наполнится земля,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зацветут цветы среди густых ветвей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Я вам скажу одно: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Наумовка всего милей!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летний день согреет каждый плод,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Созреет в ульях вкусный мед,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Зальет лесную даль звенящий яркий свет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я напомню вам,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Что края лучше нет!</a:t>
            </a:r>
          </a:p>
          <a:p>
            <a:pPr marL="274320" indent="-274320" algn="r">
              <a:buClr>
                <a:schemeClr val="accent3"/>
              </a:buClr>
              <a:buNone/>
              <a:defRPr/>
            </a:pP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Клименко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Павел 9 класс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endParaRPr lang="ru-RU" sz="1600" dirty="0" smtClean="0"/>
          </a:p>
          <a:p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14876" y="1000108"/>
            <a:ext cx="3857620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Моя деревня – дом родной!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Моя деревня – дом родной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И, конечно, он большой!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Наумовка – моя семья,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	И это Родина моя!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Горжусь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Наумовкой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любимой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Здесь чудесно все и мило.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Лучше сел других живем,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Сеем, убираем, жнем.</a:t>
            </a:r>
          </a:p>
          <a:p>
            <a:pPr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Живи, Наумовка, родная!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колосится хлеб без края,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Много будет грибов, ягод,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дороги здесь  поправят!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Больше пусть детей родится,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Будет пусть всего сторицей!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Живи, Наумовка, цвети,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Приумножайся и расти!</a:t>
            </a:r>
          </a:p>
          <a:p>
            <a:pPr algn="r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Елизарова Анастасия 8 класс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Махсуд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Шейхзаде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Поэзия- сестра красоты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	      Мне жаль сердец, где места нет стихам</a:t>
            </a:r>
          </a:p>
          <a:p>
            <a:pPr eaLnBrk="0"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	      Там поутру заря не разгорится.</a:t>
            </a:r>
          </a:p>
          <a:p>
            <a:pPr eaLnBrk="0"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        Под вечер звезды не заблещут там</a:t>
            </a:r>
          </a:p>
          <a:p>
            <a:pPr eaLnBrk="0"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        Весной там не защебечут птицы.</a:t>
            </a:r>
          </a:p>
          <a:p>
            <a:pPr eaLnBrk="0"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0"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        Где нет стихов и смеха не слыхать .</a:t>
            </a:r>
          </a:p>
          <a:p>
            <a:pPr eaLnBrk="0"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        В таких домах жильцы - мрачнее тучи</a:t>
            </a:r>
          </a:p>
          <a:p>
            <a:pPr eaLnBrk="0"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        К ним не пробьется солнца благодать,</a:t>
            </a:r>
          </a:p>
          <a:p>
            <a:pPr eaLnBrk="0"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        И бой часов звучит для них тягуче.</a:t>
            </a:r>
          </a:p>
          <a:p>
            <a:pPr eaLnBrk="0"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0"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        Мне жалко тех, кто в ссоре с красотой, </a:t>
            </a:r>
          </a:p>
          <a:p>
            <a:pPr eaLnBrk="0"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        С поэзией- сестрой ее меньшою </a:t>
            </a:r>
          </a:p>
          <a:p>
            <a:pPr eaLnBrk="0"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        Родник в себе отыщет золотой </a:t>
            </a:r>
          </a:p>
          <a:p>
            <a:pPr eaLnBrk="0"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      Тот, кто ее полюбит всей душою.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Поэзия- это лучик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В самом начале дня,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 Поэзия- это ключик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От жизни и от меня</a:t>
            </a:r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.</a:t>
            </a:r>
          </a:p>
          <a:p>
            <a:pPr>
              <a:buNone/>
            </a:pPr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gradFill flip="none" rotWithShape="1">
                  <a:gsLst>
                    <a:gs pos="0">
                      <a:schemeClr val="tx2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75000"/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Наши земляки - поэты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gradFill flip="none" rotWithShape="1">
                <a:gsLst>
                  <a:gs pos="0">
                    <a:schemeClr val="tx2">
                      <a:lumMod val="75000"/>
                      <a:shade val="30000"/>
                      <a:satMod val="115000"/>
                    </a:schemeClr>
                  </a:gs>
                  <a:gs pos="50000">
                    <a:schemeClr val="tx2">
                      <a:lumMod val="75000"/>
                      <a:shade val="67500"/>
                      <a:satMod val="115000"/>
                    </a:schemeClr>
                  </a:gs>
                  <a:gs pos="100000">
                    <a:schemeClr val="tx2">
                      <a:lumMod val="75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2" descr="http://im5-tub.yandex.net/i?id=105910899-0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21305936">
            <a:off x="-105875" y="803817"/>
            <a:ext cx="2206943" cy="26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golobokov_1_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1196975"/>
            <a:ext cx="1441450" cy="17208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2" descr="http://im5-tub.yandex.net/i?id=61162526-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741854">
            <a:off x="7053278" y="1373176"/>
            <a:ext cx="1571636" cy="21182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 descr="http://www.sarrest.ru/img/per/pi/pi21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071942"/>
            <a:ext cx="1582738" cy="20097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Picture 14" descr="mar2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35375" y="4076700"/>
            <a:ext cx="1584325" cy="19891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Picture 17" descr="4-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792253">
            <a:off x="6775266" y="4425594"/>
            <a:ext cx="1445086" cy="19446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14282" y="3286124"/>
            <a:ext cx="171117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Евгений Грачев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57554" y="3071810"/>
            <a:ext cx="218713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Геннадий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Голобоков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715140" y="3571876"/>
            <a:ext cx="193848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Николай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Палькин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6286520"/>
            <a:ext cx="202157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Владимир Гришин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57554" y="6286520"/>
            <a:ext cx="2105255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Алексей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Машанцев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429388" y="6357958"/>
            <a:ext cx="1989647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Василий Шабанов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ГРАЧЁВ ЕВГЕНИЙ АЛЕКСЕЕВИЧ</a:t>
            </a:r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Трепетный свет любви к природе родного края, к Отечеству озаряет лучшие страницы поэзии </a:t>
            </a:r>
          </a:p>
          <a:p>
            <a:pPr algn="ctr">
              <a:buNone/>
            </a:pPr>
            <a:r>
              <a:rPr lang="ru-RU" sz="1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Е. Грачева.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Родился в 1959 г. на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Изнаире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Прихопёрье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Окончил филологический факультет Саратовского государственного университета. Работал в газете «Сельская новь», собственным корреспондентом «Литературной России» в Поволжье.</a:t>
            </a: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В настоящее время Е. Грачёв живёт в Саратове- ведущий радиопрограммы государственной телерадиокомпании «Саратов».</a:t>
            </a: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За первый стихотворный сборник «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Отавушка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» (1994) поэт был удостоен Государственной литературной стипендии.</a:t>
            </a: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В конце 1994 г. Е. Грачёв побывал в Дагестане, Азербайджане, Нагорном Карабахе и Армении. Впечатления от поездки отразились в стихотворном цикле «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Ленинаканский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дневник».</a:t>
            </a: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Е. Грачёв - автор книг «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Отавушка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» (1994), «Падала антоновка в саду» (1995), «Предсказание» (2005), популярной серии книг о волшебной стране детства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Смеходрон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. В 2007 г. в серии (Библиотека АСП») вышла его поэтическая книга «Легенды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Изнаира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Е. Грачёв - лауреат Всероссийского литературного конкурса «Писатели - детям» (2000) и Международного литературного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Интернет-конкурса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, посвящённого развитию космонавтики. Поэма «Письма о нас» в 2003 г. получила 2-е место на Всероссийском конкурсе «Моя малая Родина».</a:t>
            </a: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Печатался в журналах «Юность», «Московский вестник», «Российский колокол», «Солдаты России», «Волга —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XXI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век», «Иные берега» (Финляндия), «У» - Бруклинском литературном журнале (США), «Невском альманахе», газете «Литературная Россия»,</a:t>
            </a: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Член Союза писателей России, Ассоциации саратовских писателей.</a:t>
            </a:r>
          </a:p>
          <a:p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ЛЕСНАЯ РУСЬ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 fontScale="70000" lnSpcReduction="20000"/>
          </a:bodyPr>
          <a:lstStyle/>
          <a:p>
            <a:pPr eaLnBrk="0" hangingPunct="0">
              <a:buNone/>
            </a:pPr>
            <a:r>
              <a:rPr lang="ru-RU" sz="3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Сосны, сосенки да ели — 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None/>
            </a:pPr>
            <a:r>
              <a:rPr lang="ru-RU" sz="3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Величавый древний бор:</a:t>
            </a:r>
          </a:p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После утренней метели –</a:t>
            </a:r>
          </a:p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Белокаменный собор.</a:t>
            </a:r>
          </a:p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Я спущусь к нему со склона, </a:t>
            </a:r>
          </a:p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Оживив лесной пейзаж. </a:t>
            </a:r>
          </a:p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Шапка - царская корона, </a:t>
            </a:r>
          </a:p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Лыжи - царский экипаж.</a:t>
            </a:r>
          </a:p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Еду тропкой еле-еле, </a:t>
            </a:r>
          </a:p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Восхищаюсь и горжусь. </a:t>
            </a:r>
          </a:p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Сосны, сосенки да ели...</a:t>
            </a:r>
          </a:p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Хороша лесная Русь!</a:t>
            </a:r>
          </a:p>
          <a:p>
            <a:pPr eaLnBrk="0" hangingPunct="0">
              <a:buNone/>
            </a:pPr>
            <a:r>
              <a:rPr lang="ru-RU" sz="1800" dirty="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4" descr="Сосна">
            <a:hlinkClick r:id="rId2" tooltip="Сосна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2071678"/>
            <a:ext cx="2028814" cy="36829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Владимир Семенович Гришин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857232"/>
            <a:ext cx="8372476" cy="5786478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Родился 22 июня 1926 года в Самаре. В октябре 1943 года Владимир Гришин добровольно вступил в ряды Военно-Морского Флота: был принят в школу морских летчиков.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Осенью 1944 года окончил ее по ускоренной программе военного времени и, получив диплом пилота, был направлен для дальнейшего обучения в Военно-морское минно-торпедное авиационное училище. В 1945 году по состоянию здоровья из летного состава был отчислен.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1953 году окончил Киевское Военно-морское политическое училище и был направлен на дважды Краснознаменный Балтийский флот. До 1956 года служил на противолодочном корабле и на крейсере «Адмирал Лазарев». Примерно в эти же годы началась творческая деятельность поэта. Первые стихи печатались во флотской газете. Потом — в республиканских и центральных газетах, журналах, альманахах.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1956 году перешел на журналистскую работу. В 1957 году был принят в Союз журналистов СССР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1960 году в Эстонском государственном издательстве вышла первая книга стихов «Расстояния». Затем книги Владимира Гришина издавались в Риге, Калининграде, Москве, Саратове.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1962 года - член Союза писателей СССР.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1967 году переехал на постоянное жительство в Саратов. В течение года руководил отделом поэзии журнала «Волга», а с 1968 года работает главным редактором Приволжского книжного издательства.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марте 1977 года указом Президиума Верховного Совета РСФСР В. С. Гришину присвоено почетное звание заслуженного работника культуры РСФСР.</a:t>
            </a:r>
            <a:endParaRPr lang="ru-RU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 fontScale="90000"/>
          </a:bodyPr>
          <a:lstStyle/>
          <a:p>
            <a:pPr eaLnBrk="0" hangingPunct="0">
              <a:defRPr/>
            </a:pP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УТРОМ РОСЫ БЛЕСТЯТ</a:t>
            </a:r>
            <a:r>
              <a:rPr lang="ru-RU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eaLnBrk="0" hangingPunct="0">
              <a:buNone/>
              <a:defRPr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Заря роняет первые росинки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None/>
              <a:defRPr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перепутье тропок и дорог.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None/>
              <a:defRPr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тает над березовою синью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None/>
              <a:defRPr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едва прилетный утренний дымок.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None/>
              <a:defRPr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None/>
              <a:defRPr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Какая тишь!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None/>
              <a:defRPr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Боюсь пошевелиться,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None/>
              <a:defRPr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 ненароком не спугнуть покой.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None/>
              <a:defRPr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Доверчивый цветочек медуницы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None/>
              <a:defRPr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подрагивает зябко под рукой.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None/>
              <a:defRPr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None/>
              <a:defRPr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лучах рассветных высыхают росы.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None/>
              <a:defRPr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Звук самолета тает вдалеке...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None/>
              <a:defRPr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И, как девчонка,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None/>
              <a:defRPr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моет ива косы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None/>
              <a:defRPr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прохладной успокоенной реке.</a:t>
            </a:r>
            <a:endParaRPr lang="ru-RU" dirty="0"/>
          </a:p>
        </p:txBody>
      </p:sp>
      <p:pic>
        <p:nvPicPr>
          <p:cNvPr id="4" name="Picture 7" descr="вече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572132" y="4143380"/>
            <a:ext cx="3048022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 indent="228600">
              <a:buNone/>
            </a:pP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Волга…</a:t>
            </a:r>
            <a:endParaRPr lang="ru-RU" dirty="0" smtClean="0">
              <a:latin typeface="Monotype Corsiva" pitchFamily="66" charset="0"/>
            </a:endParaRPr>
          </a:p>
          <a:p>
            <a:pPr indent="228600" eaLnBrk="0" hangingPunct="0">
              <a:buNone/>
            </a:pP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Кажется, трудно найти другую такую реку, которая была бы столь глубоко изучена, описана и прославлена. И, взявшись за перо, каждый из поэтов нашего края рассказывает нам о тех чувствах, которые испытывал он к Великой русской реке.</a:t>
            </a:r>
            <a:endParaRPr lang="ru-RU" dirty="0" smtClean="0">
              <a:latin typeface="Monotype Corsiva" pitchFamily="66" charset="0"/>
            </a:endParaRPr>
          </a:p>
          <a:p>
            <a:pPr indent="228600" eaLnBrk="0" hangingPunct="0">
              <a:buNone/>
            </a:pP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Борис </a:t>
            </a:r>
            <a:r>
              <a:rPr lang="ru-RU" dirty="0" err="1" smtClean="0">
                <a:latin typeface="Monotype Corsiva" pitchFamily="66" charset="0"/>
                <a:cs typeface="Times New Roman" pitchFamily="18" charset="0"/>
              </a:rPr>
              <a:t>Дедюхин</a:t>
            </a: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 назвал Волгу «главной улицей России», а для Бориса </a:t>
            </a:r>
            <a:r>
              <a:rPr lang="ru-RU" dirty="0" err="1" smtClean="0">
                <a:latin typeface="Monotype Corsiva" pitchFamily="66" charset="0"/>
                <a:cs typeface="Times New Roman" pitchFamily="18" charset="0"/>
              </a:rPr>
              <a:t>Клячко</a:t>
            </a: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 Волга – это место, где рождаются тысячи звезд.</a:t>
            </a:r>
            <a:endParaRPr lang="ru-RU" dirty="0" smtClean="0">
              <a:latin typeface="Monotype Corsiva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3757610" cy="5840435"/>
          </a:xfrm>
        </p:spPr>
        <p:txBody>
          <a:bodyPr>
            <a:normAutofit fontScale="77500" lnSpcReduction="20000"/>
          </a:bodyPr>
          <a:lstStyle/>
          <a:p>
            <a:pPr marL="274320" indent="-274320" algn="r">
              <a:buClr>
                <a:schemeClr val="accent3"/>
              </a:buClr>
              <a:buNone/>
              <a:defRPr/>
            </a:pPr>
            <a:r>
              <a:rPr lang="ru-RU" dirty="0" smtClean="0">
                <a:latin typeface="Monotype Corsiva" pitchFamily="66" charset="0"/>
              </a:rPr>
              <a:t>Борис </a:t>
            </a:r>
            <a:r>
              <a:rPr lang="ru-RU" dirty="0" err="1" smtClean="0">
                <a:latin typeface="Monotype Corsiva" pitchFamily="66" charset="0"/>
              </a:rPr>
              <a:t>Клячко</a:t>
            </a:r>
            <a:r>
              <a:rPr lang="ru-RU" dirty="0" smtClean="0">
                <a:latin typeface="Monotype Corsiva" pitchFamily="66" charset="0"/>
              </a:rPr>
              <a:t> </a:t>
            </a:r>
          </a:p>
          <a:p>
            <a:pPr marL="274320" indent="-274320" algn="ctr">
              <a:buClr>
                <a:schemeClr val="accent3"/>
              </a:buClr>
              <a:buNone/>
              <a:defRPr/>
            </a:pPr>
            <a:r>
              <a:rPr lang="ru-RU" dirty="0" smtClean="0">
                <a:latin typeface="Monotype Corsiva" pitchFamily="66" charset="0"/>
              </a:rPr>
              <a:t>«Ночью на Волге»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endParaRPr lang="ru-RU" dirty="0" smtClean="0">
              <a:latin typeface="Monotype Corsiva" pitchFamily="66" charset="0"/>
            </a:endParaRP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dirty="0" smtClean="0">
                <a:latin typeface="Monotype Corsiva" pitchFamily="66" charset="0"/>
              </a:rPr>
              <a:t>Прямо в небо ныряю с разбега,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dirty="0" smtClean="0">
                <a:latin typeface="Monotype Corsiva" pitchFamily="66" charset="0"/>
              </a:rPr>
              <a:t>И рождаются тысячи звезд. 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dirty="0" smtClean="0">
                <a:latin typeface="Monotype Corsiva" pitchFamily="66" charset="0"/>
              </a:rPr>
              <a:t>Я легко проплываю от Веги 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dirty="0" smtClean="0">
                <a:latin typeface="Monotype Corsiva" pitchFamily="66" charset="0"/>
              </a:rPr>
              <a:t>До созвездия Малый Пес 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dirty="0" smtClean="0">
                <a:latin typeface="Monotype Corsiva" pitchFamily="66" charset="0"/>
              </a:rPr>
              <a:t> 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dirty="0" smtClean="0">
                <a:latin typeface="Monotype Corsiva" pitchFamily="66" charset="0"/>
              </a:rPr>
              <a:t>Выхожу я по камешкам донным 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dirty="0" smtClean="0">
                <a:latin typeface="Monotype Corsiva" pitchFamily="66" charset="0"/>
              </a:rPr>
              <a:t>Из зеркальной, как смоль, воды, 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dirty="0" smtClean="0">
                <a:latin typeface="Monotype Corsiva" pitchFamily="66" charset="0"/>
              </a:rPr>
              <a:t>И плотвичками бьются в ладонях 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ru-RU" dirty="0" smtClean="0">
                <a:latin typeface="Monotype Corsiva" pitchFamily="66" charset="0"/>
              </a:rPr>
              <a:t>Зазевавшихся две звезды.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57686" y="357166"/>
            <a:ext cx="4572000" cy="5683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1400" dirty="0" smtClean="0">
              <a:latin typeface="Monotype Corsiva" pitchFamily="66" charset="0"/>
            </a:endParaRPr>
          </a:p>
          <a:p>
            <a:pPr algn="r"/>
            <a:r>
              <a:rPr lang="ru-RU" sz="2400" dirty="0" smtClean="0">
                <a:latin typeface="Monotype Corsiva" pitchFamily="66" charset="0"/>
              </a:rPr>
              <a:t>Н. Федоров</a:t>
            </a:r>
          </a:p>
          <a:p>
            <a:pPr algn="ctr"/>
            <a:r>
              <a:rPr lang="ru-RU" sz="2400" dirty="0" smtClean="0">
                <a:latin typeface="Monotype Corsiva" pitchFamily="66" charset="0"/>
              </a:rPr>
              <a:t> «Как часто Волга выручала»</a:t>
            </a:r>
          </a:p>
          <a:p>
            <a:pPr algn="ctr"/>
            <a:endParaRPr lang="ru-RU" dirty="0" smtClean="0">
              <a:latin typeface="Monotype Corsiva" pitchFamily="66" charset="0"/>
            </a:endParaRPr>
          </a:p>
          <a:p>
            <a:pPr>
              <a:lnSpc>
                <a:spcPts val="2000"/>
              </a:lnSpc>
            </a:pPr>
            <a:r>
              <a:rPr lang="ru-RU" sz="2400" dirty="0" smtClean="0">
                <a:latin typeface="Monotype Corsiva" pitchFamily="66" charset="0"/>
              </a:rPr>
              <a:t>Как часто Волга выручала;</a:t>
            </a:r>
          </a:p>
          <a:p>
            <a:pPr>
              <a:lnSpc>
                <a:spcPts val="2000"/>
              </a:lnSpc>
            </a:pPr>
            <a:r>
              <a:rPr lang="ru-RU" sz="2400" dirty="0" smtClean="0">
                <a:latin typeface="Monotype Corsiva" pitchFamily="66" charset="0"/>
              </a:rPr>
              <a:t>День — непригляден,</a:t>
            </a:r>
          </a:p>
          <a:p>
            <a:pPr>
              <a:lnSpc>
                <a:spcPts val="2000"/>
              </a:lnSpc>
            </a:pPr>
            <a:r>
              <a:rPr lang="ru-RU" sz="2400" dirty="0" smtClean="0">
                <a:latin typeface="Monotype Corsiva" pitchFamily="66" charset="0"/>
              </a:rPr>
              <a:t>Нехорош,</a:t>
            </a:r>
          </a:p>
          <a:p>
            <a:pPr>
              <a:lnSpc>
                <a:spcPts val="2000"/>
              </a:lnSpc>
            </a:pPr>
            <a:r>
              <a:rPr lang="ru-RU" sz="2400" dirty="0" smtClean="0">
                <a:latin typeface="Monotype Corsiva" pitchFamily="66" charset="0"/>
              </a:rPr>
              <a:t>Придешь</a:t>
            </a:r>
          </a:p>
          <a:p>
            <a:pPr>
              <a:lnSpc>
                <a:spcPts val="2000"/>
              </a:lnSpc>
            </a:pPr>
            <a:r>
              <a:rPr lang="ru-RU" sz="2400" dirty="0" smtClean="0">
                <a:latin typeface="Monotype Corsiva" pitchFamily="66" charset="0"/>
              </a:rPr>
              <a:t>И встанешь у причала,</a:t>
            </a:r>
          </a:p>
          <a:p>
            <a:pPr>
              <a:lnSpc>
                <a:spcPts val="2000"/>
              </a:lnSpc>
            </a:pPr>
            <a:r>
              <a:rPr lang="ru-RU" sz="2400" dirty="0" smtClean="0">
                <a:latin typeface="Monotype Corsiva" pitchFamily="66" charset="0"/>
              </a:rPr>
              <a:t>Глядишь,</a:t>
            </a:r>
          </a:p>
          <a:p>
            <a:pPr>
              <a:lnSpc>
                <a:spcPts val="2000"/>
              </a:lnSpc>
            </a:pPr>
            <a:r>
              <a:rPr lang="ru-RU" sz="2400" dirty="0" smtClean="0">
                <a:latin typeface="Monotype Corsiva" pitchFamily="66" charset="0"/>
              </a:rPr>
              <a:t>И снова оживешь.</a:t>
            </a:r>
          </a:p>
          <a:p>
            <a:pPr>
              <a:lnSpc>
                <a:spcPts val="2000"/>
              </a:lnSpc>
            </a:pPr>
            <a:r>
              <a:rPr lang="ru-RU" sz="2400" dirty="0" smtClean="0">
                <a:latin typeface="Monotype Corsiva" pitchFamily="66" charset="0"/>
              </a:rPr>
              <a:t>Там, где с душой соприкасались</a:t>
            </a:r>
          </a:p>
          <a:p>
            <a:pPr>
              <a:lnSpc>
                <a:spcPts val="2000"/>
              </a:lnSpc>
            </a:pPr>
            <a:r>
              <a:rPr lang="ru-RU" sz="2400" dirty="0" smtClean="0">
                <a:latin typeface="Monotype Corsiva" pitchFamily="66" charset="0"/>
              </a:rPr>
              <a:t>И даль небес,</a:t>
            </a:r>
          </a:p>
          <a:p>
            <a:pPr>
              <a:lnSpc>
                <a:spcPts val="2000"/>
              </a:lnSpc>
            </a:pPr>
            <a:r>
              <a:rPr lang="ru-RU" sz="2400" dirty="0" smtClean="0">
                <a:latin typeface="Monotype Corsiva" pitchFamily="66" charset="0"/>
              </a:rPr>
              <a:t>И глубь воды,</a:t>
            </a:r>
          </a:p>
          <a:p>
            <a:pPr>
              <a:lnSpc>
                <a:spcPts val="2000"/>
              </a:lnSpc>
            </a:pPr>
            <a:r>
              <a:rPr lang="ru-RU" sz="2400" dirty="0" smtClean="0">
                <a:latin typeface="Monotype Corsiva" pitchFamily="66" charset="0"/>
              </a:rPr>
              <a:t>Такими мелкими казались</a:t>
            </a:r>
          </a:p>
          <a:p>
            <a:pPr>
              <a:lnSpc>
                <a:spcPts val="2000"/>
              </a:lnSpc>
            </a:pPr>
            <a:r>
              <a:rPr lang="ru-RU" sz="2400" dirty="0" smtClean="0">
                <a:latin typeface="Monotype Corsiva" pitchFamily="66" charset="0"/>
              </a:rPr>
              <a:t>Причины суетной беды.</a:t>
            </a:r>
          </a:p>
          <a:p>
            <a:pPr>
              <a:lnSpc>
                <a:spcPts val="2000"/>
              </a:lnSpc>
            </a:pPr>
            <a:r>
              <a:rPr lang="ru-RU" sz="2400" dirty="0" smtClean="0">
                <a:latin typeface="Monotype Corsiva" pitchFamily="66" charset="0"/>
              </a:rPr>
              <a:t>Смотреть и жить учили проще </a:t>
            </a:r>
          </a:p>
          <a:p>
            <a:pPr>
              <a:lnSpc>
                <a:spcPts val="2000"/>
              </a:lnSpc>
            </a:pPr>
            <a:r>
              <a:rPr lang="ru-RU" sz="2400" dirty="0" smtClean="0">
                <a:latin typeface="Monotype Corsiva" pitchFamily="66" charset="0"/>
              </a:rPr>
              <a:t>Лугов прибрежная трава, </a:t>
            </a:r>
          </a:p>
          <a:p>
            <a:pPr>
              <a:lnSpc>
                <a:spcPts val="2000"/>
              </a:lnSpc>
            </a:pPr>
            <a:r>
              <a:rPr lang="ru-RU" sz="2400" dirty="0" smtClean="0">
                <a:latin typeface="Monotype Corsiva" pitchFamily="66" charset="0"/>
              </a:rPr>
              <a:t>Волна,</a:t>
            </a:r>
          </a:p>
          <a:p>
            <a:pPr>
              <a:lnSpc>
                <a:spcPts val="2000"/>
              </a:lnSpc>
            </a:pPr>
            <a:r>
              <a:rPr lang="ru-RU" sz="2400" dirty="0" smtClean="0">
                <a:latin typeface="Monotype Corsiva" pitchFamily="66" charset="0"/>
              </a:rPr>
              <a:t>Осиновые рощи, </a:t>
            </a:r>
          </a:p>
          <a:p>
            <a:pPr>
              <a:lnSpc>
                <a:spcPts val="2000"/>
              </a:lnSpc>
            </a:pPr>
            <a:r>
              <a:rPr lang="ru-RU" sz="2400" dirty="0" smtClean="0">
                <a:latin typeface="Monotype Corsiva" pitchFamily="66" charset="0"/>
              </a:rPr>
              <a:t>И </a:t>
            </a:r>
            <a:r>
              <a:rPr lang="ru-RU" sz="2400" dirty="0" err="1" smtClean="0">
                <a:latin typeface="Monotype Corsiva" pitchFamily="66" charset="0"/>
              </a:rPr>
              <a:t>голубые</a:t>
            </a:r>
            <a:r>
              <a:rPr lang="ru-RU" sz="2400" dirty="0" smtClean="0">
                <a:latin typeface="Monotype Corsiva" pitchFamily="66" charset="0"/>
              </a:rPr>
              <a:t> острова.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850</Words>
  <PresentationFormat>Экран (4:3)</PresentationFormat>
  <Paragraphs>194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Природа родного края в поэзии наших земляков</vt:lpstr>
      <vt:lpstr>Слайд 2</vt:lpstr>
      <vt:lpstr>Наши земляки - поэты</vt:lpstr>
      <vt:lpstr>ГРАЧЁВ ЕВГЕНИЙ АЛЕКСЕЕВИЧ </vt:lpstr>
      <vt:lpstr>ЛЕСНАЯ РУСЬ </vt:lpstr>
      <vt:lpstr>Владимир Семенович Гришин  </vt:lpstr>
      <vt:lpstr> УТРОМ РОСЫ БЛЕСТЯТ …  </vt:lpstr>
      <vt:lpstr>Слайд 8</vt:lpstr>
      <vt:lpstr>Слайд 9</vt:lpstr>
      <vt:lpstr>Николай Егорович Палькин</vt:lpstr>
      <vt:lpstr>У КАЖДОГО В ЖИЗНИ БЕРЕЗКА СВОЯ</vt:lpstr>
      <vt:lpstr> Геннадий Голобоков  </vt:lpstr>
      <vt:lpstr>БЕРЕЗКА </vt:lpstr>
      <vt:lpstr>Юные поэты о родном селе.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Природа родного края в поэзии наших земляков</dc:title>
  <cp:lastModifiedBy>Алибек</cp:lastModifiedBy>
  <cp:revision>13</cp:revision>
  <dcterms:modified xsi:type="dcterms:W3CDTF">2013-10-20T15:34:32Z</dcterms:modified>
</cp:coreProperties>
</file>