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1%83%D0%B1%D0%B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ru.wikipedia.org/wiki/%D0%90%D1%82%D0%BB%D0%B0%D0%BD%D1%82%D0%B8%D1%87%D0%B5%D1%81%D0%BA%D0%B8%D0%B9_%D0%BE%D0%BA%D0%B5%D0%B0%D0%B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5%D0%B2%D0%B8%D0%BB%D1%8C%D1%8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ru.wikipedia.org/wiki/1506_%D0%B3%D0%BE%D0%B4" TargetMode="External"/><Relationship Id="rId4" Type="http://schemas.openxmlformats.org/officeDocument/2006/relationships/hyperlink" Target="http://ru.wikipedia.org/wiki/20_%D0%BC%D0%B0%D1%8F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1%87%D1%87%D0%B8" TargetMode="External"/><Relationship Id="rId3" Type="http://schemas.openxmlformats.org/officeDocument/2006/relationships/hyperlink" Target="http://ru.wikipedia.org/wiki/%D0%93%D1%83%D0%B1%D0%B5%D1%80%D0%BD%D0%B0%D1%82%D0%BE%D1%80%D1%8B_%D0%9F%D0%BE%D1%80%D1%82%D1%83%D0%B3%D0%B0%D0%BB%D1%8C%D1%81%D0%BA%D0%BE%D0%B9_%D0%98%D0%BD%D0%B4%D0%B8%D0%B8" TargetMode="External"/><Relationship Id="rId7" Type="http://schemas.openxmlformats.org/officeDocument/2006/relationships/hyperlink" Target="http://ru.wikipedia.org/wiki/1524_%D0%B3%D0%BE%D0%B4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24_%D0%B4%D0%B5%D0%BA%D0%B0%D0%B1%D1%80%D1%8F" TargetMode="External"/><Relationship Id="rId5" Type="http://schemas.openxmlformats.org/officeDocument/2006/relationships/hyperlink" Target="http://ru.wikipedia.org/wiki/%D0%9F%D0%BE%D1%80%D1%82%D1%83%D0%B3%D0%B0%D0%BB%D0%B8%D1%8F" TargetMode="External"/><Relationship Id="rId4" Type="http://schemas.openxmlformats.org/officeDocument/2006/relationships/hyperlink" Target="http://ru.wikipedia.org/wiki/%D0%A1%D0%B8%D0%BD%D0%B8%D1%88" TargetMode="External"/><Relationship Id="rId9" Type="http://schemas.openxmlformats.org/officeDocument/2006/relationships/hyperlink" Target="http://ru.wikipedia.org/wiki/%D0%98%D0%BD%D0%B4%D0%B8%D1%8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8%D1%81%D1%81%D0%B0%D0%B1%D0%BE%D0%BD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ru.wikipedia.org/wiki/%D0%9A%D0%B0%D1%81%D1%82%D0%B8%D0%BB%D0%B8%D1%8F" TargetMode="External"/><Relationship Id="rId4" Type="http://schemas.openxmlformats.org/officeDocument/2006/relationships/hyperlink" Target="http://ru.wikipedia.org/wiki/%D0%9A%D0%B0%D0%BD%D0%B0%D1%80%D1%81%D0%BA%D0%B8%D0%B5_%D0%BE%D1%81%D1%82%D1%80%D0%BE%D0%B2%D0%B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D%D0%B4%D0%B8%D0%B9%D1%81%D0%BA%D0%B8%D0%B5_%D0%B0%D1%80%D0%BC%D0%B0%D0%B4%D1%8B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ru.wikipedia.org/wiki/%D0%9A%D0%B8%D0%BB%D0%B2%D0%B0-%D0%9A%D0%B8%D1%81%D0%B8%D0%B2%D0%B0%D0%BD%D0%B8" TargetMode="External"/><Relationship Id="rId4" Type="http://schemas.openxmlformats.org/officeDocument/2006/relationships/hyperlink" Target="http://ru.wikipedia.org/wiki/%D0%A1%D0%BE%D1%84%D0%B0%D0%BB%D0%B0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0%D0%BD%D1%82%D0%B0-%D0%9C%D0%B0%D1%80%D0%B8%D1%8F-%D0%B4%D0%B5-%D0%91%D0%B5%D0%BB%D0%B5%D0%BD" TargetMode="External"/><Relationship Id="rId3" Type="http://schemas.openxmlformats.org/officeDocument/2006/relationships/hyperlink" Target="http://ru.wikipedia.org/wiki/%D0%96%D1%83%D0%B0%D0%BD_III" TargetMode="External"/><Relationship Id="rId7" Type="http://schemas.openxmlformats.org/officeDocument/2006/relationships/hyperlink" Target="http://ru.wikipedia.org/wiki/%D0%96%D0%B5%D1%80%D0%BE%D0%BD%D0%B8%D0%BC%D1%83%D1%8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1524_%D0%B3%D0%BE%D0%B4" TargetMode="External"/><Relationship Id="rId5" Type="http://schemas.openxmlformats.org/officeDocument/2006/relationships/hyperlink" Target="http://ru.wikipedia.org/wiki/24_%D0%B4%D0%B5%D0%BA%D0%B0%D0%B1%D1%80%D1%8F" TargetMode="External"/><Relationship Id="rId4" Type="http://schemas.openxmlformats.org/officeDocument/2006/relationships/hyperlink" Target="http://ru.wikipedia.org/wiki/%D0%9C%D0%B0%D0%BB%D1%8F%D1%80%D0%B8%D1%8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0%D0%BB%D1%8C%D1%8F%D0%B4%D0%BE%D0%BB%D0%B8%D0%B4" TargetMode="External"/><Relationship Id="rId3" Type="http://schemas.openxmlformats.org/officeDocument/2006/relationships/hyperlink" Target="http://ru.wikipedia.org/w/index.php?title=%D0%9C%D0%BE%D1%80%D0%B5%D0%BF%D0%BB%D0%B0%D0%B2%D0%B0%D1%82%D0%B5%D0%BB%D1%8C&amp;action=edit&amp;redlink=1" TargetMode="External"/><Relationship Id="rId7" Type="http://schemas.openxmlformats.org/officeDocument/2006/relationships/hyperlink" Target="http://ru.wikipedia.org/wiki/1506_%D0%B3%D0%BE%D0%B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20_%D0%BC%D0%B0%D1%8F" TargetMode="External"/><Relationship Id="rId5" Type="http://schemas.openxmlformats.org/officeDocument/2006/relationships/hyperlink" Target="http://ru.wikipedia.org/wiki/%D0%98%D1%82%D0%B0%D0%BB%D0%B8%D1%8F" TargetMode="External"/><Relationship Id="rId4" Type="http://schemas.openxmlformats.org/officeDocument/2006/relationships/hyperlink" Target="http://ru.wikipedia.org/wiki/1451_%D0%B3%D0%BE%D0%B4" TargetMode="External"/><Relationship Id="rId9" Type="http://schemas.openxmlformats.org/officeDocument/2006/relationships/hyperlink" Target="http://ru.wikipedia.org/wiki/%D0%98%D1%81%D0%BF%D0%B0%D0%BD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492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B%D0%B0%D1%81_%D0%9A%D0%B0%D1%81%D0%B0%D1%81,_%D0%91%D0%B0%D1%80%D1%82%D0%BE%D0%BB%D0%BE%D0%BC%D0%B5_%D0%B4%D0%B5" TargetMode="External"/><Relationship Id="rId5" Type="http://schemas.openxmlformats.org/officeDocument/2006/relationships/hyperlink" Target="http://ru.wikipedia.org/wiki/%D0%9A%D0%B0%D1%82%D0%BE%D0%BB%D0%B8%D1%87%D0%B5%D1%81%D0%BA%D0%B8%D0%B5_%D0%BA%D0%BE%D1%80%D0%BE%D0%BB%D0%B8" TargetMode="External"/><Relationship Id="rId4" Type="http://schemas.openxmlformats.org/officeDocument/2006/relationships/hyperlink" Target="http://ru.wikipedia.org/wiki/1504_%D0%B3%D0%BE%D0%B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0%D0%BD%D1%82%D0%B0-%D0%9C%D0%B0%D1%80%D0%B8%D1%8F_(%D0%BA%D0%B0%D1%80%D0%B0%D0%BA%D0%BA%D0%B0)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ru.wikipedia.org/wiki/%D0%9D%D0%B8%D0%BD%D1%8C%D1%8F" TargetMode="External"/><Relationship Id="rId4" Type="http://schemas.openxmlformats.org/officeDocument/2006/relationships/hyperlink" Target="http://ru.wikipedia.org/wiki/%D0%9F%D0%B8%D0%BD%D1%82%D0%B0_(%D0%BA%D0%BE%D1%80%D0%B0%D0%B1%D0%BB%D1%8C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2_%D0%BE%D0%BA%D1%82%D1%8F%D0%B1%D1%80%D1%8F" TargetMode="External"/><Relationship Id="rId7" Type="http://schemas.openxmlformats.org/officeDocument/2006/relationships/hyperlink" Target="http://ru.wikipedia.org/wiki/%D0%92%D0%B5%D1%81%D1%82-%D0%98%D0%BD%D0%B4%D0%B8%D1%8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5%D0%B2%D1%80%D0%BE%D0%BF%D0%B5%D0%B9%D1%86%D1%8B" TargetMode="External"/><Relationship Id="rId5" Type="http://schemas.openxmlformats.org/officeDocument/2006/relationships/hyperlink" Target="http://ru.wikipedia.org/wiki/%D0%A1%D0%B0%D0%BD-%D0%A1%D0%B0%D0%BB%D1%8C%D0%B2%D0%B0%D0%B4%D0%BE%D1%80_(%D0%BE%D1%81%D1%82%D1%80%D0%BE%D0%B2)" TargetMode="External"/><Relationship Id="rId4" Type="http://schemas.openxmlformats.org/officeDocument/2006/relationships/hyperlink" Target="http://ru.wikipedia.org/wiki/1492_%D0%B3%D0%BE%D0%B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0%D0%BB%D1%8B%D0%B5_%D0%90%D0%BD%D1%82%D0%B8%D0%BB%D1%8C%D1%81%D0%BA%D0%B8%D0%B5_%D0%BE%D1%81%D1%82%D1%80%D0%BE%D0%B2%D0%B0" TargetMode="External"/><Relationship Id="rId2" Type="http://schemas.openxmlformats.org/officeDocument/2006/relationships/hyperlink" Target="http://ru.wikipedia.org/wiki/%D0%A1%D0%B0%D0%BD%D1%82%D0%BE-%D0%94%D0%BE%D0%BC%D0%B8%D0%BD%D0%B3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F%D0%BC%D0%B0%D0%B9%D0%BA%D0%B0" TargetMode="External"/><Relationship Id="rId5" Type="http://schemas.openxmlformats.org/officeDocument/2006/relationships/hyperlink" Target="http://ru.wikipedia.org/wiki/%D0%9F%D1%83%D1%8D%D1%80%D1%82%D0%BE-%D0%A0%D0%B8%D0%BA%D0%BE" TargetMode="External"/><Relationship Id="rId4" Type="http://schemas.openxmlformats.org/officeDocument/2006/relationships/hyperlink" Target="http://ru.wikipedia.org/wiki/%D0%92%D0%B8%D1%80%D0%B3%D0%B8%D0%BD%D1%81%D0%BA%D0%B8%D0%B5_%D0%BE%D1%81%D1%82%D1%80%D0%BE%D0%B2%D0%B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31_%D0%B8%D1%8E%D0%BB%D1%8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ru.wikipedia.org/wiki/%D0%A2%D1%80%D0%B8%D0%BD%D0%B8%D0%B4%D0%B0%D0%B4_(%D0%BE%D1%81%D1%82%D1%80%D0%BE%D0%B2)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0%D1%81%D0%BA%D0%BE_%D0%B4%D0%B0_%D0%93%D0%B0%D0%BC%D0%B0" TargetMode="External"/><Relationship Id="rId2" Type="http://schemas.openxmlformats.org/officeDocument/2006/relationships/hyperlink" Target="http://ru.wikipedia.org/wiki/20_%D0%B0%D0%B2%D0%B3%D1%83%D1%81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0%D1%82%D0%BE%D0%BB%D0%B8%D1%87%D0%B5%D1%81%D0%BA%D0%B8%D0%B5_%D0%BA%D0%BE%D1%80%D0%BE%D0%BB%D0%B8" TargetMode="External"/><Relationship Id="rId5" Type="http://schemas.openxmlformats.org/officeDocument/2006/relationships/hyperlink" Target="http://ru.wikipedia.org/wiki/1500" TargetMode="External"/><Relationship Id="rId4" Type="http://schemas.openxmlformats.org/officeDocument/2006/relationships/hyperlink" Target="http://ru.wikipedia.org/wiki/14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5000"/>
            <a:ext cx="8305800" cy="1143000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ученица 6 «А»класса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Волошина А. 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305800" cy="2138144"/>
          </a:xfrm>
        </p:spPr>
        <p:txBody>
          <a:bodyPr/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Истории географических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открытий    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columb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143116"/>
            <a:ext cx="2928958" cy="27146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00034" y="507207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Христофор  Колумб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Vasco-da-gama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143116"/>
            <a:ext cx="2928958" cy="27979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5000628" y="507207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Васко</a:t>
            </a:r>
            <a:r>
              <a:rPr lang="ru-RU" sz="2400" b="1" dirty="0" smtClean="0"/>
              <a:t>  да Гамма</a:t>
            </a:r>
            <a:endParaRPr lang="ru-RU" sz="24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lumbus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2679476" cy="352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071802" y="857232"/>
            <a:ext cx="5597858" cy="6000768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Христофор Колумб всё же хотел найти новый путь от открытых им земель в Южную Азию, к источнику пряностей. Король, в конце концов, дал Колумбу разрешение на новую экспедицию.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время четвёртого плавания Колумб открыл материк к югу от  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Куба"/>
              </a:rPr>
              <a:t>Кубы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берег Центральной Америки — и доказал, что 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Атлантический океан"/>
              </a:rPr>
              <a:t>Атлантический океан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отделяет от Южного моря, о котором он слышал от индейцев, непреодолимый барьер. Он также первым сообщил об индейских народах, живущих у Южного моря.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740734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Четвертая экспедиция</a:t>
            </a: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lumbu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3073050" cy="34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00430" y="1000108"/>
            <a:ext cx="5265618" cy="55721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Тяжело больного Колумба перевезли в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Севилья"/>
              </a:rPr>
              <a:t>Севилью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Он не смог добиться восстановления дарованных ему прав и привилегий, а все деньги истратил на товарищей по путешествиям.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20 мая"/>
              </a:rPr>
              <a:t>20 мая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1506 год"/>
              </a:rPr>
              <a:t>1506 года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Колумб произнёс свои последние слова: «В твои руки, Господи, я вручаю мой дух». Похоронен в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Севилья"/>
              </a:rPr>
              <a:t>Севилье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но современники почти не заметили его смерти.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457200"/>
            <a:ext cx="4976818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Последние годы жизни</a:t>
            </a:r>
            <a:b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asco-da-gama-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2736000" cy="34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143240" y="1214422"/>
            <a:ext cx="5622808" cy="4929222"/>
          </a:xfrm>
        </p:spPr>
        <p:txBody>
          <a:bodyPr>
            <a:normAutofit fontScale="40000" lnSpcReduction="20000"/>
          </a:bodyPr>
          <a:lstStyle/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  деятельности:</a:t>
            </a:r>
          </a:p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путешественник, морской офицер,</a:t>
            </a:r>
          </a:p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Губернаторы Португальской Индии"/>
              </a:rPr>
              <a:t>губернатор Португальской Индии</a:t>
            </a: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Дата рождения:1460 или 1469</a:t>
            </a:r>
          </a:p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6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рождения:</a:t>
            </a:r>
            <a:r>
              <a:rPr lang="ru-RU" sz="6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Синиш"/>
              </a:rPr>
              <a:t>Синиш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Португалия"/>
              </a:rPr>
              <a:t>Португалия</a:t>
            </a: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Дата смерти: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24 декабря"/>
              </a:rPr>
              <a:t>24 декабря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 tooltip="1524 год"/>
              </a:rPr>
              <a:t>1524</a:t>
            </a: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Место смерти: </a:t>
            </a:r>
            <a:r>
              <a:rPr lang="ru-RU" sz="6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 tooltip="Коччи"/>
              </a:rPr>
              <a:t>Кочин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 tooltip="Индия"/>
              </a:rPr>
              <a:t>Индия</a:t>
            </a: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5691198" cy="928670"/>
          </a:xfrm>
        </p:spPr>
        <p:txBody>
          <a:bodyPr>
            <a:normAutofit/>
          </a:bodyPr>
          <a:lstStyle/>
          <a:p>
            <a:pPr algn="ctr"/>
            <a:r>
              <a:rPr lang="ru-RU" sz="3200" b="0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Васко</a:t>
            </a:r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 Гама</a:t>
            </a: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ascodagam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000108"/>
            <a:ext cx="2674606" cy="34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143240" y="1285860"/>
            <a:ext cx="5593536" cy="534258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Были построены четыре корабля. В распоряжении экспедиции были лучшие карты и навигационные приборы. В плаванье отправлялись не только моряки, но и священник, писарь, астроном, а также несколько переводчиков, знающих арабский и туземные языки экваториальной Африки. Общая численность экипажа, по разным оценкам, составляла от 100 до 170 человек.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14290"/>
            <a:ext cx="5669296" cy="857256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экспедиции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20px-Caminho_maritimo_para_a_India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1" y="1571612"/>
            <a:ext cx="3071833" cy="28575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7554" y="1357298"/>
            <a:ext cx="5379222" cy="527114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 июля 1497 года армада торжественно вышла из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Лиссабон"/>
              </a:rPr>
              <a:t>Лиссабона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Вскоре корабли португальцев достигли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Канарские острова"/>
              </a:rPr>
              <a:t>Канарских островов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принадлежащих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Кастилия"/>
              </a:rPr>
              <a:t>Кастилии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но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да Гама приказал чтобы избежать встречных ветров, двинулся на юго-запад и углубился в Атлантический океан, лишь после экватора повернув снова на юго-восток. Прошло больше трёх месяцев, прежде чем португальцы вновь увидели землю</a:t>
            </a:r>
            <a:r>
              <a:rPr lang="ru-RU" sz="2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…….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85728"/>
            <a:ext cx="4833942" cy="1071570"/>
          </a:xfrm>
        </p:spPr>
        <p:txBody>
          <a:bodyPr>
            <a:noAutofit/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Первое плавание в Индию (1497 — 1499)</a:t>
            </a: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00px-Gama_route_1.svg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2143116"/>
            <a:ext cx="2857500" cy="2333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14678" y="1500174"/>
            <a:ext cx="5929322" cy="535782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Сразу после открытия морского пути в Индию португальское королевство стало организовывать ежегодные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Индийские армады"/>
              </a:rPr>
              <a:t>экспедиции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 Индию.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пути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да Гама основал форты и фактории в 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Софала"/>
              </a:rPr>
              <a:t>Софале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 Мозамбике, покорил арабского эмира 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Килва-Кисивани"/>
              </a:rPr>
              <a:t>Килвы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 наложил на него дань. Начиная жестокими мерами борьбу с арабским судоходством, он приказал сжечь арабское судно со всеми пассажирами-паломниками 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Малабарского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берега.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14290"/>
            <a:ext cx="5312106" cy="1143008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Второе плавание в Индию (1502 — 1503)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asco-da-gama-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2736000" cy="34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7554" y="928670"/>
            <a:ext cx="5408494" cy="55721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Получавший всё меньше прибыли новый король Португалии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Жуан III"/>
              </a:rPr>
              <a:t>Жуан III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решил назначить пятым вице-королём 64-летнего сурового и неподкупного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да Гаму. Однако он не успел навести порядок, так как скончался от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Малярия"/>
              </a:rPr>
              <a:t>малярии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24 декабря"/>
              </a:rPr>
              <a:t>24 декабря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1524 год"/>
              </a:rPr>
              <a:t>1524 года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Кочине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 1539 году тело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да Гама было перевезено в Португалию и захоронено в монастыре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 tooltip="Жеронимуш"/>
              </a:rPr>
              <a:t>Жеронимуш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 лиссабонском предместье 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8" tooltip="Санта-Мария-де-Белен"/>
              </a:rPr>
              <a:t>Санта-Мария-де-Белен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457200"/>
            <a:ext cx="5405446" cy="900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Третье плавание в Индию и смерть (1524)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1.Кем по роду деятельности был Колумб 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А. Лекарь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Б. Строитель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В. Мореплаватель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Когда наступила смерть </a:t>
            </a:r>
            <a:r>
              <a:rPr lang="ru-RU" dirty="0" err="1" smtClean="0">
                <a:solidFill>
                  <a:schemeClr val="bg1"/>
                </a:solidFill>
              </a:rPr>
              <a:t>Васко</a:t>
            </a:r>
            <a:r>
              <a:rPr lang="ru-RU" dirty="0" smtClean="0">
                <a:solidFill>
                  <a:schemeClr val="bg1"/>
                </a:solidFill>
              </a:rPr>
              <a:t> да Гамма 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А. В 1451 году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Б. В 1524 году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В. В 1491 году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На каком корабле плавал Колумб 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А. « Санта Мария»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Б. «Сан  </a:t>
            </a:r>
            <a:r>
              <a:rPr lang="ru-RU" dirty="0" err="1" smtClean="0">
                <a:solidFill>
                  <a:schemeClr val="bg1"/>
                </a:solidFill>
              </a:rPr>
              <a:t>Габриэл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В. «Мирный»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 тест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Мореплаватель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В 1524 году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На « Санта Мария»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</a:t>
            </a:r>
            <a:r>
              <a:rPr lang="ru-RU" sz="4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Правильные ответы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zov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2071678"/>
            <a:ext cx="3119392" cy="403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lumbu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142985"/>
            <a:ext cx="3528978" cy="421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14810" y="1357298"/>
            <a:ext cx="4521966" cy="5271149"/>
          </a:xfrm>
        </p:spPr>
        <p:txBody>
          <a:bodyPr>
            <a:normAutofit/>
          </a:bodyPr>
          <a:lstStyle/>
          <a:p>
            <a:pPr fontAlgn="t"/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  деятельности : 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tooltip="Мореплаватель (страница отсутствует)"/>
              </a:rPr>
              <a:t>мореплаватель</a:t>
            </a:r>
            <a:endParaRPr lang="ru-RU" sz="2600" dirty="0" smtClean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Дата рождения: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tooltip="1451 год"/>
              </a:rPr>
              <a:t>1451</a:t>
            </a:r>
            <a:endParaRPr lang="ru-RU" sz="2600" dirty="0" smtClean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рождения : 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tooltip="Италия"/>
              </a:rPr>
              <a:t>Италия</a:t>
            </a:r>
            <a:endParaRPr lang="ru-RU" sz="2600" dirty="0" smtClean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Дата смерти: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 tooltip="20 мая"/>
              </a:rPr>
              <a:t>20 мая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7" tooltip="1506 год"/>
              </a:rPr>
              <a:t>1506</a:t>
            </a:r>
            <a:endParaRPr lang="ru-RU" sz="2600" dirty="0" smtClean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смерти :</a:t>
            </a:r>
          </a:p>
          <a:p>
            <a:pPr fontAlgn="t"/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8" tooltip="Вальядолид"/>
              </a:rPr>
              <a:t>Вальядолид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60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9" tooltip="Испания"/>
              </a:rPr>
              <a:t>Испания</a:t>
            </a:r>
            <a:endParaRPr lang="ru-RU" sz="2600" dirty="0" smtClean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85728"/>
            <a:ext cx="4714908" cy="714380"/>
          </a:xfrm>
        </p:spPr>
        <p:txBody>
          <a:bodyPr>
            <a:noAutofit/>
          </a:bodyPr>
          <a:lstStyle/>
          <a:p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Христофор Колумб</a:t>
            </a: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dc00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000240"/>
            <a:ext cx="2773998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143240" y="1000108"/>
            <a:ext cx="5786478" cy="55464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период между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1492"/>
              </a:rPr>
              <a:t>1492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1504 год"/>
              </a:rPr>
              <a:t>1504 годами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Христофор Колумб предпринял четыре исследовательских экспедиции по указу испанских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Католические короли"/>
              </a:rPr>
              <a:t>Католических королей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События этих экспедиций он описывал в своём бортовом журнале. К сожалению, оригинал журнала не сохранился, но 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Лас Касас, Бартоломе де"/>
              </a:rPr>
              <a:t>Бартоломе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Лас Касас, Бартоломе де"/>
              </a:rPr>
              <a:t> де Лас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Лас Касас, Бартоломе де"/>
              </a:rPr>
              <a:t>Касас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сделал частичную копию этого журнала, дошедшую до наших дней, благодаря которой стали известны многие детали описанных экспедиций.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14290"/>
            <a:ext cx="5593536" cy="135732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Экспедиции Христофора Колумба</a:t>
            </a:r>
            <a:r>
              <a:rPr lang="ru-RU" sz="3200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spc="0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aPint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3611791" cy="381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00496" y="1357298"/>
            <a:ext cx="4765552" cy="51435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первую свою экспедицию Колумб снарядил три судна —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каракка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Санта-Мария (каракка)"/>
              </a:rPr>
              <a:t>Санта-Мария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Пинта (корабль)"/>
              </a:rPr>
              <a:t>Пинта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Нинья"/>
              </a:rPr>
              <a:t>Нинья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Длина судна наибольшая — 17,3 метров, ширина — 5,6 метров, осадка — 1,9 метров, экипаж 40 человек.  В команду флотилии вошло всего 100 человек.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457200"/>
            <a:ext cx="4691066" cy="10668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экспедиция</a:t>
            </a:r>
            <a:r>
              <a:rPr lang="ru-RU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357826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</a:t>
            </a:r>
            <a:r>
              <a:rPr lang="ru-RU" sz="2000" dirty="0" smtClean="0">
                <a:solidFill>
                  <a:schemeClr val="bg1"/>
                </a:solidFill>
              </a:rPr>
              <a:t>Корабль  « </a:t>
            </a:r>
            <a:r>
              <a:rPr lang="ru-RU" sz="2000" dirty="0" err="1" smtClean="0">
                <a:solidFill>
                  <a:schemeClr val="bg1"/>
                </a:solidFill>
              </a:rPr>
              <a:t>Нинья</a:t>
            </a:r>
            <a:r>
              <a:rPr lang="ru-RU" sz="2000" dirty="0" smtClean="0">
                <a:solidFill>
                  <a:schemeClr val="bg1"/>
                </a:solidFill>
              </a:rPr>
              <a:t>»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lumbus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4" y="1285860"/>
            <a:ext cx="2667511" cy="352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7554" y="1000108"/>
            <a:ext cx="5379222" cy="5628339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Нога европейца впервые ступила на острова Карибского моря. Этим путешествием начата экспансия Испании в Новый Свет. В исторической науке считается спорным вопрос о том, какой именно остров открыт был Колумбом 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12 октября"/>
              </a:rPr>
              <a:t>12 октября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1492 год"/>
              </a:rPr>
              <a:t>1492 года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мореплавателем был назван «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Сан-Сальвадор (остров)"/>
              </a:rPr>
              <a:t>Сан-Сальвадор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дальнейшем, довольно долго, эти новооткрытые территории именовались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Европейцы"/>
              </a:rPr>
              <a:t>европейцами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 tooltip="Вест-Индия"/>
              </a:rPr>
              <a:t>Вест-Индией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буквально «Западной Индией».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85728"/>
            <a:ext cx="5312106" cy="92869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экспедиция</a:t>
            </a:r>
            <a:r>
              <a:rPr lang="ru-RU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olumbus2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2805397" cy="352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14678" y="1928802"/>
            <a:ext cx="5522098" cy="35719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Вторая флотилия Колумба состояла уже из 17 судов. По разным данным, экспедиция состояла из 1500—2500 человек. В её составе уже были не только моряки, но и монахи, священники, чиновники, служилые дворяне, придворные. </a:t>
            </a:r>
          </a:p>
          <a:p>
            <a:endParaRPr lang="ru-RU" sz="11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571480"/>
            <a:ext cx="5526420" cy="857256"/>
          </a:xfrm>
        </p:spPr>
        <p:txBody>
          <a:bodyPr>
            <a:normAutofit/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экспедиция </a:t>
            </a: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В ходе экспедиции осуществлено полное покорение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Эспаньолы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начато массовое истребление местного населения. Заложен город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tooltip="Санто-Доминго"/>
              </a:rPr>
              <a:t>Санто-Доминго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Проложен наиболее удобный морской путь в Вест-Индию. Открыты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Малые Антильские острова"/>
              </a:rPr>
              <a:t>Малые Антильские острова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Виргинские острова"/>
              </a:rPr>
              <a:t>Виргинские острова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острова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Пуэрто-Рико"/>
              </a:rPr>
              <a:t>Пуэрто-Рико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Ямайка"/>
              </a:rPr>
              <a:t>Ямайка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почти полностью исследовано южное побережье Кубы. При этом Колумб продолжает утверждать, что он находится в Западной Индии.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3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экспедиция</a:t>
            </a:r>
            <a:endParaRPr lang="ru-RU" sz="32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lumbus3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357298"/>
            <a:ext cx="2743999" cy="352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071802" y="857232"/>
            <a:ext cx="5664974" cy="577121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третью экспедицию средств удалось найти немного, и с Колумбом отправилось лишь шесть небольших кораблей и около 300 человек команды.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этот раз Колумб решил держаться ещё южнее, полагая, что золото можно найти лишь ближе к экватору.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31 июля"/>
              </a:rPr>
              <a:t>31 июля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был открыт остров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Тринидад (остров)"/>
              </a:rPr>
              <a:t>Тринидад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Сражённый тяжёлой болезнью, был вынужден поспешить на север, в Санто-Доминго.</a:t>
            </a:r>
          </a:p>
          <a:p>
            <a:endParaRPr lang="ru-RU" sz="9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5597858" cy="1000108"/>
          </a:xfrm>
        </p:spPr>
        <p:txBody>
          <a:bodyPr>
            <a:normAutofit/>
          </a:bodyPr>
          <a:lstStyle/>
          <a:p>
            <a:pPr algn="ctr"/>
            <a:r>
              <a:rPr lang="ru-RU" sz="32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Третья экспедиция</a:t>
            </a:r>
            <a:endParaRPr lang="ru-RU" sz="32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tooltip="20 августа"/>
              </a:rPr>
              <a:t>20 августа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Колумб прибыл на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Эспаньолу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которую застал в плачевном состоянии. Колонисты подняли вооружённый мятеж против его брата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Бартоломе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Испанская королевская казна почти не получала доходов от своей новой колонии, а в это время португалец 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Васко да Гама"/>
              </a:rPr>
              <a:t>Васко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tooltip="Васко да Гама"/>
              </a:rPr>
              <a:t> да Гама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открыл морской путь в настоящую Индию (1498) и вернулся с грузом пряностей, доказав таким образом, что земли, открытые Колумбом, — совсем не Индия, а сам он — обманщик.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tooltip="1499"/>
              </a:rPr>
              <a:t>1499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монопольное право Колумба на открытие новых земель было отменено. В 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tooltip="1500"/>
              </a:rPr>
              <a:t>1500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tooltip="Католические короли"/>
              </a:rPr>
              <a:t>королевская чета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направила на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Эспаньолу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неограниченными полномочиями своего представителя Франсиско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Бобадилью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Тот взял в свои руки всю власть на острове, арестовал Христофора Колумба вместе с братьями, заковал их в кандалы и отправил в Испанию. По прибытии, однако, местные финансисты смогли убедить королевскую чету снять обвинения с Колумба.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3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Третья экспедиция</a:t>
            </a:r>
            <a:endParaRPr lang="ru-RU" sz="32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168</TotalTime>
  <Words>463</Words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Истории географических  открытий    </vt:lpstr>
      <vt:lpstr>Христофор Колумб</vt:lpstr>
      <vt:lpstr>Экспедиции Христофора Колумба </vt:lpstr>
      <vt:lpstr>Первая экспедиция </vt:lpstr>
      <vt:lpstr>Первая экспедиция </vt:lpstr>
      <vt:lpstr>Вторая экспедиция </vt:lpstr>
      <vt:lpstr>Вторая экспедиция</vt:lpstr>
      <vt:lpstr>Третья экспедиция</vt:lpstr>
      <vt:lpstr>Третья экспедиция</vt:lpstr>
      <vt:lpstr>Четвертая экспедиция</vt:lpstr>
      <vt:lpstr>Последние годы жизни </vt:lpstr>
      <vt:lpstr>Васко да Гама</vt:lpstr>
      <vt:lpstr>      Подготовка экспедиции</vt:lpstr>
      <vt:lpstr>Первое плавание в Индию (1497 — 1499)</vt:lpstr>
      <vt:lpstr>Второе плавание в Индию (1502 — 1503)</vt:lpstr>
      <vt:lpstr>Третье плавание в Индию и смерть (1524) </vt:lpstr>
      <vt:lpstr>                Мини тест</vt:lpstr>
      <vt:lpstr>         Правильные ответы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географических  открытий    </dc:title>
  <dc:creator>Пользователь1</dc:creator>
  <cp:lastModifiedBy>Пользователь1</cp:lastModifiedBy>
  <cp:revision>21</cp:revision>
  <dcterms:created xsi:type="dcterms:W3CDTF">2013-09-18T14:01:00Z</dcterms:created>
  <dcterms:modified xsi:type="dcterms:W3CDTF">2013-09-22T18:07:20Z</dcterms:modified>
</cp:coreProperties>
</file>