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76" r:id="rId10"/>
    <p:sldId id="264" r:id="rId11"/>
    <p:sldId id="275" r:id="rId12"/>
    <p:sldId id="265" r:id="rId13"/>
    <p:sldId id="263" r:id="rId14"/>
    <p:sldId id="267" r:id="rId15"/>
    <p:sldId id="266" r:id="rId16"/>
    <p:sldId id="277" r:id="rId17"/>
    <p:sldId id="262" r:id="rId18"/>
    <p:sldId id="268" r:id="rId19"/>
    <p:sldId id="269" r:id="rId20"/>
    <p:sldId id="271" r:id="rId21"/>
    <p:sldId id="270" r:id="rId22"/>
    <p:sldId id="279" r:id="rId23"/>
    <p:sldId id="281" r:id="rId24"/>
    <p:sldId id="282" r:id="rId25"/>
    <p:sldId id="280" r:id="rId26"/>
    <p:sldId id="28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1FBB"/>
    <a:srgbClr val="800000"/>
    <a:srgbClr val="FF6600"/>
    <a:srgbClr val="FF3300"/>
    <a:srgbClr val="24F82E"/>
    <a:srgbClr val="002611"/>
    <a:srgbClr val="003618"/>
    <a:srgbClr val="002E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24" autoAdjust="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image" Target="../media/image90.png"/><Relationship Id="rId4" Type="http://schemas.openxmlformats.org/officeDocument/2006/relationships/image" Target="../media/image9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2183-7CD2-43C9-8BEF-CC5968735C3E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4A580-A306-4692-9D67-40957A947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0D6E9-2893-4AF1-A4EF-6ECB158B123F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16A3-F9D1-4BB4-A625-C09008B1A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EB0EC-3E57-4579-B446-B28437E3BD62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E6C83-973C-4868-8002-E4A18AD00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DB6A-D814-4848-A8AE-3C3E46E5E53B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37131-6C87-4564-9EAC-6CD6DFF09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E4F2-3F42-47F2-88AB-EF9A3EB06054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97861-EECE-4012-B8B5-441754772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C459-8851-4751-AEE0-7B0E3F26B106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2121-FC5A-4FD3-8780-7343AA5C9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2AFD-992F-479A-8CE0-6ABB67D18373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A273A-0E32-46D5-8265-D73546F37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29E6-FF33-47B2-B4FC-B71530EBAEBE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F5AB1-071E-4CB9-80EB-767DDAE36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663F6-DFD9-4589-8353-6455B9FB3C79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14042-B7A4-4C90-9EE4-3050DA4C9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D8C61-EB1A-460C-BE35-89707BF6F38D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EA75C-D97A-4280-BDA8-A4A2FAEFC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51D97-8A54-42B0-BFC7-BA1C4564D205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0F738-99E4-407F-8843-2EE3D9E18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607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A835BA-7B4C-4EEF-8976-22ED1EB4C9E8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89530B-B9E2-45F9-ADC5-D6D427D11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Office_Excel_97-20034.xls"/><Relationship Id="rId5" Type="http://schemas.openxmlformats.org/officeDocument/2006/relationships/oleObject" Target="../embeddings/_____Microsoft_Office_Excel_97-20033.xls"/><Relationship Id="rId4" Type="http://schemas.openxmlformats.org/officeDocument/2006/relationships/oleObject" Target="../embeddings/_____Microsoft_Office_Excel_97-20032.xls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>
            <a:alpha val="7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0" descr="C:\Users\Валя\Desktop\картинки-отрисовки\отрисовки\330026694634_1272141378_2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63" y="0"/>
            <a:ext cx="264318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3" descr="G:\Новая папка (10)\Новая папка\радуга.pn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2"/>
          <p:cNvSpPr>
            <a:spLocks noChangeArrowheads="1" noChangeShapeType="1" noTextEdit="1"/>
          </p:cNvSpPr>
          <p:nvPr/>
        </p:nvSpPr>
        <p:spPr bwMode="auto">
          <a:xfrm>
            <a:off x="1071563" y="1285875"/>
            <a:ext cx="6929437" cy="2000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33"/>
              </a:avLst>
            </a:prstTxWarp>
          </a:bodyPr>
          <a:lstStyle/>
          <a:p>
            <a:pPr algn="ctr"/>
            <a:r>
              <a:rPr lang="ru-RU" sz="20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Путешествие по </a:t>
            </a:r>
          </a:p>
          <a:p>
            <a:pPr algn="ctr"/>
            <a:r>
              <a:rPr lang="ru-RU" sz="20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радуге творчества</a:t>
            </a:r>
          </a:p>
        </p:txBody>
      </p:sp>
      <p:pic>
        <p:nvPicPr>
          <p:cNvPr id="13317" name="Рисунок 5" descr="G:\Новая папка (10)\Новая папка\карандаш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928688" y="4286250"/>
            <a:ext cx="1785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 descr="G:\Новая папка (10)\Новая папка\a6e326ed9749.jpg"/>
          <p:cNvPicPr>
            <a:picLocks noChangeAspect="1" noChangeArrowheads="1"/>
          </p:cNvPicPr>
          <p:nvPr/>
        </p:nvPicPr>
        <p:blipFill>
          <a:blip r:embed="rId5">
            <a:lum bright="-20000" contrast="30000"/>
          </a:blip>
          <a:srcRect/>
          <a:stretch>
            <a:fillRect/>
          </a:stretch>
        </p:blipFill>
        <p:spPr bwMode="auto">
          <a:xfrm>
            <a:off x="6500813" y="4786313"/>
            <a:ext cx="16430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4375" y="285750"/>
            <a:ext cx="5500688" cy="646113"/>
          </a:xfrm>
          <a:prstGeom prst="rect">
            <a:avLst/>
          </a:prstGeom>
        </p:spPr>
        <p:txBody>
          <a:bodyPr lIns="0" rIns="0" bIns="0" anchor="b"/>
          <a:lstStyle/>
          <a:p>
            <a:pPr algn="ctr"/>
            <a:r>
              <a:rPr lang="ru-RU" sz="3200">
                <a:solidFill>
                  <a:srgbClr val="02200B"/>
                </a:solidFill>
                <a:latin typeface="Monotype Corsiva" pitchFamily="66" charset="0"/>
              </a:rPr>
              <a:t>           МБДОУ д/с «Рябинушка»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43313" y="6000750"/>
            <a:ext cx="5500687" cy="646113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Воспитатель: </a:t>
            </a:r>
            <a:r>
              <a:rPr lang="ru-RU" sz="2800" dirty="0" err="1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Баканова</a:t>
            </a:r>
            <a:r>
              <a:rPr lang="ru-RU" sz="2800" dirty="0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 В.А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E50E">
            <a:alpha val="9411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Валя\Desktop\Фотки детки наша группа Б\дети\фото\Новая папка (2)\P1010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1000125"/>
            <a:ext cx="4000500" cy="564356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Рисунок 4" descr="G:\Новая папка (9)\P1010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929058" y="1643050"/>
            <a:ext cx="5643602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785938" y="0"/>
            <a:ext cx="5500687" cy="646113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Тематические выставки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F8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Рисунок 3" descr="C:\Users\Валя\Desktop\Фотки детки наша группа Б\дети\P1010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80062"/>
            <a:ext cx="5072098" cy="639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E5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75" y="142875"/>
            <a:ext cx="5500688" cy="5715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err="1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Тестопластика</a:t>
            </a:r>
            <a:endParaRPr lang="ru-RU" sz="4000" dirty="0">
              <a:solidFill>
                <a:srgbClr val="02200B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5" name="Рисунок 4" descr="C:\Users\Валя\Desktop\Фотки детки наша группа Б\дети\Новая папка\P10100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831771">
            <a:off x="501526" y="4054820"/>
            <a:ext cx="2676525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Валя\Desktop\Фотки детки наша группа Б\дети\Новая папка\P101000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740930">
            <a:off x="6277086" y="3961857"/>
            <a:ext cx="2804934" cy="2090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я\Desktop\Новая папка\P101005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500042"/>
            <a:ext cx="214314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Валя\Desktop\Новая папка\P101004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4214818"/>
            <a:ext cx="2722245" cy="17811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Picture 4" descr="&amp;Kcy;&amp;acy;&amp;rcy;&amp;tcy;&amp;icy;&amp;ncy;&amp;kcy;&amp;acy; 38 &amp;icy;&amp;zcy; 5195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714356"/>
            <a:ext cx="3921946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Валя\Desktop\Новая папка\DSCN034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857232"/>
            <a:ext cx="2214546" cy="1838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F8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857250" y="214313"/>
            <a:ext cx="6858000" cy="928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     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3600" dirty="0">
                <a:solidFill>
                  <a:srgbClr val="002E15"/>
                </a:solidFill>
                <a:latin typeface="Monotype Corsiva" pitchFamily="66" charset="0"/>
              </a:rPr>
              <a:t>А еще каждое занятие </a:t>
            </a:r>
            <a:r>
              <a:rPr lang="ru-RU" sz="3600" dirty="0" smtClean="0">
                <a:solidFill>
                  <a:srgbClr val="002E15"/>
                </a:solidFill>
                <a:latin typeface="Monotype Corsiva" pitchFamily="66" charset="0"/>
              </a:rPr>
              <a:t>а кружке - это</a:t>
            </a:r>
            <a:r>
              <a:rPr lang="ru-RU" sz="3600" dirty="0">
                <a:solidFill>
                  <a:srgbClr val="002E15"/>
                </a:solidFill>
                <a:latin typeface="Monotype Corsiva" pitchFamily="66" charset="0"/>
              </a:rPr>
              <a:t>…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214438"/>
            <a:ext cx="8429625" cy="16430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3618"/>
                </a:solidFill>
                <a:latin typeface="Monotype Corsiva" pitchFamily="66" charset="0"/>
              </a:rPr>
              <a:t>Встреча со сказочными героями и путешествие с ними в волшебный мир Творчества;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3618"/>
                </a:solidFill>
                <a:latin typeface="Monotype Corsiva" pitchFamily="66" charset="0"/>
              </a:rPr>
              <a:t>Знакомство с новыми стихами и песенками;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3618"/>
                </a:solidFill>
                <a:latin typeface="Monotype Corsiva" pitchFamily="66" charset="0"/>
              </a:rPr>
              <a:t>Пальчиковые и подвижные игры….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5604" name="Прямоугольник 6"/>
          <p:cNvSpPr>
            <a:spLocks noChangeArrowheads="1"/>
          </p:cNvSpPr>
          <p:nvPr/>
        </p:nvSpPr>
        <p:spPr bwMode="auto">
          <a:xfrm>
            <a:off x="5357813" y="5429250"/>
            <a:ext cx="3786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solidFill>
                  <a:srgbClr val="002611"/>
                </a:solidFill>
                <a:latin typeface="Constantia" pitchFamily="18" charset="0"/>
              </a:rPr>
              <a:t>и конечно…</a:t>
            </a:r>
          </a:p>
          <a:p>
            <a:pPr algn="ctr"/>
            <a:r>
              <a:rPr lang="ru-RU" sz="2000" i="1">
                <a:solidFill>
                  <a:srgbClr val="002611"/>
                </a:solidFill>
                <a:latin typeface="Constantia" pitchFamily="18" charset="0"/>
              </a:rPr>
              <a:t>Хорошее настроение от совместного творчества!</a:t>
            </a:r>
          </a:p>
        </p:txBody>
      </p:sp>
      <p:pic>
        <p:nvPicPr>
          <p:cNvPr id="25605" name="Рисунок 7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4786313"/>
            <a:ext cx="18573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Валя\Desktop\Новая папка\PA210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2357430"/>
            <a:ext cx="342902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G:\Аттестация Баканова\Баканова\валя\P101006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143248"/>
            <a:ext cx="350046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8901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285750"/>
            <a:ext cx="7015162" cy="500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Monotype Corsiva" pitchFamily="66" charset="0"/>
              </a:rPr>
              <a:t>      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Путешествие в сказочное королевство: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аля\Desktop\Новая папка\Изображение 09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071918"/>
            <a:ext cx="36671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313" y="3714750"/>
            <a:ext cx="3929062" cy="5000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«У лукоморья дуб зелёный»</a:t>
            </a:r>
          </a:p>
        </p:txBody>
      </p:sp>
      <p:pic>
        <p:nvPicPr>
          <p:cNvPr id="5" name="Рисунок 4" descr="C:\Users\Валя\Desktop\Новая папка\P10100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143356"/>
            <a:ext cx="371477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0625" y="3786188"/>
            <a:ext cx="3929063" cy="428625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« Снежная королева</a:t>
            </a:r>
          </a:p>
        </p:txBody>
      </p:sp>
      <p:pic>
        <p:nvPicPr>
          <p:cNvPr id="7" name="Рисунок 6" descr="C:\Users\Валя\Desktop\Новая папка\DSCN054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032551">
            <a:off x="323039" y="966646"/>
            <a:ext cx="2854319" cy="249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Валя\Desktop\Новая папка\DSCN055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142984"/>
            <a:ext cx="357190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286250" y="3357563"/>
            <a:ext cx="4143375" cy="428625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«В гости к дедушке Корнею»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75" y="214313"/>
            <a:ext cx="5500688" cy="5715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2200B"/>
                </a:solidFill>
                <a:latin typeface="Monotype Corsiva" pitchFamily="66" charset="0"/>
                <a:ea typeface="+mj-ea"/>
                <a:cs typeface="+mj-cs"/>
              </a:rPr>
              <a:t>Работы из бросового материала</a:t>
            </a:r>
          </a:p>
        </p:txBody>
      </p:sp>
      <p:pic>
        <p:nvPicPr>
          <p:cNvPr id="3" name="Рисунок 2" descr="C:\Users\Валя\Desktop\Новая папка\DSCN04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266871">
            <a:off x="603581" y="1240449"/>
            <a:ext cx="2374304" cy="17695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Валя\Desktop\Новая папка\P1010043 (6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786182" y="714356"/>
            <a:ext cx="192882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Валя\Desktop\Новая папка\P101001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118703">
            <a:off x="6406099" y="1090314"/>
            <a:ext cx="2123912" cy="16729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я\Desktop\Новая папка\P1010009 (2)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214686"/>
            <a:ext cx="257176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Валя\Desktop\Новая папка\DSCN077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3925908">
            <a:off x="517779" y="4761084"/>
            <a:ext cx="1533525" cy="1495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6" name="Рисунок 8" descr="G:\Новая папка (9)\P101000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750" y="3286125"/>
            <a:ext cx="17859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Новая папка (9)\поросёнок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00364" y="5143512"/>
            <a:ext cx="1428760" cy="14430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G:\Новая папка (9)\осень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4929190" y="4286256"/>
            <a:ext cx="2214578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1F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500063" y="214313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  <a:latin typeface="Monotype Corsiva" pitchFamily="66" charset="0"/>
              </a:rPr>
              <a:t>Творческое взаимодействие родителей и детей</a:t>
            </a:r>
            <a:r>
              <a:rPr lang="ru-RU" sz="3200">
                <a:solidFill>
                  <a:srgbClr val="800000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5" name="Рисунок 4" descr="C:\Users\Валя\Desktop\Фотки детки наша группа Б\фото 1\102NIKON\DSCN07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5514202">
            <a:off x="-22176" y="1506551"/>
            <a:ext cx="2571430" cy="2058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Валя\Desktop\Фотки детки наша группа Б\фото 1\102NIKON\DSCN069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7081706">
            <a:off x="6435622" y="1513942"/>
            <a:ext cx="2691560" cy="2111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Валя\Desktop\Фотки детки наша группа Б\фото 1\101NIKON\DSCN03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12" y="1071546"/>
            <a:ext cx="3643338" cy="2625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Валя\Desktop\Фотки детки наша группа Б\DSCN038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4000504"/>
            <a:ext cx="2857520" cy="2215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Валя\Desktop\Фотки детки наша группа Б\DSCN038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14414" y="4071942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14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" y="214313"/>
            <a:ext cx="7358063" cy="646112"/>
          </a:xfrm>
          <a:prstGeom prst="rect">
            <a:avLst/>
          </a:prstGeom>
        </p:spPr>
        <p:txBody>
          <a:bodyPr lIns="0" rIns="0" bIns="0" anchor="b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  <a:t>Мы  делаем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813" y="214313"/>
            <a:ext cx="7143750" cy="928687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  <a:t>Коллективные работы</a:t>
            </a:r>
          </a:p>
        </p:txBody>
      </p:sp>
      <p:pic>
        <p:nvPicPr>
          <p:cNvPr id="6" name="Рисунок 5" descr="C:\Users\Валя\Desktop\Новая папка\P1010004 (2).JPG"/>
          <p:cNvPicPr/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 rot="20785471">
            <a:off x="946790" y="3827093"/>
            <a:ext cx="3679836" cy="24185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C:\Users\Валя\Desktop\Новая папка\DSCN07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98906">
            <a:off x="5148181" y="3999671"/>
            <a:ext cx="3886158" cy="26946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G:\Новая папка (9)\P1010028.JPG"/>
          <p:cNvPicPr/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5500694" y="1428736"/>
            <a:ext cx="3357554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C:\Users\Валя\Desktop\Новая папка\P1010026.JPG"/>
          <p:cNvPicPr/>
          <p:nvPr/>
        </p:nvPicPr>
        <p:blipFill>
          <a:blip r:embed="rId5" cstate="screen">
            <a:lum bright="20000" contrast="30000"/>
          </a:blip>
          <a:srcRect/>
          <a:stretch>
            <a:fillRect/>
          </a:stretch>
        </p:blipFill>
        <p:spPr bwMode="auto">
          <a:xfrm>
            <a:off x="500034" y="1357298"/>
            <a:ext cx="2857520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14CE">
            <a:alpha val="968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я\Desktop\Новая папка\P101003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14422"/>
            <a:ext cx="3000396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C:\Users\Валя\Desktop\Новая папка\P101003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3153" y="4018757"/>
            <a:ext cx="2465398" cy="18573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C:\Users\Валя\Desktop\Новая папка\P1010001 (2)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00892" y="3714752"/>
            <a:ext cx="180975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G:\Новая папка (9)\P101001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929066"/>
            <a:ext cx="4000528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G:\Новая папка (9)\P1010010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1214422"/>
            <a:ext cx="3000396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428750" y="0"/>
            <a:ext cx="6929438" cy="785813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FF00"/>
                </a:solidFill>
                <a:latin typeface="Monotype Corsiva" pitchFamily="66" charset="0"/>
                <a:ea typeface="+mj-ea"/>
                <a:cs typeface="+mj-cs"/>
              </a:rPr>
              <a:t>Работы из природного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14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я\Desktop\Новая папка\P1010032 (2).JPG"/>
          <p:cNvPicPr/>
          <p:nvPr/>
        </p:nvPicPr>
        <p:blipFill>
          <a:blip r:embed="rId2" cstate="screen">
            <a:lum bright="-30000"/>
          </a:blip>
          <a:srcRect/>
          <a:stretch>
            <a:fillRect/>
          </a:stretch>
        </p:blipFill>
        <p:spPr bwMode="auto">
          <a:xfrm rot="21004187">
            <a:off x="3831499" y="1795461"/>
            <a:ext cx="1899585" cy="15191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Валя\Desktop\Новая папка\P1010017.JPG"/>
          <p:cNvPicPr/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 bwMode="auto">
          <a:xfrm rot="5765666">
            <a:off x="7202430" y="4895392"/>
            <a:ext cx="1922425" cy="1415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я\Desktop\Новая папка\P1010043 (4).JPG"/>
          <p:cNvPicPr/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 bwMode="auto">
          <a:xfrm>
            <a:off x="4357686" y="3786190"/>
            <a:ext cx="2615770" cy="1759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G:\Новая папка (9)\Изображение 430.jpg"/>
          <p:cNvPicPr/>
          <p:nvPr/>
        </p:nvPicPr>
        <p:blipFill>
          <a:blip r:embed="rId5" cstate="screen">
            <a:lum bright="10000" contrast="-10000"/>
          </a:blip>
          <a:srcRect/>
          <a:stretch>
            <a:fillRect/>
          </a:stretch>
        </p:blipFill>
        <p:spPr bwMode="auto">
          <a:xfrm>
            <a:off x="5857884" y="285728"/>
            <a:ext cx="3000396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G:\Новая папка (9)\Изображение 067.jpg"/>
          <p:cNvPicPr/>
          <p:nvPr/>
        </p:nvPicPr>
        <p:blipFill>
          <a:blip r:embed="rId6" cstate="screen">
            <a:lum contrast="40000"/>
          </a:blip>
          <a:srcRect/>
          <a:stretch>
            <a:fillRect/>
          </a:stretch>
        </p:blipFill>
        <p:spPr bwMode="auto">
          <a:xfrm>
            <a:off x="285720" y="4643446"/>
            <a:ext cx="3214710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 descr="&amp;Kcy;&amp;acy;&amp;rcy;&amp;tcy;&amp;icy;&amp;ncy;&amp;kcy;&amp;acy; 75 &amp;icy;&amp;zcy; 25168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142852"/>
            <a:ext cx="321471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G:\Аттестация Баканова\Баканова\Новая папка 4\DCIM\100OLYMP\P1010017.JPG"/>
          <p:cNvPicPr/>
          <p:nvPr/>
        </p:nvPicPr>
        <p:blipFill>
          <a:blip r:embed="rId8" cstate="screen">
            <a:lum bright="10000"/>
          </a:blip>
          <a:srcRect/>
          <a:stretch>
            <a:fillRect/>
          </a:stretch>
        </p:blipFill>
        <p:spPr bwMode="auto">
          <a:xfrm rot="5400000">
            <a:off x="1657328" y="2414582"/>
            <a:ext cx="1485912" cy="2085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857224" y="0"/>
            <a:ext cx="7500990" cy="2000240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Приглашаю Вас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в путешествие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по радуге творчества</a:t>
            </a:r>
            <a:r>
              <a:rPr lang="ru-RU" sz="12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4339" name="Рисунок 5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4286250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2428875" y="5143500"/>
            <a:ext cx="6286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1" name="Rectangle 2"/>
          <p:cNvSpPr>
            <a:spLocks noGrp="1"/>
          </p:cNvSpPr>
          <p:nvPr>
            <p:ph type="title"/>
          </p:nvPr>
        </p:nvSpPr>
        <p:spPr>
          <a:xfrm>
            <a:off x="285750" y="2214563"/>
            <a:ext cx="4214813" cy="3000375"/>
          </a:xfrm>
        </p:spPr>
        <p:txBody>
          <a:bodyPr/>
          <a:lstStyle/>
          <a:p>
            <a:r>
              <a:rPr lang="ru-RU" sz="2800" b="1" i="1" smtClean="0">
                <a:solidFill>
                  <a:schemeClr val="bg1"/>
                </a:solidFill>
                <a:latin typeface="Monotype Corsiva" pitchFamily="66" charset="0"/>
              </a:rPr>
              <a:t>Цель: Развитие творческих способностей детей дошкольного возраста 5- 7 лет в условиях художественного творчества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43116"/>
            <a:ext cx="3460191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9882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C:\Users\Валя\Desktop\Новая папка\Изображение 0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214313"/>
            <a:ext cx="4286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Новая папка (9)\P10100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06" y="285728"/>
            <a:ext cx="4214874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G:\Новая папка (9)\P101008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14340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я\Desktop\Новая папка\P101008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71876"/>
            <a:ext cx="435771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Валя\Desktop\Новая папка\DSC0269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714356"/>
            <a:ext cx="3500462" cy="24669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G:\Новая папка (9)\P10100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3786190"/>
            <a:ext cx="242889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C:\Users\Валя\Desktop\Новая папка\DSC0203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786190"/>
            <a:ext cx="2571768" cy="2711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G:\Новая папка (9)\P101002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785794"/>
            <a:ext cx="3429024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G:\Аттестация Баканова\Баканова\БАКАНОВА В.А\Детские работы\DSC0203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200000">
            <a:off x="3126420" y="4160202"/>
            <a:ext cx="2962600" cy="19288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Валя\Desktop\Фотки детки наша группа Б\фото детей\Новая папка (6)\Новая папка\Новая папка\P10100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142984"/>
            <a:ext cx="3214710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Валя\Desktop\Фотки детки наша группа Б\фото детей\Новая папка (6)\Новая папка\Новая папка\P10100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1142984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844" name="Прямоугольник 5"/>
          <p:cNvSpPr>
            <a:spLocks noChangeArrowheads="1"/>
          </p:cNvSpPr>
          <p:nvPr/>
        </p:nvSpPr>
        <p:spPr bwMode="auto">
          <a:xfrm>
            <a:off x="500063" y="214313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  <a:latin typeface="Monotype Corsiva" pitchFamily="66" charset="0"/>
              </a:rPr>
              <a:t>Рисуем ножницами</a:t>
            </a:r>
            <a:r>
              <a:rPr lang="ru-RU" sz="3200">
                <a:solidFill>
                  <a:srgbClr val="800000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7" name="Рисунок 6" descr="C:\Users\Валя\Desktop\Фотки детки наша группа Б\фото детей\Новая папка (6)\Новая папка\Новая папка\P101001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3929066"/>
            <a:ext cx="2747969" cy="2014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Валя\Desktop\Фотки детки наша группа Б\фото детей\Новая папка (6)\Новая папка\Новая папка\P101001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4500570"/>
            <a:ext cx="2776545" cy="1966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3"/>
          <p:cNvSpPr>
            <a:spLocks noChangeArrowheads="1"/>
          </p:cNvSpPr>
          <p:nvPr/>
        </p:nvSpPr>
        <p:spPr bwMode="auto">
          <a:xfrm>
            <a:off x="500063" y="214313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  <a:latin typeface="Monotype Corsiva" pitchFamily="66" charset="0"/>
              </a:rPr>
              <a:t>Результаты мониторинга</a:t>
            </a:r>
            <a:endParaRPr lang="ru-RU" sz="3200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1" name="Объект 184"/>
          <p:cNvGraphicFramePr>
            <a:graphicFrameLocks/>
          </p:cNvGraphicFramePr>
          <p:nvPr/>
        </p:nvGraphicFramePr>
        <p:xfrm>
          <a:off x="539750" y="908050"/>
          <a:ext cx="3621088" cy="2592388"/>
        </p:xfrm>
        <a:graphic>
          <a:graphicData uri="http://schemas.openxmlformats.org/presentationml/2006/ole">
            <p:oleObj spid="_x0000_s37891" name="Диаграмма" r:id="rId3" imgW="5925826" imgH="3883489" progId="Excel.Sheet.8">
              <p:embed/>
            </p:oleObj>
          </a:graphicData>
        </a:graphic>
      </p:graphicFrame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537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4" name="Объект 185"/>
          <p:cNvGraphicFramePr>
            <a:graphicFrameLocks/>
          </p:cNvGraphicFramePr>
          <p:nvPr/>
        </p:nvGraphicFramePr>
        <p:xfrm>
          <a:off x="4643438" y="908050"/>
          <a:ext cx="3816350" cy="2592388"/>
        </p:xfrm>
        <a:graphic>
          <a:graphicData uri="http://schemas.openxmlformats.org/presentationml/2006/ole">
            <p:oleObj spid="_x0000_s37894" name="Диаграмма" r:id="rId4" imgW="5925826" imgH="3883489" progId="Excel.Sheet.8">
              <p:embed/>
            </p:oleObj>
          </a:graphicData>
        </a:graphic>
      </p:graphicFrame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537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7" name="Объект 186"/>
          <p:cNvGraphicFramePr>
            <a:graphicFrameLocks/>
          </p:cNvGraphicFramePr>
          <p:nvPr/>
        </p:nvGraphicFramePr>
        <p:xfrm>
          <a:off x="539750" y="3716338"/>
          <a:ext cx="3671888" cy="2665412"/>
        </p:xfrm>
        <a:graphic>
          <a:graphicData uri="http://schemas.openxmlformats.org/presentationml/2006/ole">
            <p:oleObj spid="_x0000_s37897" name="Диаграмма" r:id="rId5" imgW="5925826" imgH="3883489" progId="Excel.Sheet.8">
              <p:embed/>
            </p:oleObj>
          </a:graphicData>
        </a:graphic>
      </p:graphicFrame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537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900" name="Object 12"/>
          <p:cNvGraphicFramePr>
            <a:graphicFrameLocks/>
          </p:cNvGraphicFramePr>
          <p:nvPr/>
        </p:nvGraphicFramePr>
        <p:xfrm>
          <a:off x="4643438" y="3714752"/>
          <a:ext cx="3856035" cy="2641619"/>
        </p:xfrm>
        <a:graphic>
          <a:graphicData uri="http://schemas.openxmlformats.org/presentationml/2006/ole">
            <p:oleObj spid="_x0000_s37900" name="Диаграмма" r:id="rId6" imgW="6105523" imgH="3733721" progId="Excel.Sheet.8">
              <p:embed/>
            </p:oleObj>
          </a:graphicData>
        </a:graphic>
      </p:graphicFrame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0" y="529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smtClean="0">
                <a:latin typeface="Times New Roman" pitchFamily="18" charset="0"/>
              </a:rPr>
              <a:t>В изобразительной деятельности ребенок обнаруживает  постоянный и устойчивый интерес, потребность общаться с прекрасным в окружающей  действительности и произведениях искусства, испытывает удовольствие и радость от встречи с ним .Видит и понимает разнообразные эмоциональные проявления в окружающем мире, а также в художественных образах ,за внешним выражением переживаний видит внутреннее состояние, настроение, сопереживает им.Знает различные виды и жанры изобразительного искусства, видит их особенности; рассказывает о профессиях художника, скульптора, декоратора, архитектора, об особенностях их творческого труда. Может соотносить образы изобразительного искусства с образами других искусств; музыки, танца, поэзии, литературы, балета и др.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9097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3"/>
          <p:cNvSpPr>
            <a:spLocks noChangeArrowheads="1"/>
          </p:cNvSpPr>
          <p:nvPr/>
        </p:nvSpPr>
        <p:spPr bwMode="auto">
          <a:xfrm>
            <a:off x="571500" y="714375"/>
            <a:ext cx="828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chemeClr val="bg1"/>
                </a:solidFill>
                <a:latin typeface="Monotype Corsiva" pitchFamily="66" charset="0"/>
              </a:rPr>
              <a:t>Перспектива на будущее:</a:t>
            </a:r>
            <a:endParaRPr lang="ru-RU" sz="3600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857250" y="2143125"/>
            <a:ext cx="7286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  <a:latin typeface="Monotype Corsiva" pitchFamily="66" charset="0"/>
              </a:rPr>
              <a:t>Создание изостудии для детей старшего возраста</a:t>
            </a:r>
          </a:p>
          <a:p>
            <a:pPr algn="ctr"/>
            <a:r>
              <a:rPr lang="ru-RU" sz="3200">
                <a:solidFill>
                  <a:schemeClr val="bg1"/>
                </a:solidFill>
                <a:latin typeface="Monotype Corsiva" pitchFamily="66" charset="0"/>
              </a:rPr>
              <a:t>5-7лет на базе детского сада</a:t>
            </a:r>
            <a:endParaRPr lang="ru-RU" sz="3200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36868" name="Рисунок 6" descr="C:\Users\Валя\Desktop\картинки-отрисовки\Новая папка (2)\f899cfd7b848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286250"/>
            <a:ext cx="464343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928794" y="642918"/>
            <a:ext cx="5715040" cy="29289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внимание.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Рисунок 8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3071810"/>
            <a:ext cx="26431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7"/>
          <p:cNvSpPr>
            <a:spLocks noChangeArrowheads="1" noChangeShapeType="1" noTextEdit="1"/>
          </p:cNvSpPr>
          <p:nvPr/>
        </p:nvSpPr>
        <p:spPr bwMode="auto">
          <a:xfrm>
            <a:off x="2357438" y="214313"/>
            <a:ext cx="4714875" cy="8636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Times New Roman"/>
                <a:cs typeface="Times New Roman"/>
              </a:rPr>
              <a:t>Задачи</a:t>
            </a:r>
          </a:p>
        </p:txBody>
      </p:sp>
      <p:sp>
        <p:nvSpPr>
          <p:cNvPr id="15362" name="AutoShape 8"/>
          <p:cNvSpPr>
            <a:spLocks noChangeArrowheads="1"/>
          </p:cNvSpPr>
          <p:nvPr/>
        </p:nvSpPr>
        <p:spPr bwMode="auto">
          <a:xfrm>
            <a:off x="7500938" y="714375"/>
            <a:ext cx="1152525" cy="2305050"/>
          </a:xfrm>
          <a:prstGeom prst="curvedLeftArrow">
            <a:avLst>
              <a:gd name="adj1" fmla="val 29389"/>
              <a:gd name="adj2" fmla="val 6938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3" name="AutoShape 11"/>
          <p:cNvSpPr>
            <a:spLocks noChangeArrowheads="1"/>
          </p:cNvSpPr>
          <p:nvPr/>
        </p:nvSpPr>
        <p:spPr bwMode="auto">
          <a:xfrm>
            <a:off x="500063" y="642938"/>
            <a:ext cx="1428750" cy="2143125"/>
          </a:xfrm>
          <a:prstGeom prst="curvedRightArrow">
            <a:avLst>
              <a:gd name="adj1" fmla="val 20000"/>
              <a:gd name="adj2" fmla="val 40000"/>
              <a:gd name="adj3" fmla="val 3527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2143125" y="1500188"/>
            <a:ext cx="40719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7030A0"/>
                </a:solidFill>
                <a:latin typeface="Monotype Corsiva" pitchFamily="66" charset="0"/>
              </a:rPr>
              <a:t>Учить детей видеть и понимать прекрасное в жизни и в искусстве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4786313" y="3071813"/>
            <a:ext cx="3929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B050"/>
                </a:solidFill>
                <a:latin typeface="Monotype Corsiva" pitchFamily="66" charset="0"/>
              </a:rPr>
              <a:t>Развивать у детей умение владеть техническими приемами и способами</a:t>
            </a:r>
          </a:p>
        </p:txBody>
      </p:sp>
      <p:sp>
        <p:nvSpPr>
          <p:cNvPr id="15366" name="AutoShape 13"/>
          <p:cNvSpPr>
            <a:spLocks noChangeArrowheads="1"/>
          </p:cNvSpPr>
          <p:nvPr/>
        </p:nvSpPr>
        <p:spPr bwMode="auto">
          <a:xfrm rot="4719916">
            <a:off x="1920876" y="3919537"/>
            <a:ext cx="2076450" cy="955675"/>
          </a:xfrm>
          <a:prstGeom prst="curvedUpArrow">
            <a:avLst>
              <a:gd name="adj1" fmla="val 25852"/>
              <a:gd name="adj2" fmla="val 8691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7" name="Rectangle 14"/>
          <p:cNvSpPr>
            <a:spLocks noChangeArrowheads="1"/>
          </p:cNvSpPr>
          <p:nvPr/>
        </p:nvSpPr>
        <p:spPr bwMode="auto">
          <a:xfrm>
            <a:off x="3643313" y="4786313"/>
            <a:ext cx="47863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Monotype Corsiva" pitchFamily="66" charset="0"/>
              </a:rPr>
              <a:t>Развивать у детей  эмоциональную отзывчивость при восприятии предметов и явлений</a:t>
            </a:r>
          </a:p>
        </p:txBody>
      </p:sp>
      <p:pic>
        <p:nvPicPr>
          <p:cNvPr id="15368" name="Рисунок 10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5"/>
            <a:ext cx="264318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6" descr="C:\Users\Валя\Desktop\ЗДОРОВЬЕ\солнце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0"/>
            <a:ext cx="3643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10" descr="C:\Users\Валя\Desktop\ЗДОРОВЬЕ\радуга2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15" descr="C:\Users\Валя\Desktop\картинки-отрисовки\отрисовки\Новая папка (2)\отрисовки2\9e9904840654t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4286250"/>
            <a:ext cx="114300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6" descr="C:\Users\Валя\Desktop\картинки-отрисовки\отрисовки\Новая папка (2)\отрисовки2\b23f3e81f541t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714750" y="4429125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блако 11"/>
          <p:cNvSpPr/>
          <p:nvPr/>
        </p:nvSpPr>
        <p:spPr>
          <a:xfrm>
            <a:off x="214313" y="2143125"/>
            <a:ext cx="4572000" cy="3071813"/>
          </a:xfrm>
          <a:prstGeom prst="cloud">
            <a:avLst/>
          </a:prstGeom>
          <a:solidFill>
            <a:srgbClr val="9FE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C:\Users\Валя\Desktop\Новая папка\DSCN072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2428868"/>
            <a:ext cx="364333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7294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857250" y="214313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Monotype Corsiva" pitchFamily="66" charset="0"/>
              </a:rPr>
              <a:t>Кружок  «Самоделки»  – это Школа Настоящих Волшебников, где…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00188" y="2428875"/>
            <a:ext cx="3571875" cy="29289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Constantia" pitchFamily="18" charset="0"/>
              </a:rPr>
              <a:t>Раскрываются новые секреты мастерства;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Constantia" pitchFamily="18" charset="0"/>
              </a:rPr>
              <a:t>Создаются своими руками прекрасные поделки;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Constantia" pitchFamily="18" charset="0"/>
              </a:rPr>
              <a:t>На каждом занятии рождается новая сказка.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09550" y="5857875"/>
            <a:ext cx="800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      </a:t>
            </a:r>
            <a:r>
              <a:rPr lang="ru-RU" sz="2800">
                <a:latin typeface="Monotype Corsiva" pitchFamily="66" charset="0"/>
              </a:rPr>
              <a:t>В основу кружка положены разработки Лыковой И. </a:t>
            </a:r>
          </a:p>
        </p:txBody>
      </p:sp>
      <p:pic>
        <p:nvPicPr>
          <p:cNvPr id="17413" name="Рисунок 5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875" y="3429000"/>
            <a:ext cx="1928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Новая папка (9)\настя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857364"/>
            <a:ext cx="364333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6588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idx="1"/>
          </p:nvPr>
        </p:nvSpPr>
        <p:spPr>
          <a:xfrm>
            <a:off x="500063" y="357188"/>
            <a:ext cx="7972425" cy="1000125"/>
          </a:xfrm>
        </p:spPr>
        <p:txBody>
          <a:bodyPr rtlCol="0"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000" dirty="0">
                <a:latin typeface="Monotype Corsiva" pitchFamily="66" charset="0"/>
              </a:rPr>
              <a:t>Занятия в </a:t>
            </a:r>
            <a:r>
              <a:rPr lang="ru-RU" sz="4000" dirty="0" smtClean="0">
                <a:latin typeface="Monotype Corsiva" pitchFamily="66" charset="0"/>
              </a:rPr>
              <a:t>кружке «</a:t>
            </a:r>
            <a:r>
              <a:rPr lang="ru-RU" sz="4000" dirty="0" err="1" smtClean="0">
                <a:latin typeface="Monotype Corsiva" pitchFamily="66" charset="0"/>
              </a:rPr>
              <a:t>Самоделкин</a:t>
            </a:r>
            <a:r>
              <a:rPr lang="ru-RU" sz="4000" dirty="0" smtClean="0">
                <a:latin typeface="Monotype Corsiva" pitchFamily="66" charset="0"/>
              </a:rPr>
              <a:t>» способствуют</a:t>
            </a:r>
            <a:r>
              <a:rPr lang="ru-RU" sz="4000" dirty="0">
                <a:latin typeface="Monotype Corsiva" pitchFamily="66" charset="0"/>
              </a:rPr>
              <a:t>…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42938" y="1500188"/>
            <a:ext cx="5500687" cy="32861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Georgia" pitchFamily="18" charset="0"/>
              </a:rPr>
              <a:t>Развитию художественно-творческих способностей ребёнка;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Georgia" pitchFamily="18" charset="0"/>
              </a:rPr>
              <a:t>Развитию наблюдательности, воображения, умения видеть необычное в обычных предметах;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Georgia" pitchFamily="18" charset="0"/>
              </a:rPr>
              <a:t>Развитие сенсорного восприятия;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Georgia" pitchFamily="18" charset="0"/>
              </a:rPr>
              <a:t>Развитию у детей способности к </a:t>
            </a:r>
            <a:r>
              <a:rPr lang="ru-RU" sz="2400" dirty="0" err="1">
                <a:latin typeface="Georgia" pitchFamily="18" charset="0"/>
              </a:rPr>
              <a:t>дизайн-деятельности</a:t>
            </a:r>
            <a:r>
              <a:rPr lang="ru-RU" sz="2400" dirty="0">
                <a:latin typeface="Georgia" pitchFamily="18" charset="0"/>
              </a:rPr>
              <a:t> (чувство цвета, формы, композиции).</a:t>
            </a:r>
          </a:p>
        </p:txBody>
      </p:sp>
      <p:pic>
        <p:nvPicPr>
          <p:cNvPr id="18436" name="Рисунок 8" descr="G:\Новая папка (10)\Новая папка\karanda1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2214563"/>
            <a:ext cx="264318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500563"/>
            <a:ext cx="5929312" cy="285750"/>
          </a:xfrm>
        </p:spPr>
        <p:txBody>
          <a:bodyPr/>
          <a:lstStyle/>
          <a:p>
            <a:r>
              <a:rPr lang="ru-RU" sz="3200" smtClean="0">
                <a:latin typeface="Monotype Corsiva" pitchFamily="66" charset="0"/>
              </a:rPr>
              <a:t>А также…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71500" y="4572000"/>
            <a:ext cx="6286500" cy="192881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latin typeface="Georgia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Georgia" pitchFamily="18" charset="0"/>
              </a:rPr>
              <a:t>Дети знакомятся с разными видами материалов, их назначением и свойствами;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Georgia" pitchFamily="18" charset="0"/>
              </a:rPr>
              <a:t>Осваивают приемы преобразования бумаги, пластилина, ткани, природного материала…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42938" y="214313"/>
            <a:ext cx="7572375" cy="5715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Monotype Corsiva" pitchFamily="66" charset="0"/>
                <a:ea typeface="+mj-ea"/>
                <a:cs typeface="+mj-cs"/>
              </a:rPr>
              <a:t>Материалы, из которых мы творим чудеса</a:t>
            </a:r>
          </a:p>
        </p:txBody>
      </p:sp>
      <p:pic>
        <p:nvPicPr>
          <p:cNvPr id="11" name="Рисунок 10" descr="C:\Users\Валя\Desktop\Новая папка\P1010009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 rot="4499342">
            <a:off x="139608" y="1620580"/>
            <a:ext cx="2583074" cy="2270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Валя\Desktop\Новая папка\DSCN0769.JPG"/>
          <p:cNvPicPr/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 rot="15723418">
            <a:off x="5707884" y="3465164"/>
            <a:ext cx="2679712" cy="3327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Валя\Desktop\Новая папка\DSCN077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582842">
            <a:off x="1061880" y="3953774"/>
            <a:ext cx="1763233" cy="300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2" name="WordArt 4"/>
          <p:cNvSpPr>
            <a:spLocks noChangeArrowheads="1" noChangeShapeType="1" noTextEdit="1"/>
          </p:cNvSpPr>
          <p:nvPr/>
        </p:nvSpPr>
        <p:spPr bwMode="auto">
          <a:xfrm>
            <a:off x="2071688" y="714375"/>
            <a:ext cx="45720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Пластилин</a:t>
            </a:r>
          </a:p>
        </p:txBody>
      </p:sp>
      <p:pic>
        <p:nvPicPr>
          <p:cNvPr id="15" name="Рисунок 14" descr="C:\Users\Валя\Desktop\Фотки детки наша группа Б\фото детей\Новая папка\P101001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538690" y="3890806"/>
            <a:ext cx="1818958" cy="175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Валя\Desktop\Фотки детки наша группа Б\дети\фото\P101003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2721069" y="1784200"/>
            <a:ext cx="1844675" cy="132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Рисунок 8" descr="C:\Users\Валя\Desktop\Новая папка\P1010002.JPG"/>
          <p:cNvPicPr>
            <a:picLocks noChangeAspect="1" noChangeArrowheads="1"/>
          </p:cNvPicPr>
          <p:nvPr/>
        </p:nvPicPr>
        <p:blipFill>
          <a:blip r:embed="rId7" cstate="screen">
            <a:lum bright="-10000"/>
          </a:blip>
          <a:srcRect/>
          <a:stretch>
            <a:fillRect/>
          </a:stretch>
        </p:blipFill>
        <p:spPr bwMode="auto">
          <a:xfrm rot="7388056">
            <a:off x="6584951" y="1303337"/>
            <a:ext cx="2195512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Рисунок 9" descr="C:\Users\Валя\Desktop\Новая папка\P1010006 (3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565447">
            <a:off x="4155282" y="1756569"/>
            <a:ext cx="229711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071688" y="285750"/>
            <a:ext cx="4572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Бумага</a:t>
            </a:r>
          </a:p>
        </p:txBody>
      </p:sp>
      <p:pic>
        <p:nvPicPr>
          <p:cNvPr id="3" name="Рисунок 2" descr="C:\Users\Валя\Desktop\Новая папка\P1010001.JPG"/>
          <p:cNvPicPr/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 rot="3817193">
            <a:off x="225465" y="1051356"/>
            <a:ext cx="2186364" cy="15405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C:\Users\Валя\Desktop\Новая папка\P10100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157086" y="4343716"/>
            <a:ext cx="2472374" cy="17859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Валя\Desktop\Новая папка\P101001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705577" y="3795753"/>
            <a:ext cx="2407292" cy="1673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аля\Desktop\Новая папка\P101001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127833">
            <a:off x="7017228" y="551939"/>
            <a:ext cx="1562108" cy="21336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C:\Users\Валя\Desktop\Новая папка\P101002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-35751" y="3821909"/>
            <a:ext cx="2500330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Валя\Desktop\Новая папка\P1010023.JPG"/>
          <p:cNvPicPr/>
          <p:nvPr/>
        </p:nvPicPr>
        <p:blipFill>
          <a:blip r:embed="rId7" cstate="screen">
            <a:lum contrast="40000"/>
          </a:blip>
          <a:srcRect/>
          <a:stretch>
            <a:fillRect/>
          </a:stretch>
        </p:blipFill>
        <p:spPr bwMode="auto">
          <a:xfrm>
            <a:off x="2786050" y="1214422"/>
            <a:ext cx="3429024" cy="2314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C:\Users\Валя\Desktop\Новая папка\P1010032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4214816" y="4429126"/>
            <a:ext cx="2581282" cy="1866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14313"/>
            <a:ext cx="7358063" cy="1071562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800000"/>
                </a:solidFill>
                <a:latin typeface="Monotype Corsiva" pitchFamily="66" charset="0"/>
                <a:ea typeface="+mj-ea"/>
                <a:cs typeface="+mj-cs"/>
              </a:rPr>
              <a:t>Самостоятельная творческая деятельность детей</a:t>
            </a:r>
          </a:p>
        </p:txBody>
      </p:sp>
      <p:pic>
        <p:nvPicPr>
          <p:cNvPr id="5" name="Рисунок 4" descr="G:\Аттестация Баканова\Александровна\папка\P1010002.JPG"/>
          <p:cNvPicPr/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 rot="5400000">
            <a:off x="214275" y="1285868"/>
            <a:ext cx="2143138" cy="20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G:\Аттестация Баканова\Александровна\DSC000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1428736"/>
            <a:ext cx="3243279" cy="2157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G:\Аттестация Баканова\Александровна\P101004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1643050"/>
            <a:ext cx="2428892" cy="2047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G:\Аттестация Баканова\Александровна\Изображение 06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71407" y="3786189"/>
            <a:ext cx="2428889" cy="2143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G:\Аттестация Баканова\Александровна\Изображение 07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74" y="4143380"/>
            <a:ext cx="350046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G:\Аттестация Баканова\Александровна\Изображение 093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4071942"/>
            <a:ext cx="257176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413</Words>
  <Application>Microsoft Office PowerPoint</Application>
  <PresentationFormat>Экран (4:3)</PresentationFormat>
  <Paragraphs>56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Диаграмма</vt:lpstr>
      <vt:lpstr>Слайд 1</vt:lpstr>
      <vt:lpstr>Цель: Развитие творческих способностей детей дошкольного возраста 5- 7 лет в условиях художественного творчества</vt:lpstr>
      <vt:lpstr>Слайд 3</vt:lpstr>
      <vt:lpstr>Слайд 4</vt:lpstr>
      <vt:lpstr>Слайд 5</vt:lpstr>
      <vt:lpstr>А также…</vt:lpstr>
      <vt:lpstr>Слайд 7</vt:lpstr>
      <vt:lpstr>Слайд 8</vt:lpstr>
      <vt:lpstr>Слайд 9</vt:lpstr>
      <vt:lpstr>Слайд 10</vt:lpstr>
      <vt:lpstr>Слайд 11</vt:lpstr>
      <vt:lpstr>Слайд 12</vt:lpstr>
      <vt:lpstr>        А еще каждое занятие а кружке - это…</vt:lpstr>
      <vt:lpstr>       Путешествие в сказочное королевство: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Валя</dc:creator>
  <cp:lastModifiedBy>Валя</cp:lastModifiedBy>
  <cp:revision>93</cp:revision>
  <dcterms:created xsi:type="dcterms:W3CDTF">2013-02-12T08:17:38Z</dcterms:created>
  <dcterms:modified xsi:type="dcterms:W3CDTF">2013-10-20T08:17:21Z</dcterms:modified>
</cp:coreProperties>
</file>