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80" r:id="rId3"/>
    <p:sldId id="260" r:id="rId4"/>
    <p:sldId id="258" r:id="rId5"/>
    <p:sldId id="275" r:id="rId6"/>
    <p:sldId id="259" r:id="rId7"/>
    <p:sldId id="261" r:id="rId8"/>
    <p:sldId id="273" r:id="rId9"/>
    <p:sldId id="274" r:id="rId10"/>
    <p:sldId id="262" r:id="rId11"/>
    <p:sldId id="263" r:id="rId12"/>
    <p:sldId id="277" r:id="rId13"/>
    <p:sldId id="265" r:id="rId14"/>
    <p:sldId id="276" r:id="rId15"/>
    <p:sldId id="266" r:id="rId16"/>
    <p:sldId id="267" r:id="rId17"/>
    <p:sldId id="268" r:id="rId18"/>
    <p:sldId id="278" r:id="rId19"/>
    <p:sldId id="269" r:id="rId20"/>
    <p:sldId id="279" r:id="rId21"/>
    <p:sldId id="272" r:id="rId22"/>
    <p:sldId id="270" r:id="rId23"/>
    <p:sldId id="271" r:id="rId2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1/1/2002</a:t>
            </a:fld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1/1/2002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1/1/2002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1/1/2002</a:t>
            </a:fld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1/1/2002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1/1/2002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1/1/2002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1/1/2002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1/1/2002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1/1/2002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1/1/2002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1/1/2002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Всемирная история </a:t>
            </a:r>
          </a:p>
          <a:p>
            <a:r>
              <a:rPr lang="ru-RU" dirty="0" smtClean="0"/>
              <a:t>8 класс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Развитие  науки и культуры в  </a:t>
            </a:r>
            <a:r>
              <a:rPr lang="en-US" dirty="0" smtClean="0"/>
              <a:t>XVII</a:t>
            </a:r>
            <a:r>
              <a:rPr lang="ru-RU" dirty="0" smtClean="0"/>
              <a:t>  - </a:t>
            </a:r>
            <a:r>
              <a:rPr lang="en-US" dirty="0" smtClean="0"/>
              <a:t>XVIII</a:t>
            </a:r>
            <a:r>
              <a:rPr lang="ru-RU" dirty="0" smtClean="0"/>
              <a:t> вв.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34000" y="5029200"/>
            <a:ext cx="3505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Подготовила учитель истории </a:t>
            </a:r>
          </a:p>
          <a:p>
            <a:r>
              <a:rPr lang="ru-RU" dirty="0" smtClean="0"/>
              <a:t>СШ № 1 города Текели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Коштаева</a:t>
            </a:r>
            <a:r>
              <a:rPr lang="ru-RU" dirty="0" smtClean="0"/>
              <a:t> Г.Д.</a:t>
            </a:r>
            <a:endParaRPr lang="ru-RU" dirty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экон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" y="1752600"/>
            <a:ext cx="2724150" cy="354361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Френсис Бэкон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00200" y="5867400"/>
            <a:ext cx="15047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1561- 1626 гг.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810000" y="1371601"/>
            <a:ext cx="48768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Бэкон  решительно  восстаёт   против   средневековой   схоластики,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   суеверий, мистики.  Сознание  должно  быть  очищено  от  предрассудков,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   ложных понятий,  которые  Бэкон  именует  «призраками»,  «идолами». 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Не    слепое преклонение перед </a:t>
            </a:r>
            <a:r>
              <a:rPr lang="ru-RU" dirty="0" err="1" smtClean="0">
                <a:solidFill>
                  <a:schemeClr val="bg1"/>
                </a:solidFill>
              </a:rPr>
              <a:t>перед</a:t>
            </a:r>
            <a:r>
              <a:rPr lang="ru-RU" dirty="0" smtClean="0">
                <a:solidFill>
                  <a:schemeClr val="bg1"/>
                </a:solidFill>
              </a:rPr>
              <a:t> авторитетами, а изучение  самой  природы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   её  законов,  наблюдения  и  сравнения,  опыт  (в  широком  смысле)   и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   эксперимент, индукция и анализ – вот что, согласно Бэкону, должно  лечь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   в основу познания природы.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. </a:t>
            </a:r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191000" y="5410200"/>
            <a:ext cx="4191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Ф. Бэкону принадлежит также известный лозунг “знание — сила”. 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ене Декарт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38800" y="1295400"/>
            <a:ext cx="2895600" cy="3810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Рене  Декарт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38800" y="5562600"/>
            <a:ext cx="15047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1596- 1650 гг.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5800" y="1676400"/>
            <a:ext cx="42672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Его теория познания опирается на учение о ясных и отчетливых идеях. К таким идеям относятся прежде всего базовые понятия математической механики — движение, фигура, число и др. Р. Декарт считал эти идеи неотъемлемо присущими природе человеческого разума вообще. Ему был присущ оптимизм относительно возможностей познания. С его точки зрения мышление в терминах ясных и отчетливых идей гарантированно приходит к истине.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886200"/>
          </a:xfrm>
        </p:spPr>
        <p:txBody>
          <a:bodyPr/>
          <a:lstStyle/>
          <a:p>
            <a:r>
              <a:rPr lang="ru-RU" sz="2800" dirty="0" smtClean="0">
                <a:solidFill>
                  <a:schemeClr val="bg1"/>
                </a:solidFill>
              </a:rPr>
              <a:t>Идеология  эпохи Просвещения  </a:t>
            </a:r>
          </a:p>
          <a:p>
            <a:pPr algn="ctr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   находила выражение  и в разных направлениях изобразительного искусства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Великие художники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533400" y="5334000"/>
            <a:ext cx="2133600" cy="639762"/>
          </a:xfrm>
        </p:spPr>
        <p:txBody>
          <a:bodyPr>
            <a:normAutofit/>
          </a:bodyPr>
          <a:lstStyle/>
          <a:p>
            <a:r>
              <a:rPr lang="ru-RU" dirty="0" smtClean="0"/>
              <a:t>1684-1721 гг.</a:t>
            </a:r>
            <a:endParaRPr lang="ru-RU" dirty="0"/>
          </a:p>
        </p:txBody>
      </p:sp>
      <p:pic>
        <p:nvPicPr>
          <p:cNvPr id="4" name="Содержимое 3" descr="Ж А Ватто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" y="1905000"/>
            <a:ext cx="3620986" cy="3169444"/>
          </a:xfrm>
        </p:spPr>
      </p:pic>
      <p:pic>
        <p:nvPicPr>
          <p:cNvPr id="6" name="Содержимое 5" descr="Ватто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495801" y="1143000"/>
            <a:ext cx="4191000" cy="408068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bg1"/>
                </a:solidFill>
              </a:rPr>
              <a:t>Антуан</a:t>
            </a:r>
            <a:r>
              <a:rPr lang="ru-RU" dirty="0" smtClean="0">
                <a:solidFill>
                  <a:schemeClr val="bg1"/>
                </a:solidFill>
              </a:rPr>
              <a:t> Ватто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3"/>
          </p:nvPr>
        </p:nvSpPr>
        <p:spPr>
          <a:xfrm>
            <a:off x="4648200" y="5791200"/>
            <a:ext cx="4041775" cy="522287"/>
          </a:xfrm>
        </p:spPr>
        <p:txBody>
          <a:bodyPr>
            <a:normAutofit fontScale="92500"/>
          </a:bodyPr>
          <a:lstStyle/>
          <a:p>
            <a:r>
              <a:rPr lang="ru-RU" sz="1700" dirty="0" smtClean="0"/>
              <a:t>Вывеска </a:t>
            </a:r>
            <a:r>
              <a:rPr lang="ru-RU" sz="1700" dirty="0" err="1" smtClean="0"/>
              <a:t>Жереена</a:t>
            </a:r>
            <a:r>
              <a:rPr lang="ru-RU" sz="1700" dirty="0" smtClean="0"/>
              <a:t>. 1721. Париж, Лувр.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4800" y="5943600"/>
            <a:ext cx="4040188" cy="639762"/>
          </a:xfrm>
        </p:spPr>
        <p:txBody>
          <a:bodyPr>
            <a:normAutofit/>
          </a:bodyPr>
          <a:lstStyle/>
          <a:p>
            <a:r>
              <a:rPr lang="ru-RU" sz="1700" dirty="0" err="1" smtClean="0"/>
              <a:t>Санойнр</a:t>
            </a:r>
            <a:r>
              <a:rPr lang="ru-RU" sz="1700" dirty="0" smtClean="0"/>
              <a:t>. </a:t>
            </a:r>
            <a:r>
              <a:rPr lang="ru-RU" sz="1700" dirty="0" err="1" smtClean="0"/>
              <a:t>Ок</a:t>
            </a:r>
            <a:r>
              <a:rPr lang="ru-RU" sz="1700" dirty="0" smtClean="0"/>
              <a:t>. 1709. Санкт-Петербург, Эрмитаж.</a:t>
            </a:r>
          </a:p>
          <a:p>
            <a:endParaRPr lang="ru-RU" dirty="0"/>
          </a:p>
        </p:txBody>
      </p:sp>
      <p:pic>
        <p:nvPicPr>
          <p:cNvPr id="8" name="Содержимое 7" descr="Ватто 3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81000" y="1828800"/>
            <a:ext cx="3332817" cy="3589337"/>
          </a:xfrm>
        </p:spPr>
      </p:pic>
      <p:pic>
        <p:nvPicPr>
          <p:cNvPr id="7" name="Содержимое 6" descr="Ватто 2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267200" y="2133600"/>
            <a:ext cx="4486154" cy="33528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Произведения  </a:t>
            </a:r>
            <a:r>
              <a:rPr lang="ru-RU" dirty="0" err="1" smtClean="0">
                <a:solidFill>
                  <a:schemeClr val="bg1"/>
                </a:solidFill>
              </a:rPr>
              <a:t>Антуана</a:t>
            </a:r>
            <a:r>
              <a:rPr lang="ru-RU" dirty="0" smtClean="0">
                <a:solidFill>
                  <a:schemeClr val="bg1"/>
                </a:solidFill>
              </a:rPr>
              <a:t>  Ватто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3"/>
          </p:nvPr>
        </p:nvSpPr>
        <p:spPr>
          <a:xfrm>
            <a:off x="4800600" y="5562600"/>
            <a:ext cx="4041775" cy="792162"/>
          </a:xfrm>
        </p:spPr>
        <p:txBody>
          <a:bodyPr>
            <a:normAutofit lnSpcReduction="10000"/>
          </a:bodyPr>
          <a:lstStyle/>
          <a:p>
            <a:endParaRPr lang="ru-RU" sz="1700" dirty="0" smtClean="0"/>
          </a:p>
          <a:p>
            <a:r>
              <a:rPr lang="ru-RU" sz="1700" dirty="0" smtClean="0"/>
              <a:t>Отплытие на остров </a:t>
            </a:r>
            <a:r>
              <a:rPr lang="ru-RU" sz="1700" dirty="0" err="1" smtClean="0"/>
              <a:t>Цитеру</a:t>
            </a:r>
            <a:r>
              <a:rPr lang="ru-RU" sz="1700" dirty="0" smtClean="0"/>
              <a:t>. 1717. Париж, Лувр.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Автопортрет</a:t>
            </a:r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pic>
        <p:nvPicPr>
          <p:cNvPr id="4" name="Содержимое 3" descr="Ф Буше автопортрет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914400" y="2286000"/>
            <a:ext cx="2895600" cy="3714558"/>
          </a:xfrm>
        </p:spPr>
      </p:pic>
      <p:pic>
        <p:nvPicPr>
          <p:cNvPr id="10" name="Содержимое 9" descr="Буше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800601" y="2201863"/>
            <a:ext cx="3442446" cy="391318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Франсуа  Буше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3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Туалет Венеры. Санкт-Петербург, Эрмитаж.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495800" y="1447800"/>
            <a:ext cx="4040188" cy="762000"/>
          </a:xfrm>
        </p:spPr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Поцелуй украдкой. 1780-е гг. Санкт-Петербург, Эрмитаж.</a:t>
            </a:r>
          </a:p>
          <a:p>
            <a:endParaRPr lang="ru-RU" dirty="0"/>
          </a:p>
        </p:txBody>
      </p:sp>
      <p:pic>
        <p:nvPicPr>
          <p:cNvPr id="4" name="Содержимое 3" descr="Ж О Фрагонар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38200" y="2286000"/>
            <a:ext cx="2743200" cy="3591098"/>
          </a:xfrm>
        </p:spPr>
      </p:pic>
      <p:pic>
        <p:nvPicPr>
          <p:cNvPr id="8" name="Содержимое 7" descr="Фрагонар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9788" y="2286000"/>
            <a:ext cx="4038600" cy="39623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Оноре Фрагонар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Содержимое 3" descr="Ж Б С Шарден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914400" y="2362200"/>
            <a:ext cx="2743200" cy="3657600"/>
          </a:xfrm>
        </p:spPr>
      </p:pic>
      <p:pic>
        <p:nvPicPr>
          <p:cNvPr id="11" name="Содержимое 10" descr="Шардеи Автопортрет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086348" y="2201863"/>
            <a:ext cx="3165479" cy="391318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Жан Батист Симеон Шарден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3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Автопортрет. 1770-е гг. Париж, Лувр.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Натюрморт. Париж, Музей </a:t>
            </a:r>
            <a:r>
              <a:rPr lang="ru-RU" dirty="0" err="1" smtClean="0"/>
              <a:t>Коньяк-Жай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8" name="Содержимое 7" descr="Шарден 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" y="2591758"/>
            <a:ext cx="4038600" cy="3580442"/>
          </a:xfrm>
        </p:spPr>
      </p:pic>
      <p:pic>
        <p:nvPicPr>
          <p:cNvPr id="7" name="Содержимое 6" descr="Шарден 3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145834" y="2201863"/>
            <a:ext cx="3464766" cy="412273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Картины 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Жана Батиста </a:t>
            </a:r>
            <a:r>
              <a:rPr lang="ru-RU" dirty="0" err="1" smtClean="0">
                <a:solidFill>
                  <a:schemeClr val="bg1"/>
                </a:solidFill>
              </a:rPr>
              <a:t>Симеона</a:t>
            </a:r>
            <a:r>
              <a:rPr lang="ru-RU" dirty="0" smtClean="0">
                <a:solidFill>
                  <a:schemeClr val="bg1"/>
                </a:solidFill>
              </a:rPr>
              <a:t> Шардена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3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Молитва перед обедом. 1744. Санкт-Петербург, Эрмитаж.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У Хогарт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67000" y="1828800"/>
            <a:ext cx="3733800" cy="445722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Уильям Хогарт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XVIII </a:t>
            </a:r>
            <a:r>
              <a:rPr lang="ru-RU" dirty="0" smtClean="0">
                <a:solidFill>
                  <a:schemeClr val="bg1"/>
                </a:solidFill>
              </a:rPr>
              <a:t>век   называют «</a:t>
            </a:r>
            <a:r>
              <a:rPr lang="ru-RU" u="sng" dirty="0" smtClean="0">
                <a:solidFill>
                  <a:schemeClr val="bg1"/>
                </a:solidFill>
              </a:rPr>
              <a:t>веком Просвещения</a:t>
            </a:r>
            <a:r>
              <a:rPr lang="ru-RU" dirty="0" smtClean="0">
                <a:solidFill>
                  <a:schemeClr val="bg1"/>
                </a:solidFill>
              </a:rPr>
              <a:t>»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Главные представители: 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u="sng" dirty="0" smtClean="0">
                <a:solidFill>
                  <a:schemeClr val="bg1"/>
                </a:solidFill>
              </a:rPr>
              <a:t> </a:t>
            </a:r>
            <a:r>
              <a:rPr lang="ru-RU" u="sng" dirty="0" smtClean="0">
                <a:solidFill>
                  <a:schemeClr val="bg1"/>
                </a:solidFill>
              </a:rPr>
              <a:t> </a:t>
            </a:r>
            <a:r>
              <a:rPr lang="en-US" u="sng" dirty="0" smtClean="0">
                <a:solidFill>
                  <a:schemeClr val="bg1"/>
                </a:solidFill>
              </a:rPr>
              <a:t> </a:t>
            </a:r>
            <a:r>
              <a:rPr lang="ru-RU" u="sng" dirty="0" smtClean="0">
                <a:solidFill>
                  <a:schemeClr val="bg1"/>
                </a:solidFill>
              </a:rPr>
              <a:t>во Франции </a:t>
            </a:r>
            <a:r>
              <a:rPr lang="ru-RU" dirty="0" smtClean="0">
                <a:solidFill>
                  <a:schemeClr val="bg1"/>
                </a:solidFill>
              </a:rPr>
              <a:t>- </a:t>
            </a:r>
            <a:r>
              <a:rPr lang="ru-RU" dirty="0" smtClean="0">
                <a:solidFill>
                  <a:schemeClr val="bg1"/>
                </a:solidFill>
              </a:rPr>
              <a:t> Вольтер</a:t>
            </a:r>
            <a:r>
              <a:rPr lang="ru-RU" dirty="0" smtClean="0">
                <a:solidFill>
                  <a:schemeClr val="bg1"/>
                </a:solidFill>
              </a:rPr>
              <a:t>, Ш. Монтескье, Ж. Ж. Руссо, Д. Дидро, К. А. Гельвеций, П. А. Гольбах; 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ru-RU" u="sng" dirty="0" smtClean="0">
                <a:solidFill>
                  <a:schemeClr val="bg1"/>
                </a:solidFill>
              </a:rPr>
              <a:t>в </a:t>
            </a:r>
            <a:r>
              <a:rPr lang="ru-RU" u="sng" dirty="0" smtClean="0">
                <a:solidFill>
                  <a:schemeClr val="bg1"/>
                </a:solidFill>
              </a:rPr>
              <a:t>Германии </a:t>
            </a:r>
            <a:r>
              <a:rPr lang="ru-RU" dirty="0" smtClean="0">
                <a:solidFill>
                  <a:schemeClr val="bg1"/>
                </a:solidFill>
              </a:rPr>
              <a:t>— Г. Э. Лессинг, И. Г. Гердер, Ф. Шиллер, И. В. Гете; 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ru-RU" u="sng" dirty="0" smtClean="0">
                <a:solidFill>
                  <a:schemeClr val="bg1"/>
                </a:solidFill>
              </a:rPr>
              <a:t>в </a:t>
            </a:r>
            <a:r>
              <a:rPr lang="ru-RU" u="sng" dirty="0" smtClean="0">
                <a:solidFill>
                  <a:schemeClr val="bg1"/>
                </a:solidFill>
              </a:rPr>
              <a:t>США </a:t>
            </a:r>
            <a:r>
              <a:rPr lang="ru-RU" dirty="0" smtClean="0">
                <a:solidFill>
                  <a:schemeClr val="bg1"/>
                </a:solidFill>
              </a:rPr>
              <a:t>— Т. </a:t>
            </a:r>
            <a:r>
              <a:rPr lang="ru-RU" dirty="0" err="1" smtClean="0">
                <a:solidFill>
                  <a:schemeClr val="bg1"/>
                </a:solidFill>
              </a:rPr>
              <a:t>Джефферсон</a:t>
            </a:r>
            <a:r>
              <a:rPr lang="ru-RU" dirty="0" smtClean="0">
                <a:solidFill>
                  <a:schemeClr val="bg1"/>
                </a:solidFill>
              </a:rPr>
              <a:t>, Б. Франклин, Т. </a:t>
            </a:r>
            <a:r>
              <a:rPr lang="ru-RU" dirty="0" err="1" smtClean="0">
                <a:solidFill>
                  <a:schemeClr val="bg1"/>
                </a:solidFill>
              </a:rPr>
              <a:t>Пейн</a:t>
            </a:r>
            <a:r>
              <a:rPr lang="ru-RU" dirty="0" smtClean="0">
                <a:solidFill>
                  <a:schemeClr val="bg1"/>
                </a:solidFill>
              </a:rPr>
              <a:t>; 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ru-RU" u="sng" dirty="0" smtClean="0">
                <a:solidFill>
                  <a:schemeClr val="bg1"/>
                </a:solidFill>
              </a:rPr>
              <a:t>в </a:t>
            </a:r>
            <a:r>
              <a:rPr lang="ru-RU" u="sng" dirty="0" smtClean="0">
                <a:solidFill>
                  <a:schemeClr val="bg1"/>
                </a:solidFill>
              </a:rPr>
              <a:t>России </a:t>
            </a:r>
            <a:r>
              <a:rPr lang="ru-RU" dirty="0" smtClean="0">
                <a:solidFill>
                  <a:schemeClr val="bg1"/>
                </a:solidFill>
              </a:rPr>
              <a:t>— Н. И. Новиков, А. Н. Радищев. 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В широком смысле просветителями называли выдающихся распространителей научных знаний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Эпоха  просвещения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Утро после свадьбы, из серии «Модный брак». 1743. Лондон, Национальная галерея.</a:t>
            </a:r>
          </a:p>
          <a:p>
            <a:endParaRPr lang="ru-RU" dirty="0"/>
          </a:p>
        </p:txBody>
      </p:sp>
      <p:pic>
        <p:nvPicPr>
          <p:cNvPr id="4" name="Содержимое 3" descr="Хогард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" y="2286000"/>
            <a:ext cx="4038600" cy="3886200"/>
          </a:xfrm>
        </p:spPr>
      </p:pic>
      <p:pic>
        <p:nvPicPr>
          <p:cNvPr id="9" name="Содержимое 8" descr="Хогарт 2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043265" y="2201863"/>
            <a:ext cx="3491135" cy="3913187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063752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Произведения Уильяма Хогарта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3"/>
          </p:nvPr>
        </p:nvSpPr>
        <p:spPr/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Водочная улица. Гравюра. 1751.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Гендель (слева) и Бах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1600" y="1905000"/>
            <a:ext cx="5105400" cy="325219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Великие музыканты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43000" y="5410200"/>
            <a:ext cx="7010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Бах и Гендель – две личности, два стиля. </a:t>
            </a:r>
            <a:endParaRPr lang="ru-RU" sz="2400" b="1" dirty="0"/>
          </a:p>
        </p:txBody>
      </p:sp>
      <p:pic>
        <p:nvPicPr>
          <p:cNvPr id="6145" name="Picture 1" descr="D:\гулина\Анимационные картинки для презентаций. Часть 2\Музыка\701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05600" y="1066800"/>
            <a:ext cx="2200275" cy="2047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Гендель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0" y="1676400"/>
            <a:ext cx="2286000" cy="318135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Георг Фридрих Гендель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5334000"/>
            <a:ext cx="1642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1685—1759 гг.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886200" y="1676400"/>
            <a:ext cx="37338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18-летний Гендель после смерти отца (не разрешавшего ему стать музыкантом) пустился в «свободное плавание», уехав в Гамбург и поступив скрипачом и </a:t>
            </a:r>
            <a:r>
              <a:rPr lang="ru-RU" dirty="0" err="1" smtClean="0">
                <a:solidFill>
                  <a:schemeClr val="bg1"/>
                </a:solidFill>
              </a:rPr>
              <a:t>клавесинистом</a:t>
            </a:r>
            <a:r>
              <a:rPr lang="ru-RU" dirty="0" smtClean="0">
                <a:solidFill>
                  <a:schemeClr val="bg1"/>
                </a:solidFill>
              </a:rPr>
              <a:t> в оркестр оперного театра.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657600" y="403860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Он начал свою блистательную и коммерчески успешную карьеру независимого оперного композитора, выполняющего заказы для знати. Обладающий неутомимой энергией, Гендель перерабатывал материал других композиторов, и постоянно переделывал свои собственные сочинения.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ах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91200" y="1524000"/>
            <a:ext cx="3048000" cy="304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Иоганн Себастьян Бах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14400" y="1447800"/>
            <a:ext cx="4876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477000" y="4724400"/>
            <a:ext cx="1589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1685—1750 гг.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57200" y="3886200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За свою жизнь он сочинил более 1000 произведений в различных жанрах, кроме оперы. Но при жизни он не добился какого-либо значимого успеха. Много раз переезжая, Бах сменял одну не слишком высокую должность за другой: в Веймаре он был придворным музыкантом у Веймарского герцога 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66800" y="1600200"/>
            <a:ext cx="44958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ru-RU" sz="2000" dirty="0" smtClean="0">
                <a:solidFill>
                  <a:schemeClr val="bg1"/>
                </a:solidFill>
              </a:rPr>
              <a:t>Бах – с 10 лет круглый сирота, воспитывавшийся в доме старшего брата и с 15 лет сам зарабатывавший себе на жизнь в качестве певчего и затем церковного органиста в разных городах Германии.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оперник Н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67400" y="2057399"/>
            <a:ext cx="2286000" cy="305752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Николай Коперник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 «Об обращениях небесных сфер»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00800" y="5334000"/>
            <a:ext cx="1752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1473-1543 гг.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38200" y="1981200"/>
            <a:ext cx="45720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утверждал, что Солнце является неподвижным центром, вокруг которого вращаются планеты; и что Земля - одна из этих планет. Период обращения нашей планеты вокруг Солнца равен году, кроме того, она вращается вокруг собственной оси и совершает полный оборот за сутки. Ученый также полагал, что Луна - это не одна из планет (как считали в то время), а спутник Земли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Галилей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4400" y="1828800"/>
            <a:ext cx="2697119" cy="3429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Галилео Галилей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sz="2700" dirty="0" smtClean="0">
                <a:solidFill>
                  <a:schemeClr val="bg1"/>
                </a:solidFill>
              </a:rPr>
              <a:t>«Диалог о двух главнейших системах мира»</a:t>
            </a:r>
            <a:endParaRPr lang="ru-RU" sz="2700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10000" y="1371600"/>
            <a:ext cx="4495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Он  получил еще более впечатляющие и убедительные данные . Ему повезло, так как он уже мог использовать техническое новшество - зрительную трубу, изобретенную в Голландии примерно в 1600 г. В  1609 году Галилей сконструировал гораздо более совершенный прибор для наблюдения за небом. Он установил существование множества звезд, не видимых невооруженным глазом, пятен на Солнце, кратеров на поверхности Луны, спутников Юпитера и фаз Венеры.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Он использовал свои открытия для подтверждения гелиоцентрической (с Солнцем в центре) теории Коперника.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71600" y="5334000"/>
            <a:ext cx="1451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1564-1642 гг.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Иоган Кеплер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1600" y="1676400"/>
            <a:ext cx="2336414" cy="32004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Иоганн Кеплер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9200" y="4953000"/>
            <a:ext cx="13989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1571-1630гг.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657600" y="1600200"/>
            <a:ext cx="48768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Результатом его многолетних усилий стала система математических законов движения планет (законы Кеплера). Его произведения — яркий образец соединения нового и старого, причудливого соединения теологии и физики, математики. Огромную роль в его поиске математической гармонии сыграли философские представления о Солнце, уходящие корнями в популярные “тайные” учения той эпохи. Кеплер был убежден также в существовании универсальной силы, скрепляющей мироздание. Он оказался первым, кто пытался найти всеобщий закон математической гармонии мира. Лишь намного позже И. Ньютон смог реализовать эту идею, открыв закон всемирного тяготения.</a:t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Ньютон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81600" y="1600201"/>
            <a:ext cx="2971800" cy="372427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Исаак Ньютон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sz="3100" dirty="0" smtClean="0">
                <a:solidFill>
                  <a:schemeClr val="bg1"/>
                </a:solidFill>
              </a:rPr>
              <a:t>«Математические начала натуральной философии»</a:t>
            </a:r>
            <a:endParaRPr lang="ru-RU" sz="3100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00800" y="5486400"/>
            <a:ext cx="1905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1642-1727 гг.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38200" y="1720840"/>
            <a:ext cx="40386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Он убедительно продемонстрировал, что земная и небесная сферы подчиняются одним и тем же законам природы, а все материальные объекты - трем законам движения.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Более того, Ньютон сформулировал закон всемирного тяготения и математически обосновал законы, управляющие этими процессами. </a:t>
            </a:r>
            <a:r>
              <a:rPr lang="ru-RU" dirty="0" err="1" smtClean="0">
                <a:solidFill>
                  <a:schemeClr val="bg1"/>
                </a:solidFill>
              </a:rPr>
              <a:t>Ньютонова</a:t>
            </a:r>
            <a:r>
              <a:rPr lang="ru-RU" dirty="0" smtClean="0">
                <a:solidFill>
                  <a:schemeClr val="bg1"/>
                </a:solidFill>
              </a:rPr>
              <a:t> модель Вселенной оставалась фактически неизменной вплоть до новой научной революции начала XX века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Лейбниц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0" y="1981200"/>
            <a:ext cx="2743200" cy="333487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Готфрид Вильгельм Лейбниц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95400" y="5715000"/>
            <a:ext cx="22337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prstClr val="black"/>
                </a:solidFill>
              </a:rPr>
              <a:t>1646-1716 гг.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48200" y="2413338"/>
            <a:ext cx="39624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Он изобрел машину, способную производить умножение. Лейбниц также был одним из создателей дифференциального исчисления, ставшего наиболее важным математическим методом того времени. К сходным результатам независимо от Лейбница пришел и Исаак Ньютон.</a:t>
            </a:r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телескоп,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микроскоп,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термометр,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барометр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Суммирующая машина Паскаля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машина паскаля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6019800" y="914400"/>
            <a:ext cx="2895600" cy="158115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Изобретения</a:t>
            </a:r>
            <a:endParaRPr lang="ru-RU" dirty="0"/>
          </a:p>
        </p:txBody>
      </p:sp>
      <p:pic>
        <p:nvPicPr>
          <p:cNvPr id="5121" name="Picture 1" descr="D:\картинки по истории\Культура Европы\барометр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2743200"/>
            <a:ext cx="2466975" cy="1847850"/>
          </a:xfrm>
          <a:prstGeom prst="rect">
            <a:avLst/>
          </a:prstGeom>
          <a:noFill/>
        </p:spPr>
      </p:pic>
      <p:pic>
        <p:nvPicPr>
          <p:cNvPr id="5122" name="Picture 2" descr="D:\картинки по истории\Культура Европы\микроскоп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9000" y="4724400"/>
            <a:ext cx="1143000" cy="1552575"/>
          </a:xfrm>
          <a:prstGeom prst="rect">
            <a:avLst/>
          </a:prstGeom>
          <a:noFill/>
        </p:spPr>
      </p:pic>
      <p:pic>
        <p:nvPicPr>
          <p:cNvPr id="5123" name="Picture 3" descr="D:\картинки по истории\Культура Европы\телескоп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8200" y="838200"/>
            <a:ext cx="1143000" cy="1123950"/>
          </a:xfrm>
          <a:prstGeom prst="rect">
            <a:avLst/>
          </a:prstGeom>
          <a:noFill/>
        </p:spPr>
      </p:pic>
      <p:pic>
        <p:nvPicPr>
          <p:cNvPr id="5124" name="Picture 4" descr="D:\картинки по истории\Культура Европы\термометр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24200" y="1676400"/>
            <a:ext cx="1038225" cy="1704975"/>
          </a:xfrm>
          <a:prstGeom prst="rect">
            <a:avLst/>
          </a:prstGeom>
          <a:noFill/>
        </p:spPr>
      </p:pic>
      <p:pic>
        <p:nvPicPr>
          <p:cNvPr id="5125" name="Picture 5" descr="D:\картинки по истории\Культура Европы\Паскалина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5000" y="4800600"/>
            <a:ext cx="2914650" cy="1571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>
                <a:solidFill>
                  <a:schemeClr val="bg1"/>
                </a:solidFill>
              </a:rPr>
              <a:t>Распространение  знаний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1143000" y="1447800"/>
            <a:ext cx="6858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организуются научные учреждения нового типа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Times New Roman" pitchFamily="18" charset="0"/>
                <a:cs typeface="Courier New" pitchFamily="49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 Академии  наук.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1662  г. открывается  в Лондоне Королевское общество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Times New Roman" pitchFamily="18" charset="0"/>
                <a:cs typeface="Courier New" pitchFamily="49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Английская Академия наук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в  1666  г.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Times New Roman" pitchFamily="18" charset="0"/>
                <a:cs typeface="Courier New" pitchFamily="49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Парижская,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в 1700 г.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Times New Roman" pitchFamily="18" charset="0"/>
                <a:cs typeface="Courier New" pitchFamily="49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Берлинская,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в 1724 г.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Times New Roman" pitchFamily="18" charset="0"/>
                <a:cs typeface="Courier New" pitchFamily="49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Петербургская,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в.1739 г.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Times New Roman" pitchFamily="18" charset="0"/>
                <a:cs typeface="Courier New" pitchFamily="49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Стокгольмская.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209</TotalTime>
  <Words>1002</Words>
  <PresentationFormat>Экран (4:3)</PresentationFormat>
  <Paragraphs>98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Бумажная</vt:lpstr>
      <vt:lpstr>Развитие  науки и культуры в  XVII  - XVIII вв.</vt:lpstr>
      <vt:lpstr>Эпоха  просвещения</vt:lpstr>
      <vt:lpstr>Николай Коперник   «Об обращениях небесных сфер»</vt:lpstr>
      <vt:lpstr>Галилео Галилей  «Диалог о двух главнейших системах мира»</vt:lpstr>
      <vt:lpstr>Иоганн Кеплер</vt:lpstr>
      <vt:lpstr>Исаак Ньютон  «Математические начала натуральной философии»</vt:lpstr>
      <vt:lpstr>Готфрид Вильгельм Лейбниц</vt:lpstr>
      <vt:lpstr>Изобретения</vt:lpstr>
      <vt:lpstr>          Распространение  знаний </vt:lpstr>
      <vt:lpstr>Френсис Бэкон</vt:lpstr>
      <vt:lpstr>Рене  Декарт</vt:lpstr>
      <vt:lpstr>Великие художники</vt:lpstr>
      <vt:lpstr>Антуан Ватто</vt:lpstr>
      <vt:lpstr>Произведения  Антуана  Ватто</vt:lpstr>
      <vt:lpstr>Франсуа  Буше</vt:lpstr>
      <vt:lpstr>Оноре Фрагонар</vt:lpstr>
      <vt:lpstr>Жан Батист Симеон Шарден</vt:lpstr>
      <vt:lpstr>Картины   Жана Батиста Симеона Шардена</vt:lpstr>
      <vt:lpstr>Уильям Хогарт</vt:lpstr>
      <vt:lpstr>Произведения Уильяма Хогарта</vt:lpstr>
      <vt:lpstr>Великие музыканты</vt:lpstr>
      <vt:lpstr>Георг Фридрих Гендель</vt:lpstr>
      <vt:lpstr>Иоганн Себастьян Бах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 науки и культуры в  XVII  - XVIII вв.</dc:title>
  <cp:lastModifiedBy>User</cp:lastModifiedBy>
  <cp:revision>35</cp:revision>
  <dcterms:modified xsi:type="dcterms:W3CDTF">2001-12-31T21:28:27Z</dcterms:modified>
</cp:coreProperties>
</file>