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74" r:id="rId2"/>
    <p:sldId id="278" r:id="rId3"/>
    <p:sldId id="279" r:id="rId4"/>
    <p:sldId id="282" r:id="rId5"/>
    <p:sldId id="297" r:id="rId6"/>
    <p:sldId id="283" r:id="rId7"/>
    <p:sldId id="285" r:id="rId8"/>
    <p:sldId id="287" r:id="rId9"/>
    <p:sldId id="289" r:id="rId10"/>
    <p:sldId id="291" r:id="rId11"/>
    <p:sldId id="293" r:id="rId12"/>
    <p:sldId id="29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15" autoAdjust="0"/>
    <p:restoredTop sz="91534" autoAdjust="0"/>
  </p:normalViewPr>
  <p:slideViewPr>
    <p:cSldViewPr>
      <p:cViewPr varScale="1">
        <p:scale>
          <a:sx n="46" d="100"/>
          <a:sy n="46" d="100"/>
        </p:scale>
        <p:origin x="-6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9AAD8-7244-4788-B1D7-9081D2715424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2F161-3C69-4AFE-AA44-EE2AAF2ACE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9345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33137"/>
            <a:ext cx="8286808" cy="652486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ГБОУ СО НПО «ПУ № 54»</a:t>
            </a:r>
          </a:p>
          <a:p>
            <a:pPr algn="ctr"/>
            <a:endParaRPr lang="ru-RU" sz="32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метода тестирования для контроля знаний обучающихся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Преподаватель: Шманова Г.Ю.</a:t>
            </a:r>
            <a:endParaRPr lang="ru-RU" sz="3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357686" y="5943600"/>
            <a:ext cx="3974592" cy="91440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2013 г.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Задания на соответствие.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задания, где необходимо найти или приравнять части, элементы, понятия, восстановить соответствие между элементами двух списков.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Формулировка задания: установите стрелочками соответствие и т.п.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Подходят эти задания для выявления фактической информации.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тесте должны использоваться различные виды тестовых заданий для лучшего восприятия,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избежания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утомляемости.</a:t>
            </a:r>
          </a:p>
          <a:p>
            <a:pPr marL="651510" indent="-51435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 в тесте должны идти по каждой теме, от простого к сложному.</a:t>
            </a:r>
          </a:p>
          <a:p>
            <a:pPr marL="651510" indent="-51435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составлении заданий или при оценке имеющегося теста необходимо, чтобы соблюдались правила, предъявляемые к различным видам заданий.</a:t>
            </a:r>
          </a:p>
          <a:p>
            <a:pPr marL="651510" indent="-51435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 теоретической части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109728" indent="0" algn="just">
              <a:lnSpc>
                <a:spcPct val="170000"/>
              </a:lnSpc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1.	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Аванесов,  В. С. Теоретические основы разработки заданий в тестовой форме: Учеб. пособие. - М: МГТА, 1995.</a:t>
            </a:r>
          </a:p>
          <a:p>
            <a:pPr marL="109728" indent="0" algn="just">
              <a:lnSpc>
                <a:spcPct val="170000"/>
              </a:lnSpc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2.	Майоров, А. Н. Теория и практика создания тестов для системы образования. (Как выбирать, создавать и использовать тесты для целей образования) /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А.Н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Майоров. - 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М.: Народное образование, 2001.</a:t>
            </a:r>
          </a:p>
          <a:p>
            <a:pPr marL="109728" indent="0" algn="just">
              <a:lnSpc>
                <a:spcPct val="170000"/>
              </a:lnSpc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Севрук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А. И.,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Папко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Т. П. Автоматизация подготовки тестовых заданий. //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Педагогическая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информатика, 2003.</a:t>
            </a:r>
          </a:p>
          <a:p>
            <a:pPr marL="109728" indent="0" algn="just">
              <a:lnSpc>
                <a:spcPct val="170000"/>
              </a:lnSpc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4.	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Челышкова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 М. Б. Разработка педагогических тестов на основе современных математических моделей: Учеб. пособие. - М: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Исслед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. центр, 1995. </a:t>
            </a:r>
          </a:p>
          <a:p>
            <a:pPr marL="109728" indent="0" algn="just">
              <a:lnSpc>
                <a:spcPct val="170000"/>
              </a:lnSpc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5.	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Челышкова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 М.Б. Теория и практика конструирования педагогических тестов: Учеб. пособие. - М.: Логос, 2002.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51510" indent="-514350" algn="just">
              <a:lnSpc>
                <a:spcPct val="150000"/>
              </a:lnSpc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«Тест» происходит от английского слова «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испытание, исследование.</a:t>
            </a:r>
          </a:p>
          <a:p>
            <a:pPr marL="651510" indent="-514350" algn="just">
              <a:lnSpc>
                <a:spcPct val="15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Тест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стандартизированные задания, по результатам выполнения которых судят о знаниях, умениях и навыках испытуемого.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Понятие теста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3434"/>
          </a:xfrm>
        </p:spPr>
        <p:txBody>
          <a:bodyPr>
            <a:noAutofit/>
          </a:bodyPr>
          <a:lstStyle/>
          <a:p>
            <a:pPr marL="651510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Обеспечивает объективность контроля. Объективен только в том случае, если тест составлен качественно. Предполагается много вариантов, что тоже обеспечивает объективность проверки.</a:t>
            </a:r>
          </a:p>
          <a:p>
            <a:pPr marL="13716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Легкая обработка результатов. Проверяется гораздо легче, чем контрольные работы. Экономия времени учителя.</a:t>
            </a:r>
          </a:p>
          <a:p>
            <a:pPr marL="651510" indent="-514350" algn="just">
              <a:buAutoNum type="arabicPeriod" startAt="2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51510" indent="-514350"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Развивает логическое мышление учащихся, внимательность.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4398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Тест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заданий в соответствующей форме.</a:t>
            </a:r>
          </a:p>
          <a:p>
            <a:pPr algn="just">
              <a:lnSpc>
                <a:spcPct val="150000"/>
              </a:lnSpc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Структура теста: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раздел курса – тема курса – контролируемый элемент содержания ( что конкретно проверяется, какое понятие, знание какой формулы и т.п.)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теста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Начальный уровень: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Обучающийся отвечает на вопросы, которые требуют ответа «да» или «нет».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Средний уровень: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Обучающийся проявляет знания и понимание основных положений.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Достаточный уровень: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Обучающийся свободно владеет изученным материалом, применяет его на практике в стандартных ситуациях.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Высокий уровень: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Обучающийся проявляет творческие способности.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Тесты отличаются по уровню сложности заданий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Основное требование к тестовым заданиям: </a:t>
            </a:r>
            <a:r>
              <a:rPr lang="ru-RU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однозначность ответа.</a:t>
            </a:r>
          </a:p>
          <a:p>
            <a:pPr>
              <a:lnSpc>
                <a:spcPct val="110000"/>
              </a:lnSpc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 уровню сложности:</a:t>
            </a:r>
          </a:p>
          <a:p>
            <a:pPr marL="624078" indent="-514350">
              <a:lnSpc>
                <a:spcPct val="110000"/>
              </a:lnSpc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 фактического уровня ( задания, где требуется умение прочитать, формировать, идентифицировать).</a:t>
            </a:r>
          </a:p>
          <a:p>
            <a:pPr marL="624078" indent="-514350">
              <a:lnSpc>
                <a:spcPct val="110000"/>
              </a:lnSpc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 операционно-алгоритмического уровня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(задания, где требуется построить алгоритм, провести расчет по формуле, описать технологию применения).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Задания аналитическо-творческого уровня ( задания, где требуется классифицировать, интегрировать результаты, вывести следствия, определить смысл).</a:t>
            </a:r>
            <a:endParaRPr lang="ru-RU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тестовых заданий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08660" indent="-571500" algn="just">
              <a:lnSpc>
                <a:spcPct val="150000"/>
              </a:lnSpc>
              <a:buNone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1. Задания открытого типа:</a:t>
            </a:r>
          </a:p>
          <a:p>
            <a:pPr marL="651510" indent="-5143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вписать только одно слово или знак, символ и т.п.</a:t>
            </a:r>
          </a:p>
          <a:p>
            <a:pPr marL="651510" indent="-51435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вписать словосочетание, фразу, предложение.</a:t>
            </a:r>
          </a:p>
          <a:p>
            <a:pPr marL="651510" indent="-514350" algn="just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Формулировка задания: закончите предложение, дополните определение, впишите вместо многоточия правильный ответ и т.п.</a:t>
            </a:r>
          </a:p>
          <a:p>
            <a:pPr marL="651510" indent="-514350">
              <a:lnSpc>
                <a:spcPct val="150000"/>
              </a:lnSpc>
              <a:buFont typeface="Wingdings" pitchFamily="2" charset="2"/>
              <a:buChar char="§"/>
            </a:pPr>
            <a:endParaRPr lang="ru-RU" sz="2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форме вариантов ответов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42918"/>
            <a:ext cx="8229600" cy="4525963"/>
          </a:xfrm>
        </p:spPr>
        <p:txBody>
          <a:bodyPr>
            <a:normAutofit/>
          </a:bodyPr>
          <a:lstStyle/>
          <a:p>
            <a:pPr marL="708660" indent="-571500">
              <a:lnSpc>
                <a:spcPct val="150000"/>
              </a:lnSpc>
              <a:buNone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2.  Задания закрытого типа – альтернативный ответ:</a:t>
            </a:r>
          </a:p>
          <a:p>
            <a:pPr marL="708660" indent="-5715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дается два варианта ответов: - да/нет или правильно/ неправильно.</a:t>
            </a:r>
          </a:p>
          <a:p>
            <a:pPr marL="708660" indent="-571500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формулировка задания: верно ли высказывание; отметьте только верные высказывания и т.п.</a:t>
            </a:r>
          </a:p>
          <a:p>
            <a:pPr marL="708660" indent="-57150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таких заданий в виде отдельного вопроса часто приводит к простому тестированию.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229600" cy="4525963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Задание с множественным выбором: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основной вид заданий, применяемый в тестах. Формулируется задание и предлагаются варианты ответов. Задачи формулируются так, чтобы было не менее 3 правдоподобных ответов, похожих на правильные.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2125</TotalTime>
  <Words>522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Слайд 1</vt:lpstr>
      <vt:lpstr>Понятие теста</vt:lpstr>
      <vt:lpstr>Тестирование</vt:lpstr>
      <vt:lpstr>Структура теста</vt:lpstr>
      <vt:lpstr>Тесты отличаются по уровню сложности заданий</vt:lpstr>
      <vt:lpstr>Виды тестовых заданий</vt:lpstr>
      <vt:lpstr>По форме вариантов ответов</vt:lpstr>
      <vt:lpstr>Слайд 8</vt:lpstr>
      <vt:lpstr>Слайд 9</vt:lpstr>
      <vt:lpstr>Слайд 10</vt:lpstr>
      <vt:lpstr>Итог теоретической части</vt:lpstr>
      <vt:lpstr>Список использованной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237</cp:revision>
  <dcterms:modified xsi:type="dcterms:W3CDTF">2013-10-06T16:37:37Z</dcterms:modified>
</cp:coreProperties>
</file>