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204864"/>
            <a:ext cx="6634612" cy="965721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иду в школу!</a:t>
            </a:r>
            <a:endParaRPr lang="ru-RU" sz="5400" b="1" dirty="0">
              <a:ln/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111" y="4509120"/>
            <a:ext cx="3424237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Мыкало Н.М.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Педагог-психолог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г.Нягань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СОШ  № 14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4617B"/>
                </a:solidFill>
              </a:rPr>
              <a:t>Подводим итоги: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345638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39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04617B"/>
                </a:solidFill>
              </a:rPr>
              <a:t>Готовность к школе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88840"/>
            <a:ext cx="6400800" cy="3888432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Личностная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Социальная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Интеллектуальная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Развитие речи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Развитие тонкой моторики руки и зрительно-моторной координации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1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внимание!</a:t>
            </a: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Успехов в подготовке к школе!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6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Литература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00800" cy="1752600"/>
          </a:xfrm>
        </p:spPr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Рогов Е. И. Настольная книга практического психолога в образовании. – М., 1995.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88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5288" y="476250"/>
            <a:ext cx="7705725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 smtClean="0">
                <a:latin typeface="Monotype Corsiva" pitchFamily="66" charset="0"/>
              </a:rPr>
              <a:t> </a:t>
            </a:r>
            <a:endParaRPr lang="ru-RU" sz="2800" dirty="0"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И</a:t>
            </a:r>
            <a:r>
              <a:rPr lang="ru-RU" sz="2800" dirty="0" smtClean="0">
                <a:latin typeface="Monotype Corsiva" pitchFamily="66" charset="0"/>
              </a:rPr>
              <a:t>сточник </a:t>
            </a:r>
            <a:r>
              <a:rPr lang="ru-RU" sz="2800" dirty="0">
                <a:latin typeface="Monotype Corsiva" pitchFamily="66" charset="0"/>
              </a:rPr>
              <a:t>шаблона: </a:t>
            </a:r>
          </a:p>
          <a:p>
            <a:pPr algn="ctr">
              <a:defRPr/>
            </a:pPr>
            <a:endParaRPr lang="ru-RU" sz="2800" dirty="0"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>
                <a:latin typeface="Monotype Corsiva" pitchFamily="66" charset="0"/>
              </a:rPr>
              <a:t>Фокина Лидия Петровна</a:t>
            </a:r>
          </a:p>
          <a:p>
            <a:pPr algn="ctr">
              <a:defRPr/>
            </a:pPr>
            <a:r>
              <a:rPr lang="ru-RU" sz="2400" b="1" dirty="0">
                <a:latin typeface="Monotype Corsiva" pitchFamily="66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2400" b="1" dirty="0">
                <a:latin typeface="Monotype Corsiva" pitchFamily="66" charset="0"/>
              </a:rPr>
              <a:t>МКОУ «СОШ ст. Евсино»</a:t>
            </a:r>
          </a:p>
          <a:p>
            <a:pPr algn="ctr">
              <a:defRPr/>
            </a:pPr>
            <a:r>
              <a:rPr lang="ru-RU" sz="2400" b="1" dirty="0" err="1">
                <a:latin typeface="Monotype Corsiva" pitchFamily="66" charset="0"/>
              </a:rPr>
              <a:t>Искитимского</a:t>
            </a:r>
            <a:r>
              <a:rPr lang="ru-RU" sz="2400" b="1" dirty="0">
                <a:latin typeface="Monotype Corsiva" pitchFamily="66" charset="0"/>
              </a:rPr>
              <a:t> района</a:t>
            </a:r>
          </a:p>
          <a:p>
            <a:pPr algn="ctr">
              <a:defRPr/>
            </a:pPr>
            <a:r>
              <a:rPr lang="ru-RU" sz="2400" b="1" dirty="0">
                <a:latin typeface="Monotype Corsiva" pitchFamily="66" charset="0"/>
              </a:rPr>
              <a:t>Новосибирской области</a:t>
            </a:r>
          </a:p>
          <a:p>
            <a:pPr algn="ctr"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Сайт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2"/>
              </a:rPr>
              <a:t>http://pedsovet.su/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2800" dirty="0"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latin typeface="Monotype Corsiva" pitchFamily="66" charset="0"/>
            </a:endParaRPr>
          </a:p>
          <a:p>
            <a:pPr algn="ctr">
              <a:defRPr/>
            </a:pPr>
            <a:endParaRPr lang="ru-RU" sz="2800" b="1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04617B"/>
                </a:solidFill>
              </a:rPr>
              <a:t>Готовность к школе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88840"/>
            <a:ext cx="6400800" cy="3888432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Личностная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Социальная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Интеллектуальная готовность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Развитие речи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Развитие тонкой моторики руки и зрительно-моторной координации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8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3968C7"/>
                </a:solidFill>
              </a:rPr>
              <a:t>Личностная готовность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060848"/>
            <a:ext cx="6400800" cy="3816424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Желание учиться в школе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Умение действовать по правилу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Умение критически оценивать </a:t>
            </a:r>
          </a:p>
          <a:p>
            <a:pPr marL="273050" lvl="0" indent="-273050" algn="l">
              <a:buClr>
                <a:srgbClr val="0BD0D9"/>
              </a:buClr>
              <a:buSzPct val="95000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   свои силы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Умение справляться с неудачей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9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3968C7"/>
                </a:solidFill>
              </a:rPr>
              <a:t>Социальная готовность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492896"/>
            <a:ext cx="6400800" cy="3312368"/>
          </a:xfrm>
        </p:spPr>
        <p:txBody>
          <a:bodyPr/>
          <a:lstStyle/>
          <a:p>
            <a:pPr marL="273050" lvl="0" indent="-273050" algn="just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Умение общаться с детьми</a:t>
            </a:r>
          </a:p>
          <a:p>
            <a:pPr marL="273050" lvl="0" indent="-273050" algn="just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Умение общаться с взрослыми</a:t>
            </a:r>
          </a:p>
          <a:p>
            <a:pPr marL="273050" lvl="0" indent="-273050" algn="just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Умение попросить помощи в трудную минуту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4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470025"/>
          </a:xfrm>
        </p:spPr>
        <p:txBody>
          <a:bodyPr/>
          <a:lstStyle/>
          <a:p>
            <a:r>
              <a:rPr lang="ru-RU" sz="3600" b="1" dirty="0">
                <a:solidFill>
                  <a:srgbClr val="3968C7"/>
                </a:solidFill>
              </a:rPr>
              <a:t>Интеллектуальная</a:t>
            </a:r>
            <a:r>
              <a:rPr lang="ru-RU" sz="3600" b="1" dirty="0">
                <a:solidFill>
                  <a:srgbClr val="04617B"/>
                </a:solidFill>
              </a:rPr>
              <a:t> </a:t>
            </a:r>
            <a:r>
              <a:rPr lang="ru-RU" sz="3600" b="1" dirty="0">
                <a:solidFill>
                  <a:srgbClr val="3968C7"/>
                </a:solidFill>
              </a:rPr>
              <a:t>готовность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3528392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Запас 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знаний об окружающем мире</a:t>
            </a: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Умение классифицировать и обобщать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Находить сходства и различия между 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предметами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pPr lvl="0" algn="r">
              <a:buClr>
                <a:schemeClr val="tx2">
                  <a:lumMod val="60000"/>
                  <a:lumOff val="40000"/>
                </a:schemeClr>
              </a:buClr>
              <a:buSzPct val="95000"/>
            </a:pPr>
            <a:r>
              <a:rPr lang="ru-RU" sz="2600" b="1" dirty="0" smtClean="0">
                <a:solidFill>
                  <a:schemeClr val="accent2"/>
                </a:solidFill>
                <a:latin typeface="Constantia"/>
              </a:rPr>
              <a:t>Подробнее…</a:t>
            </a:r>
            <a:endParaRPr lang="ru-RU" sz="2600" b="1" dirty="0">
              <a:solidFill>
                <a:schemeClr val="accent2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6757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990000"/>
                </a:solidFill>
              </a:rPr>
              <a:t>Знает ли ваш </a:t>
            </a:r>
            <a:r>
              <a:rPr lang="ru-RU" sz="4000" b="1" dirty="0" smtClean="0">
                <a:solidFill>
                  <a:srgbClr val="990000"/>
                </a:solidFill>
              </a:rPr>
              <a:t>ребенок: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060848"/>
            <a:ext cx="6400800" cy="3744416"/>
          </a:xfrm>
        </p:spPr>
        <p:txBody>
          <a:bodyPr/>
          <a:lstStyle/>
          <a:p>
            <a:pPr marL="457200" lvl="0" indent="-457200" algn="l">
              <a:lnSpc>
                <a:spcPct val="90000"/>
              </a:lnSpc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Имя, фамилию, отчество 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свои и  родителей?</a:t>
            </a:r>
          </a:p>
          <a:p>
            <a:pPr lvl="0" algn="l">
              <a:lnSpc>
                <a:spcPct val="90000"/>
              </a:lnSpc>
              <a:buClr>
                <a:srgbClr val="0BD0D9"/>
              </a:buClr>
              <a:buSzPct val="95000"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pPr marL="457200" lvl="0" indent="-457200" algn="l">
              <a:lnSpc>
                <a:spcPct val="90000"/>
              </a:lnSpc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Свой домашний 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адрес?</a:t>
            </a:r>
          </a:p>
          <a:p>
            <a:pPr lvl="0" algn="l">
              <a:lnSpc>
                <a:spcPct val="90000"/>
              </a:lnSpc>
              <a:buClr>
                <a:srgbClr val="0BD0D9"/>
              </a:buClr>
              <a:buSzPct val="95000"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pPr marL="457200" lvl="0" indent="-457200" algn="l">
              <a:lnSpc>
                <a:spcPct val="90000"/>
              </a:lnSpc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Обобщающие понятия: фрукты, овощи, дикие и домашние животные, транспорт, посуда, мебель и т.д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.?</a:t>
            </a: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4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ru-RU" sz="3600" b="1" dirty="0">
                <a:solidFill>
                  <a:srgbClr val="3968C7"/>
                </a:solidFill>
              </a:rPr>
              <a:t>Развитие речи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916832"/>
            <a:ext cx="6400800" cy="3744416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Умение 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высказывать свои мысли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Умение различать отдельные звуки   в </a:t>
            </a: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словах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 smtClean="0">
                <a:solidFill>
                  <a:srgbClr val="000000"/>
                </a:solidFill>
                <a:latin typeface="Constantia"/>
              </a:rPr>
              <a:t>Умение следовать устной инструкции взрослого</a:t>
            </a:r>
            <a:endParaRPr lang="ru-RU" sz="2600" dirty="0">
              <a:solidFill>
                <a:srgbClr val="000000"/>
              </a:solidFill>
              <a:latin typeface="Constantia"/>
            </a:endParaRP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Составлять рассказ по картинке (пересказ мультфильма)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470025"/>
          </a:xfrm>
        </p:spPr>
        <p:txBody>
          <a:bodyPr/>
          <a:lstStyle/>
          <a:p>
            <a:r>
              <a:rPr lang="ru-RU" sz="3600" b="1" dirty="0">
                <a:solidFill>
                  <a:srgbClr val="3968C7"/>
                </a:solidFill>
              </a:rPr>
              <a:t>Развитие тонкой моторики руки и зрительно-двигательной координации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636912"/>
            <a:ext cx="6400800" cy="3528392"/>
          </a:xfrm>
        </p:spPr>
        <p:txBody>
          <a:bodyPr/>
          <a:lstStyle/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Ориентироваться в пространстве (вверх, вниз, влево, вправо)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Точно срисовывать образец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Пользоваться </a:t>
            </a:r>
            <a:r>
              <a:rPr lang="ru-RU" sz="2600" dirty="0" smtClean="0">
                <a:solidFill>
                  <a:prstClr val="black"/>
                </a:solidFill>
                <a:latin typeface="Constantia"/>
              </a:rPr>
              <a:t>ножницами</a:t>
            </a:r>
          </a:p>
          <a:p>
            <a:pPr marL="273050" lvl="0" indent="-273050" algn="l">
              <a:buClr>
                <a:schemeClr val="tx2">
                  <a:lumMod val="60000"/>
                  <a:lumOff val="40000"/>
                </a:schemeClr>
              </a:buClr>
              <a:buSzPct val="95000"/>
              <a:buFont typeface="Wingdings 2" pitchFamily="18" charset="2"/>
              <a:buChar char=""/>
            </a:pPr>
            <a:endParaRPr lang="ru-RU" sz="2600" dirty="0">
              <a:solidFill>
                <a:prstClr val="black"/>
              </a:solidFill>
              <a:latin typeface="Constantia"/>
            </a:endParaRPr>
          </a:p>
          <a:p>
            <a:pPr lvl="0" algn="r">
              <a:buClr>
                <a:srgbClr val="1F497D">
                  <a:lumMod val="60000"/>
                  <a:lumOff val="40000"/>
                </a:srgbClr>
              </a:buClr>
              <a:buSzPct val="95000"/>
            </a:pPr>
            <a:r>
              <a:rPr lang="ru-RU" sz="2600" b="1" dirty="0" smtClean="0">
                <a:solidFill>
                  <a:srgbClr val="C0504D"/>
                </a:solidFill>
                <a:latin typeface="Constantia"/>
              </a:rPr>
              <a:t>Подробнее</a:t>
            </a:r>
            <a:r>
              <a:rPr lang="ru-RU" sz="2600" b="1" dirty="0">
                <a:solidFill>
                  <a:srgbClr val="C0504D"/>
                </a:solidFill>
                <a:latin typeface="Constantia"/>
              </a:rPr>
              <a:t>…</a:t>
            </a:r>
          </a:p>
          <a:p>
            <a:pPr lvl="0" algn="r">
              <a:buClr>
                <a:schemeClr val="tx2">
                  <a:lumMod val="60000"/>
                  <a:lumOff val="40000"/>
                </a:schemeClr>
              </a:buClr>
              <a:buSzPct val="95000"/>
            </a:pPr>
            <a:endParaRPr lang="ru-RU" sz="2600" dirty="0">
              <a:solidFill>
                <a:prstClr val="black"/>
              </a:solidFill>
              <a:latin typeface="Constantia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0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rgbClr val="990000"/>
                </a:solidFill>
              </a:rPr>
              <a:t>Готовим руку к письму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060848"/>
            <a:ext cx="6400800" cy="3168352"/>
          </a:xfrm>
        </p:spPr>
        <p:txBody>
          <a:bodyPr/>
          <a:lstStyle/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Ножницы, аппликация</a:t>
            </a:r>
          </a:p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Пластилин, глина</a:t>
            </a:r>
          </a:p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Конструктор, </a:t>
            </a:r>
            <a:r>
              <a:rPr lang="ru-RU" sz="2600" dirty="0" err="1">
                <a:solidFill>
                  <a:srgbClr val="000000"/>
                </a:solidFill>
                <a:latin typeface="Constantia"/>
              </a:rPr>
              <a:t>пазлы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, мозаика</a:t>
            </a:r>
          </a:p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Мячи разных размеров</a:t>
            </a:r>
          </a:p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Завязывание узелков</a:t>
            </a:r>
          </a:p>
          <a:p>
            <a:pPr marL="457200" lvl="0" indent="-457200" algn="l">
              <a:buClr>
                <a:srgbClr val="0BD0D9"/>
              </a:buClr>
              <a:buSzPct val="95000"/>
              <a:buFont typeface="Wingdings" pitchFamily="2" charset="2"/>
              <a:buChar char="v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Рисование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16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</Template>
  <TotalTime>44</TotalTime>
  <Words>276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Фокина Л. П. Шаблон школьный</vt:lpstr>
      <vt:lpstr>Презентация PowerPoint</vt:lpstr>
      <vt:lpstr>Готовность к школе</vt:lpstr>
      <vt:lpstr>Личностная готовность</vt:lpstr>
      <vt:lpstr>Социальная готовность</vt:lpstr>
      <vt:lpstr>Интеллектуальная готовность</vt:lpstr>
      <vt:lpstr>Знает ли ваш ребенок:</vt:lpstr>
      <vt:lpstr>Развитие речи</vt:lpstr>
      <vt:lpstr>Развитие тонкой моторики руки и зрительно-двигательной координации</vt:lpstr>
      <vt:lpstr>Готовим руку к письму</vt:lpstr>
      <vt:lpstr>Подводим итоги:</vt:lpstr>
      <vt:lpstr>Готовность к школе</vt:lpstr>
      <vt:lpstr>Презентация PowerPoint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5</cp:revision>
  <dcterms:created xsi:type="dcterms:W3CDTF">2013-10-19T13:50:02Z</dcterms:created>
  <dcterms:modified xsi:type="dcterms:W3CDTF">2013-10-19T14:34:08Z</dcterms:modified>
</cp:coreProperties>
</file>