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4" r:id="rId8"/>
    <p:sldId id="265" r:id="rId9"/>
    <p:sldId id="268" r:id="rId10"/>
    <p:sldId id="269" r:id="rId11"/>
    <p:sldId id="267" r:id="rId12"/>
    <p:sldId id="266" r:id="rId13"/>
    <p:sldId id="261" r:id="rId14"/>
    <p:sldId id="262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794" y="-12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106907-821E-4F12-B121-348F7439C2F4}" type="datetimeFigureOut">
              <a:rPr lang="ru-RU" smtClean="0"/>
              <a:t>21.10.2013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BBCA06-A040-4BC1-BB7B-E22F752028FA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51283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Формы работы с родителями учащихся начальных классов</a:t>
            </a:r>
          </a:p>
          <a:p>
            <a:pPr algn="ctr"/>
            <a:endParaRPr lang="ru-RU" sz="2800" b="1" i="1" dirty="0"/>
          </a:p>
          <a:p>
            <a:pPr algn="ctr"/>
            <a:endParaRPr lang="ru-RU" sz="2800" b="1" i="1" dirty="0" smtClean="0"/>
          </a:p>
          <a:p>
            <a:pPr algn="ctr"/>
            <a:endParaRPr lang="ru-RU" sz="2800" b="1" i="1" dirty="0"/>
          </a:p>
          <a:p>
            <a:r>
              <a:rPr lang="ru-RU" sz="2800" b="1" i="1" dirty="0"/>
              <a:t>у</a:t>
            </a:r>
            <a:r>
              <a:rPr lang="ru-RU" sz="2800" b="1" i="1" dirty="0" smtClean="0"/>
              <a:t>читель начальных классов</a:t>
            </a:r>
          </a:p>
          <a:p>
            <a:r>
              <a:rPr lang="ru-RU" sz="2800" b="1" i="1" dirty="0" smtClean="0"/>
              <a:t>Е. В. Федорова 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27918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Правила и принципы общения с родителями.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1. Оставьте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за дверью своё плохое настроение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lvl="0" indent="0">
              <a:buNone/>
            </a:pP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2. Поблагодарите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всех, кто нашёл время прийти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3. Родительское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собрание должно просвещать родителей, а не констатировать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 ошибки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и неудачи детей.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2.     Тема собрания должна учитывать возрастные особенности детей.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3.     Собрание должно носить как теоретический, так и практический характер: анализ ситуаций, тренинги, дискуссии и т. д.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4.     Собрание не должно заниматься обсуждением и осуждением личностей учащихся.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/>
              <a:t> 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 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●      Помнить, что их дети - самое дорогое в жизни. Быть умной и тактичной. Постараться не обидеть и не унизить их достоинство.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●       Каждая встреча должна стать для родителей полезной и результативной. Каждое собрание - вооружить их новыми знаниями в области педагогики, психологии, процесса обучения.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●      Только в содружестве с родителями можно добиться хороших результатов.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9391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75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25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5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75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2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2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2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90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2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2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25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25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25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25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2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3500"/>
                            </p:stCondLst>
                            <p:childTnLst>
                              <p:par>
                                <p:cTn id="8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2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2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2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2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75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25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25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5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2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800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25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25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25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2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250"/>
                            </p:stCondLst>
                            <p:childTnLst>
                              <p:par>
                                <p:cTn id="10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25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25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25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2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2500"/>
                            </p:stCondLst>
                            <p:childTnLst>
                              <p:par>
                                <p:cTn id="1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25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25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25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25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4750"/>
                            </p:stCondLst>
                            <p:childTnLst>
                              <p:par>
                                <p:cTn id="1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25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25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25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25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Опрос-беседа с родителями и учащимися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360040"/>
          </a:xfrm>
        </p:spPr>
        <p:txBody>
          <a:bodyPr/>
          <a:lstStyle/>
          <a:p>
            <a:r>
              <a:rPr lang="ru-RU" dirty="0" smtClean="0"/>
              <a:t>Вопросы для родителей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1124745"/>
            <a:ext cx="4041775" cy="36003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Вопросы для учащихся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84784"/>
            <a:ext cx="4040188" cy="4968552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 smtClean="0"/>
              <a:t>Мальчик или девочка?</a:t>
            </a:r>
          </a:p>
          <a:p>
            <a:r>
              <a:rPr lang="ru-RU" sz="1400" dirty="0" smtClean="0"/>
              <a:t>Любимое блюдо ребёнка?</a:t>
            </a:r>
          </a:p>
          <a:p>
            <a:r>
              <a:rPr lang="ru-RU" sz="1400" dirty="0" smtClean="0"/>
              <a:t>Любимая сказка?</a:t>
            </a:r>
          </a:p>
          <a:p>
            <a:r>
              <a:rPr lang="ru-RU" sz="1400" dirty="0" smtClean="0"/>
              <a:t>Цвет глаз ребёнка?</a:t>
            </a:r>
          </a:p>
          <a:p>
            <a:r>
              <a:rPr lang="ru-RU" sz="1400" dirty="0" smtClean="0"/>
              <a:t>Каковы волосы ребёнка на ощупь?</a:t>
            </a:r>
          </a:p>
          <a:p>
            <a:r>
              <a:rPr lang="ru-RU" sz="1400" dirty="0" smtClean="0"/>
              <a:t>Как часто Вы гладите ребёнка по голове?</a:t>
            </a:r>
          </a:p>
          <a:p>
            <a:r>
              <a:rPr lang="ru-RU" sz="1400" dirty="0" smtClean="0"/>
              <a:t>Как обычно засыпает ребёнок:</a:t>
            </a:r>
          </a:p>
          <a:p>
            <a:pPr marL="0" indent="0">
              <a:buNone/>
            </a:pPr>
            <a:r>
              <a:rPr lang="ru-RU" sz="1400" dirty="0" smtClean="0"/>
              <a:t>            а) «Сижу рядом с ним на кровати».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б) «Засыпает под мою сказку».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в) «Засыпает под общую беседу».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г) «Засыпает под моё пение».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д) «Засыпает самостоятельно».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е) «Мне некогда укладывать спать, да и      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       не хочется».</a:t>
            </a:r>
          </a:p>
          <a:p>
            <a:r>
              <a:rPr lang="ru-RU" sz="1400" dirty="0" smtClean="0"/>
              <a:t>Есть ли у ребёнка вредные привычки, в каком возрасте они возникли (</a:t>
            </a:r>
            <a:r>
              <a:rPr lang="ru-RU" sz="1400" i="1" dirty="0" smtClean="0"/>
              <a:t>сосёт палец, грызёт ногти и др</a:t>
            </a:r>
            <a:r>
              <a:rPr lang="ru-RU" sz="1400" dirty="0" smtClean="0"/>
              <a:t>.)?</a:t>
            </a:r>
          </a:p>
          <a:p>
            <a:r>
              <a:rPr lang="ru-RU" sz="1400" dirty="0" smtClean="0"/>
              <a:t>Знаете ли Вы, каков ваш ребёнок в общении с товарищами?</a:t>
            </a:r>
          </a:p>
          <a:p>
            <a:r>
              <a:rPr lang="ru-RU" sz="1400" dirty="0" smtClean="0"/>
              <a:t>Стремитесь ли Вы наблюдать за своим ребёнком во время его общения с товарищами, делая </a:t>
            </a:r>
            <a:r>
              <a:rPr lang="ru-RU" sz="1400" dirty="0"/>
              <a:t>это не </a:t>
            </a:r>
            <a:r>
              <a:rPr lang="ru-RU" sz="1400" dirty="0" smtClean="0"/>
              <a:t>заметно.  Напишите фамилию и имя наиболее близких друзей ребёнка.(</a:t>
            </a:r>
            <a:r>
              <a:rPr lang="ru-RU" sz="1400" i="1" dirty="0" smtClean="0"/>
              <a:t>да, нет, зачем мне это нужно?)</a:t>
            </a:r>
            <a:r>
              <a:rPr lang="ru-RU" sz="1400" dirty="0" smtClean="0"/>
              <a:t> </a:t>
            </a:r>
            <a:r>
              <a:rPr lang="ru-RU" sz="1400" i="1" dirty="0" smtClean="0"/>
              <a:t>  </a:t>
            </a:r>
            <a:r>
              <a:rPr lang="ru-RU" sz="1400" dirty="0" smtClean="0"/>
              <a:t>               </a:t>
            </a:r>
            <a:endParaRPr lang="ru-RU" sz="1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1556792"/>
            <a:ext cx="4041775" cy="48965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1400" dirty="0" smtClean="0"/>
              <a:t> Фамилия, имя.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Твоё любимое блюдо?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Твоя любимая </a:t>
            </a:r>
            <a:r>
              <a:rPr lang="ru-RU" sz="1400" dirty="0"/>
              <a:t>сказка?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Цвет твоих глаз?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Каковы у тебя </a:t>
            </a:r>
            <a:r>
              <a:rPr lang="ru-RU" sz="1400" dirty="0"/>
              <a:t>волосы </a:t>
            </a:r>
            <a:r>
              <a:rPr lang="ru-RU" sz="1400" dirty="0" smtClean="0"/>
              <a:t>на </a:t>
            </a:r>
            <a:r>
              <a:rPr lang="ru-RU" sz="1400" dirty="0"/>
              <a:t>ощупь?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/>
              <a:t>Как часто </a:t>
            </a:r>
            <a:r>
              <a:rPr lang="ru-RU" sz="1400" dirty="0" smtClean="0"/>
              <a:t>тебя гладят по </a:t>
            </a:r>
            <a:r>
              <a:rPr lang="ru-RU" sz="1400" dirty="0"/>
              <a:t>голове</a:t>
            </a:r>
            <a:r>
              <a:rPr lang="ru-RU" sz="1400" dirty="0" smtClean="0"/>
              <a:t>?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/>
              <a:t>Как обычно </a:t>
            </a:r>
            <a:r>
              <a:rPr lang="ru-RU" sz="1400" dirty="0" smtClean="0"/>
              <a:t>ты засыпаешь: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а) родители сидят рядом со мной на кровати;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б) засыпаю под сказку (мамы, </a:t>
            </a:r>
            <a:r>
              <a:rPr lang="ru-RU" sz="1400" dirty="0" err="1" smtClean="0"/>
              <a:t>папы,бабушки</a:t>
            </a:r>
            <a:r>
              <a:rPr lang="ru-RU" sz="1400" dirty="0" smtClean="0"/>
              <a:t>)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в)засыпаю под беседу с родителями;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г) засыпаю сам(а).</a:t>
            </a:r>
          </a:p>
          <a:p>
            <a:r>
              <a:rPr lang="ru-RU" sz="1400" dirty="0"/>
              <a:t>Есть ли у </a:t>
            </a:r>
            <a:r>
              <a:rPr lang="ru-RU" sz="1400" dirty="0" smtClean="0"/>
              <a:t>тебя  </a:t>
            </a:r>
            <a:r>
              <a:rPr lang="ru-RU" sz="1400" dirty="0"/>
              <a:t>вредные </a:t>
            </a:r>
            <a:r>
              <a:rPr lang="ru-RU" sz="1400" dirty="0" smtClean="0"/>
              <a:t>привычки? </a:t>
            </a:r>
            <a:r>
              <a:rPr lang="ru-RU" sz="1400" dirty="0"/>
              <a:t>(</a:t>
            </a:r>
            <a:r>
              <a:rPr lang="ru-RU" sz="1400" i="1" dirty="0" smtClean="0"/>
              <a:t>сосёшь </a:t>
            </a:r>
            <a:r>
              <a:rPr lang="ru-RU" sz="1400" i="1" dirty="0"/>
              <a:t>палец, </a:t>
            </a:r>
            <a:r>
              <a:rPr lang="ru-RU" sz="1400" i="1" dirty="0" smtClean="0"/>
              <a:t>грызёшь ногти, ещё какие-нибудь)</a:t>
            </a:r>
          </a:p>
          <a:p>
            <a:r>
              <a:rPr lang="ru-RU" sz="1400" dirty="0" smtClean="0"/>
              <a:t>Как ты ведёшь себя с ребятами? (</a:t>
            </a:r>
            <a:r>
              <a:rPr lang="ru-RU" sz="1400" i="1" dirty="0" smtClean="0"/>
              <a:t>общителен, стесняешься, любишь руководить другими…)</a:t>
            </a:r>
          </a:p>
          <a:p>
            <a:r>
              <a:rPr lang="ru-RU" sz="1400" dirty="0" smtClean="0"/>
              <a:t>Напиши </a:t>
            </a:r>
            <a:r>
              <a:rPr lang="ru-RU" sz="1400" dirty="0"/>
              <a:t>фамилию и имя наиболее </a:t>
            </a:r>
            <a:r>
              <a:rPr lang="ru-RU" sz="1400" dirty="0" smtClean="0"/>
              <a:t>близких твоих  друзей.</a:t>
            </a:r>
            <a:endParaRPr lang="ru-RU" sz="1400" i="1" dirty="0" smtClean="0"/>
          </a:p>
          <a:p>
            <a:endParaRPr lang="ru-RU" sz="1400" dirty="0" smtClean="0"/>
          </a:p>
          <a:p>
            <a:pPr marL="0" indent="0">
              <a:buNone/>
            </a:pPr>
            <a:r>
              <a:rPr lang="ru-RU" sz="1400" i="1" dirty="0" smtClean="0"/>
              <a:t> </a:t>
            </a:r>
            <a:endParaRPr lang="ru-RU" sz="1400" dirty="0" smtClean="0"/>
          </a:p>
          <a:p>
            <a:pPr>
              <a:buFont typeface="Wingdings" pitchFamily="2" charset="2"/>
              <a:buChar char="§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1493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7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75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25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25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25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5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25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975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25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25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225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25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35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4500"/>
                            </p:stCondLst>
                            <p:childTnLst>
                              <p:par>
                                <p:cTn id="1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75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8250"/>
                            </p:stCondLst>
                            <p:childTnLst>
                              <p:par>
                                <p:cTn id="1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2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9500"/>
                            </p:stCondLst>
                            <p:childTnLst>
                              <p:par>
                                <p:cTn id="1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2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0750"/>
                            </p:stCondLst>
                            <p:childTnLst>
                              <p:par>
                                <p:cTn id="1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2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3250"/>
                            </p:stCondLst>
                            <p:childTnLst>
                              <p:par>
                                <p:cTn id="1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2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2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750"/>
                            </p:stCondLst>
                            <p:childTnLst>
                              <p:par>
                                <p:cTn id="1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2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2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8250"/>
                            </p:stCondLst>
                            <p:childTnLst>
                              <p:par>
                                <p:cTn id="1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2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9500"/>
                            </p:stCondLst>
                            <p:childTnLst>
                              <p:par>
                                <p:cTn id="1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2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25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25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0750"/>
                            </p:stCondLst>
                            <p:childTnLst>
                              <p:par>
                                <p:cTn id="2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25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25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25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u="sng" dirty="0"/>
              <a:t>Результаты предварительного анкетирования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556792"/>
            <a:ext cx="4040188" cy="875376"/>
          </a:xfrm>
        </p:spPr>
        <p:txBody>
          <a:bodyPr/>
          <a:lstStyle/>
          <a:p>
            <a:pPr algn="ctr"/>
            <a:r>
              <a:rPr lang="ru-RU" sz="1200" u="sng" dirty="0">
                <a:solidFill>
                  <a:schemeClr val="accent2">
                    <a:lumMod val="50000"/>
                  </a:schemeClr>
                </a:solidFill>
              </a:rPr>
              <a:t>к родительскому собранию по проблеме: «Поощрение и наказание ребёнка».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200" u="sng" dirty="0">
                <a:solidFill>
                  <a:schemeClr val="accent2">
                    <a:lumMod val="50000"/>
                  </a:schemeClr>
                </a:solidFill>
              </a:rPr>
              <a:t>2класс (март-май</a:t>
            </a:r>
            <a:r>
              <a:rPr lang="ru-RU" sz="1200" u="sng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268761"/>
            <a:ext cx="4041775" cy="72007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500" u="sng" dirty="0"/>
              <a:t> </a:t>
            </a:r>
            <a:r>
              <a:rPr lang="ru-RU" sz="1200" u="sng" dirty="0">
                <a:solidFill>
                  <a:schemeClr val="accent2">
                    <a:lumMod val="50000"/>
                  </a:schemeClr>
                </a:solidFill>
              </a:rPr>
              <a:t>к родительскому собранию по проблеме: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200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1200" u="sng" dirty="0">
                <a:solidFill>
                  <a:schemeClr val="accent2">
                    <a:lumMod val="50000"/>
                  </a:schemeClr>
                </a:solidFill>
              </a:rPr>
              <a:t>Семейное неблагополучие и дефекты воспитания в семье».</a:t>
            </a:r>
          </a:p>
          <a:p>
            <a:pPr algn="ctr"/>
            <a:r>
              <a:rPr lang="ru-RU" sz="1200" u="sng" dirty="0">
                <a:solidFill>
                  <a:schemeClr val="accent2">
                    <a:lumMod val="50000"/>
                  </a:schemeClr>
                </a:solidFill>
              </a:rPr>
              <a:t>4 </a:t>
            </a:r>
            <a:r>
              <a:rPr lang="ru-RU" sz="1200" u="sng" dirty="0" smtClean="0">
                <a:solidFill>
                  <a:schemeClr val="accent2">
                    <a:lumMod val="50000"/>
                  </a:schemeClr>
                </a:solidFill>
              </a:rPr>
              <a:t>класс</a:t>
            </a:r>
            <a:endParaRPr lang="ru-RU" sz="1200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718708855"/>
              </p:ext>
            </p:extLst>
          </p:nvPr>
        </p:nvGraphicFramePr>
        <p:xfrm>
          <a:off x="323528" y="2492896"/>
          <a:ext cx="3960441" cy="3312367"/>
        </p:xfrm>
        <a:graphic>
          <a:graphicData uri="http://schemas.openxmlformats.org/drawingml/2006/table">
            <a:tbl>
              <a:tblPr firstRow="1" firstCol="1" bandRow="1"/>
              <a:tblGrid>
                <a:gridCol w="282291"/>
                <a:gridCol w="1662382"/>
                <a:gridCol w="2015768"/>
              </a:tblGrid>
              <a:tr h="437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 анкеты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Если тебя наказывают, то как?</a:t>
                      </a: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разрешают играть в компьютер – 34%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беседуют – 32%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ругают – 25%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наказывают – 5%</a:t>
                      </a:r>
                    </a:p>
                    <a:p>
                      <a:pPr marL="9144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Если тебя поощряют, то как?</a:t>
                      </a: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похвалой – 27%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подарком – 24%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деньгами – 47%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«Нельзя», которые бы ты хотел иметь в своей семье, когда тебя наказывают.</a:t>
                      </a: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нельзя лишать игры на компьютере – 89%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нельзя ругать – 52%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нельзя лишать телепередач – 45%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6076" marR="46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3" y="1988840"/>
            <a:ext cx="4186808" cy="4680520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ru-RU" sz="3600" b="1" dirty="0"/>
              <a:t>Что тебе дороже всего в жизни?</a:t>
            </a:r>
          </a:p>
          <a:p>
            <a:pPr marL="0" lvl="0" indent="0">
              <a:buNone/>
            </a:pPr>
            <a:r>
              <a:rPr lang="ru-RU" sz="3600" dirty="0"/>
              <a:t>Семья, родные – 94%</a:t>
            </a:r>
          </a:p>
          <a:p>
            <a:pPr marL="0" lvl="0" indent="0">
              <a:buNone/>
            </a:pPr>
            <a:r>
              <a:rPr lang="ru-RU" sz="3600" dirty="0"/>
              <a:t>Друзья, одноклассники – 33%</a:t>
            </a:r>
          </a:p>
          <a:p>
            <a:pPr marL="0" lvl="0" indent="0">
              <a:buNone/>
            </a:pPr>
            <a:r>
              <a:rPr lang="ru-RU" sz="3600" dirty="0"/>
              <a:t>Жизнь – 22%</a:t>
            </a:r>
          </a:p>
          <a:p>
            <a:pPr marL="0" lvl="0" indent="0">
              <a:buNone/>
            </a:pPr>
            <a:r>
              <a:rPr lang="ru-RU" sz="3600" dirty="0"/>
              <a:t>Дружба – 11%</a:t>
            </a:r>
          </a:p>
          <a:p>
            <a:pPr marL="0" lvl="0" indent="0">
              <a:buNone/>
            </a:pPr>
            <a:r>
              <a:rPr lang="ru-RU" sz="3600" dirty="0"/>
              <a:t> Учёба – 11%</a:t>
            </a:r>
          </a:p>
          <a:p>
            <a:pPr marL="0" lvl="0" indent="0">
              <a:buNone/>
            </a:pPr>
            <a:r>
              <a:rPr lang="ru-RU" sz="3600" b="1" dirty="0"/>
              <a:t>Что тебе больше всего нравится в твоей семье?</a:t>
            </a:r>
          </a:p>
          <a:p>
            <a:pPr marL="0" lvl="0" indent="0">
              <a:buNone/>
            </a:pPr>
            <a:r>
              <a:rPr lang="ru-RU" sz="3600" dirty="0"/>
              <a:t>Любовь друг к другу – 56%</a:t>
            </a:r>
          </a:p>
          <a:p>
            <a:pPr marL="0" lvl="0" indent="0">
              <a:buNone/>
            </a:pPr>
            <a:r>
              <a:rPr lang="ru-RU" sz="3600" dirty="0"/>
              <a:t>Доброта – 33%</a:t>
            </a:r>
          </a:p>
          <a:p>
            <a:pPr marL="0" lvl="0" indent="0">
              <a:buNone/>
            </a:pPr>
            <a:r>
              <a:rPr lang="ru-RU" sz="3600" dirty="0"/>
              <a:t>Забота, помощь – 16%</a:t>
            </a:r>
          </a:p>
          <a:p>
            <a:pPr marL="0" lvl="0" indent="0">
              <a:buNone/>
            </a:pPr>
            <a:r>
              <a:rPr lang="ru-RU" sz="3600" dirty="0"/>
              <a:t>Понимание, нежность – 12%</a:t>
            </a:r>
          </a:p>
          <a:p>
            <a:pPr marL="0" lvl="0" indent="0">
              <a:buNone/>
            </a:pPr>
            <a:r>
              <a:rPr lang="ru-RU" sz="3600" dirty="0"/>
              <a:t>Весёлость – 11%</a:t>
            </a:r>
          </a:p>
          <a:p>
            <a:pPr marL="0" lvl="0" indent="0">
              <a:buNone/>
            </a:pPr>
            <a:r>
              <a:rPr lang="ru-RU" sz="3600" b="1" dirty="0"/>
              <a:t>Что пожелали бы своей семье?</a:t>
            </a:r>
          </a:p>
          <a:p>
            <a:pPr marL="0" lvl="0" indent="0">
              <a:buNone/>
            </a:pPr>
            <a:r>
              <a:rPr lang="ru-RU" sz="3600" dirty="0"/>
              <a:t>Счастья – 40%</a:t>
            </a:r>
          </a:p>
          <a:p>
            <a:pPr marL="0" lvl="0" indent="0">
              <a:buNone/>
            </a:pPr>
            <a:r>
              <a:rPr lang="ru-RU" sz="3600" dirty="0"/>
              <a:t>Любви – 35%</a:t>
            </a:r>
          </a:p>
          <a:p>
            <a:pPr marL="0" lvl="0" indent="0">
              <a:buNone/>
            </a:pPr>
            <a:r>
              <a:rPr lang="ru-RU" sz="3600" dirty="0"/>
              <a:t>Чтобы не ругались – 20%</a:t>
            </a:r>
          </a:p>
          <a:p>
            <a:pPr marL="0" lvl="0" indent="0">
              <a:buNone/>
            </a:pPr>
            <a:r>
              <a:rPr lang="ru-RU" sz="3600" dirty="0"/>
              <a:t>Не разочаровываться, не печалиться – 11%</a:t>
            </a:r>
          </a:p>
          <a:p>
            <a:pPr marL="0" lvl="0" indent="0">
              <a:buNone/>
            </a:pPr>
            <a:r>
              <a:rPr lang="ru-RU" sz="3600" dirty="0"/>
              <a:t>Больше денег, богатства – 9%</a:t>
            </a:r>
          </a:p>
          <a:p>
            <a:pPr marL="0" lvl="0" indent="0">
              <a:buNone/>
            </a:pPr>
            <a:r>
              <a:rPr lang="ru-RU" sz="3600" dirty="0"/>
              <a:t>Быть вместе, богатства, смелости, оставаться такими же – 5%</a:t>
            </a:r>
          </a:p>
          <a:p>
            <a:pPr marL="0" lvl="0" indent="0">
              <a:buNone/>
            </a:pPr>
            <a:r>
              <a:rPr lang="ru-RU" sz="3600" b="1" dirty="0"/>
              <a:t>К кому бы обратились за помощью, советом, поддержкой?</a:t>
            </a:r>
          </a:p>
          <a:p>
            <a:pPr marL="0" lvl="0" indent="0">
              <a:buNone/>
            </a:pPr>
            <a:r>
              <a:rPr lang="ru-RU" sz="3600" dirty="0"/>
              <a:t>  К друзьям – 61%</a:t>
            </a:r>
          </a:p>
          <a:p>
            <a:pPr marL="0" lvl="0" indent="0">
              <a:buNone/>
            </a:pPr>
            <a:r>
              <a:rPr lang="ru-RU" sz="3600" dirty="0"/>
              <a:t>К родителям – 39%</a:t>
            </a:r>
          </a:p>
          <a:p>
            <a:pPr marL="0" lvl="0" indent="0">
              <a:buNone/>
            </a:pPr>
            <a:r>
              <a:rPr lang="ru-RU" sz="3600" dirty="0"/>
              <a:t>Именно к маме – 35%</a:t>
            </a:r>
          </a:p>
          <a:p>
            <a:pPr marL="0" lvl="0" indent="0">
              <a:buNone/>
            </a:pPr>
            <a:r>
              <a:rPr lang="ru-RU" sz="3600" dirty="0"/>
              <a:t>К другим взрослым – 6%</a:t>
            </a:r>
          </a:p>
          <a:p>
            <a:pPr marL="0" lvl="0" indent="0">
              <a:buNone/>
            </a:pPr>
            <a:r>
              <a:rPr lang="ru-RU" sz="3600" b="1" dirty="0"/>
              <a:t>В кого бы ты хотел превратиться и почему?</a:t>
            </a:r>
          </a:p>
          <a:p>
            <a:pPr marL="0" lvl="0" indent="0">
              <a:buNone/>
            </a:pPr>
            <a:r>
              <a:rPr lang="ru-RU" sz="3600" dirty="0"/>
              <a:t>В маму, чтобы дети любили.</a:t>
            </a:r>
          </a:p>
          <a:p>
            <a:pPr marL="0" lvl="0" indent="0">
              <a:buNone/>
            </a:pPr>
            <a:r>
              <a:rPr lang="ru-RU" sz="3600" dirty="0"/>
              <a:t>В фею, чтобы хорошо учиться.</a:t>
            </a:r>
          </a:p>
          <a:p>
            <a:pPr marL="0" lvl="0" indent="0">
              <a:buNone/>
            </a:pPr>
            <a:r>
              <a:rPr lang="ru-RU" sz="3600" dirty="0"/>
              <a:t>В волшебника, чтобы улучшить мир, навести порядок и красоту.</a:t>
            </a:r>
          </a:p>
          <a:p>
            <a:pPr marL="0" lvl="0" indent="0">
              <a:buNone/>
            </a:pPr>
            <a:r>
              <a:rPr lang="ru-RU" sz="3600" dirty="0"/>
              <a:t>В пингвина, потому что Антарктида такая загадочная, а мне хотелось бы её увидеть.</a:t>
            </a:r>
          </a:p>
          <a:p>
            <a:pPr marL="0" lvl="0" indent="0">
              <a:buNone/>
            </a:pPr>
            <a:r>
              <a:rPr lang="ru-RU" sz="3600" dirty="0"/>
              <a:t>В доброе существо, которое помогало бы добрым людям в разрешении их проблем.</a:t>
            </a:r>
          </a:p>
          <a:p>
            <a:pPr marL="0" lvl="0" indent="0">
              <a:buNone/>
            </a:pPr>
            <a:r>
              <a:rPr lang="ru-RU" sz="3600" dirty="0"/>
              <a:t>В учителя. За учителями вся надежда на будущее.</a:t>
            </a:r>
          </a:p>
          <a:p>
            <a:pPr marL="0" lvl="0" indent="0">
              <a:buNone/>
            </a:pPr>
            <a:r>
              <a:rPr lang="ru-RU" sz="3600" dirty="0"/>
              <a:t>В ангела, в кошку, в тигра, в птицу, в щенка, в оленя </a:t>
            </a:r>
            <a:r>
              <a:rPr lang="ru-RU" sz="3600" dirty="0" err="1"/>
              <a:t>идр</a:t>
            </a:r>
            <a:r>
              <a:rPr lang="ru-RU" sz="3600" dirty="0"/>
              <a:t>.</a:t>
            </a:r>
          </a:p>
          <a:p>
            <a:endParaRPr lang="ru-RU" sz="10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57200" y="318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8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25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25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25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75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25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75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25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75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25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750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750"/>
                            </p:stCondLst>
                            <p:childTnLst>
                              <p:par>
                                <p:cTn id="7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250"/>
                            </p:stCondLst>
                            <p:childTnLst>
                              <p:par>
                                <p:cTn id="7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6750"/>
                            </p:stCondLst>
                            <p:childTnLst>
                              <p:par>
                                <p:cTn id="8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250"/>
                            </p:stCondLst>
                            <p:childTnLst>
                              <p:par>
                                <p:cTn id="8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7750"/>
                            </p:stCondLst>
                            <p:childTnLst>
                              <p:par>
                                <p:cTn id="8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8250"/>
                            </p:stCondLst>
                            <p:childTnLst>
                              <p:par>
                                <p:cTn id="9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8750"/>
                            </p:stCondLst>
                            <p:childTnLst>
                              <p:par>
                                <p:cTn id="9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250"/>
                            </p:stCondLst>
                            <p:childTnLst>
                              <p:par>
                                <p:cTn id="10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9750"/>
                            </p:stCondLst>
                            <p:childTnLst>
                              <p:par>
                                <p:cTn id="10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250"/>
                            </p:stCondLst>
                            <p:childTnLst>
                              <p:par>
                                <p:cTn id="10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750"/>
                            </p:stCondLst>
                            <p:childTnLst>
                              <p:par>
                                <p:cTn id="1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1250"/>
                            </p:stCondLst>
                            <p:childTnLst>
                              <p:par>
                                <p:cTn id="1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8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1750"/>
                            </p:stCondLst>
                            <p:childTnLst>
                              <p:par>
                                <p:cTn id="1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2250"/>
                            </p:stCondLst>
                            <p:childTnLst>
                              <p:par>
                                <p:cTn id="1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2750"/>
                            </p:stCondLst>
                            <p:childTnLst>
                              <p:par>
                                <p:cTn id="1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500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3250"/>
                            </p:stCondLst>
                            <p:childTnLst>
                              <p:par>
                                <p:cTn id="1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4" dur="500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3750"/>
                            </p:stCondLst>
                            <p:childTnLst>
                              <p:par>
                                <p:cTn id="1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8" dur="500"/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4250"/>
                            </p:stCondLst>
                            <p:childTnLst>
                              <p:par>
                                <p:cTn id="1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4750"/>
                            </p:stCondLst>
                            <p:childTnLst>
                              <p:par>
                                <p:cTn id="1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500"/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250"/>
                            </p:stCondLst>
                            <p:childTnLst>
                              <p:par>
                                <p:cTn id="1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0" dur="500"/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750"/>
                            </p:stCondLst>
                            <p:childTnLst>
                              <p:par>
                                <p:cTn id="1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4" dur="500"/>
                                        <p:tgtEl>
                                          <p:spTgt spid="6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6250"/>
                            </p:stCondLst>
                            <p:childTnLst>
                              <p:par>
                                <p:cTn id="15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8" dur="500"/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6750"/>
                            </p:stCondLst>
                            <p:childTnLst>
                              <p:par>
                                <p:cTn id="1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7"/>
            <a:ext cx="2808312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rgbClr val="002060"/>
                </a:solidFill>
              </a:rPr>
              <a:t>Формы работы внеурочной деятельности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196752"/>
            <a:ext cx="2808312" cy="5256584"/>
          </a:xfrm>
        </p:spPr>
        <p:txBody>
          <a:bodyPr>
            <a:normAutofit lnSpcReduction="10000"/>
          </a:bodyPr>
          <a:lstStyle/>
          <a:p>
            <a:pPr marL="285750" lvl="0" indent="-28575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7030A0"/>
                </a:solidFill>
              </a:rPr>
              <a:t>дни творчества детей и родителей;</a:t>
            </a:r>
          </a:p>
          <a:p>
            <a:pPr marL="285750" lvl="0" indent="-28575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7030A0"/>
                </a:solidFill>
              </a:rPr>
              <a:t>открытые </a:t>
            </a:r>
            <a:r>
              <a:rPr lang="ru-RU" sz="2000" dirty="0" smtClean="0">
                <a:solidFill>
                  <a:srgbClr val="7030A0"/>
                </a:solidFill>
              </a:rPr>
              <a:t>уроки; </a:t>
            </a:r>
            <a:endParaRPr lang="ru-RU" sz="2000" dirty="0">
              <a:solidFill>
                <a:srgbClr val="7030A0"/>
              </a:solidFill>
            </a:endParaRPr>
          </a:p>
          <a:p>
            <a:pPr marL="285750" lvl="0" indent="-28575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7030A0"/>
                </a:solidFill>
              </a:rPr>
              <a:t> внеклассные мероприятия;</a:t>
            </a:r>
          </a:p>
          <a:p>
            <a:pPr marL="285750" lvl="0" indent="-28575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7030A0"/>
                </a:solidFill>
              </a:rPr>
              <a:t>помощь в организации и проведении внеклассных дел и укреплении материальной базы класса;</a:t>
            </a:r>
          </a:p>
          <a:p>
            <a:pPr marL="285750" lvl="0" indent="-28575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7030A0"/>
                </a:solidFill>
              </a:rPr>
              <a:t>совместные праздники;</a:t>
            </a:r>
          </a:p>
          <a:p>
            <a:pPr marL="285750" lvl="0" indent="-28575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7030A0"/>
                </a:solidFill>
              </a:rPr>
              <a:t>походы, экскурсии в природу;</a:t>
            </a:r>
          </a:p>
          <a:p>
            <a:pPr marL="285750" lvl="0" indent="-285750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7030A0"/>
                </a:solidFill>
              </a:rPr>
              <a:t>игры-соревнования.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r="5942"/>
          <a:stretch>
            <a:fillRect/>
          </a:stretch>
        </p:blipFill>
        <p:spPr>
          <a:xfrm rot="420000">
            <a:off x="3498236" y="1175446"/>
            <a:ext cx="4617720" cy="39319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3066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Повысить педагогическую культуру родителей как основы раскрытия творческого потенциала </a:t>
            </a:r>
            <a:r>
              <a:rPr lang="ru-RU" sz="2400" dirty="0" smtClean="0"/>
              <a:t>родителей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6484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Содействовать возрождению лучших отечественных традиций семейного воспитания и восстановлению традиционного уклада </a:t>
            </a:r>
            <a:r>
              <a:rPr lang="ru-RU" sz="2400" dirty="0" smtClean="0"/>
              <a:t>жизни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76872"/>
            <a:ext cx="4316288" cy="344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1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    </a:t>
            </a:r>
            <a:r>
              <a:rPr lang="ru-RU" sz="2700" dirty="0" smtClean="0"/>
              <a:t>- развить </a:t>
            </a:r>
            <a:r>
              <a:rPr lang="ru-RU" sz="2700" dirty="0"/>
              <a:t>систему сотрудничества с семьей в интересах </a:t>
            </a:r>
            <a:r>
              <a:rPr lang="ru-RU" sz="2700" dirty="0" smtClean="0"/>
              <a:t>ребёнка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 </a:t>
            </a:r>
            <a:r>
              <a:rPr lang="ru-RU" sz="2700" dirty="0" smtClean="0"/>
              <a:t>    - сформировать </a:t>
            </a:r>
            <a:r>
              <a:rPr lang="ru-RU" sz="2700" dirty="0"/>
              <a:t>общие подходы к </a:t>
            </a:r>
            <a:r>
              <a:rPr lang="ru-RU" sz="2700" dirty="0" smtClean="0"/>
              <a:t>воспитанию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20888"/>
            <a:ext cx="4172272" cy="3397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17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●      Развить систему совместного изучения личности ребёнка, его психологических особенностей</a:t>
            </a:r>
            <a:r>
              <a:rPr lang="ru-RU" sz="2400" dirty="0" smtClean="0"/>
              <a:t>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●      Организовать помощь в обучении, физическом и духовном развитии обучающегося;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420887"/>
            <a:ext cx="4038600" cy="3934037"/>
          </a:xfrm>
        </p:spPr>
        <p:txBody>
          <a:bodyPr/>
          <a:lstStyle/>
          <a:p>
            <a:r>
              <a:rPr lang="ru-RU" sz="2400" dirty="0">
                <a:solidFill>
                  <a:srgbClr val="646B86"/>
                </a:solidFill>
                <a:latin typeface="Calibri"/>
                <a:ea typeface="+mj-ea"/>
                <a:cs typeface="+mj-cs"/>
              </a:rPr>
              <a:t>Создать благоприятный климат в семье, эмоциональный комфорт для ребёнка в школе и за её пределами.</a:t>
            </a:r>
            <a:endParaRPr lang="ru-RU" dirty="0"/>
          </a:p>
        </p:txBody>
      </p:sp>
      <p:pic>
        <p:nvPicPr>
          <p:cNvPr id="7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585" y="2622824"/>
            <a:ext cx="4035829" cy="3029989"/>
          </a:xfrm>
        </p:spPr>
      </p:pic>
    </p:spTree>
    <p:extLst>
      <p:ext uri="{BB962C8B-B14F-4D97-AF65-F5344CB8AC3E}">
        <p14:creationId xmlns:p14="http://schemas.microsoft.com/office/powerpoint/2010/main" val="321974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851648" cy="108012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заключение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348880"/>
            <a:ext cx="7854696" cy="403244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Основа  </a:t>
            </a:r>
            <a:r>
              <a:rPr lang="ru-RU" dirty="0" smtClean="0"/>
              <a:t>учебно-воспитательной </a:t>
            </a:r>
            <a:r>
              <a:rPr lang="ru-RU" dirty="0"/>
              <a:t>работы – союз учителя, родителей и ребёнка. Именно в начальной школе так важен контакт учителя и родителей. Ведь ребёнок – это не только объект, но и субъект воспитательного процесса.  И поэтому </a:t>
            </a:r>
            <a:r>
              <a:rPr lang="ru-RU" dirty="0" smtClean="0"/>
              <a:t>всеми </a:t>
            </a:r>
            <a:r>
              <a:rPr lang="ru-RU" dirty="0"/>
              <a:t>доступными средствами </a:t>
            </a:r>
            <a:r>
              <a:rPr lang="ru-RU" dirty="0" smtClean="0"/>
              <a:t>учителю необходимо достигать </a:t>
            </a:r>
            <a:r>
              <a:rPr lang="ru-RU" dirty="0"/>
              <a:t>взаимодействия, согласия с родителями в воспитании общей культуры, </a:t>
            </a:r>
            <a:r>
              <a:rPr lang="ru-RU" dirty="0" smtClean="0"/>
              <a:t> в создании эмоционально-благоприятного климата, ориентирующего </a:t>
            </a:r>
            <a:r>
              <a:rPr lang="ru-RU" dirty="0"/>
              <a:t>на общечеловеческие </a:t>
            </a:r>
            <a:r>
              <a:rPr lang="ru-RU" dirty="0" smtClean="0"/>
              <a:t>ценности для достижения хороших результатов работы сотрудничества с родителями .</a:t>
            </a:r>
            <a:endParaRPr lang="ru-RU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33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7851648" cy="1152128"/>
          </a:xfrm>
        </p:spPr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92896"/>
            <a:ext cx="7854696" cy="4032448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ru-RU" dirty="0"/>
              <a:t>р</a:t>
            </a:r>
            <a:r>
              <a:rPr lang="ru-RU" dirty="0" smtClean="0"/>
              <a:t>ассмотреть наиболее </a:t>
            </a:r>
            <a:r>
              <a:rPr lang="ru-RU" dirty="0"/>
              <a:t>эффективные </a:t>
            </a:r>
            <a:r>
              <a:rPr lang="ru-RU" dirty="0" smtClean="0"/>
              <a:t>формы и методы работы с родителями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/>
              <a:t>разнообразить формы, методы и приёмы ведения родительских собраний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/>
              <a:t>п</a:t>
            </a:r>
            <a:r>
              <a:rPr lang="ru-RU" dirty="0" smtClean="0"/>
              <a:t>овысить уровень сплочённости и заинтересованности родительского коллектива класса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37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960136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формы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взаимодействия с родителями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28592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3200" dirty="0" smtClean="0"/>
              <a:t>    </a:t>
            </a:r>
            <a:r>
              <a:rPr lang="ru-RU" sz="3200" dirty="0"/>
              <a:t>-родительские собрания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 dirty="0"/>
              <a:t>    </a:t>
            </a:r>
            <a:r>
              <a:rPr lang="ru-RU" sz="3200" dirty="0" smtClean="0"/>
              <a:t>-</a:t>
            </a:r>
            <a:r>
              <a:rPr lang="ru-RU" sz="3200" dirty="0"/>
              <a:t>индивидуальные беседы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 dirty="0"/>
              <a:t>    -посещения на дому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 dirty="0"/>
              <a:t>    -совместная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66768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052736"/>
            <a:ext cx="7772400" cy="1224136"/>
          </a:xfrm>
        </p:spPr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420888"/>
            <a:ext cx="7772400" cy="3744416"/>
          </a:xfrm>
        </p:spPr>
        <p:txBody>
          <a:bodyPr/>
          <a:lstStyle/>
          <a:p>
            <a:r>
              <a:rPr lang="ru-RU" dirty="0" smtClean="0"/>
              <a:t>Цель:  установление и совершенствование правильных  взаимных отношений родителей учащихся класса, педагогов и администрации школы для решения учебно-воспитательных задач общеобразовательного  учреждения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48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76672"/>
            <a:ext cx="7772400" cy="1440160"/>
          </a:xfrm>
        </p:spPr>
        <p:txBody>
          <a:bodyPr/>
          <a:lstStyle/>
          <a:p>
            <a:pPr algn="ctr"/>
            <a:r>
              <a:rPr lang="ru-RU" sz="4000" dirty="0" smtClean="0"/>
              <a:t>Этапы проведения родительского собрания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88840"/>
            <a:ext cx="7772400" cy="4680520"/>
          </a:xfrm>
        </p:spPr>
        <p:txBody>
          <a:bodyPr>
            <a:normAutofit lnSpcReduction="10000"/>
          </a:bodyPr>
          <a:lstStyle/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Подготовительный этап </a:t>
            </a:r>
            <a:r>
              <a:rPr lang="ru-RU" dirty="0" smtClean="0"/>
              <a:t>(наблюдение за учащимися класса, подготовка оснащения родительского собрания, подготовка текста  беседы, разработка сценария проведения родительского собрания)</a:t>
            </a: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Организационный этап </a:t>
            </a:r>
            <a:r>
              <a:rPr lang="ru-RU" dirty="0" smtClean="0"/>
              <a:t>(оповестить родителей о цели, плане проведения собрания, сообщение регламента, выбор ответственного за проведение протокола)</a:t>
            </a: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Ознакомление родителей с учебными достижениями их детей </a:t>
            </a:r>
            <a:r>
              <a:rPr lang="ru-RU" dirty="0" smtClean="0"/>
              <a:t>(информирование родителей об учебных достижениях класса)</a:t>
            </a: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Проведение педагогического всеобуча для родителей</a:t>
            </a:r>
          </a:p>
          <a:p>
            <a:pPr marL="342900" indent="-342900">
              <a:buClr>
                <a:schemeClr val="accent2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Социологический опрос </a:t>
            </a:r>
            <a:r>
              <a:rPr lang="ru-RU" dirty="0" smtClean="0"/>
              <a:t>(организация анкетирования родителей)</a:t>
            </a:r>
          </a:p>
        </p:txBody>
      </p:sp>
    </p:spTree>
    <p:extLst>
      <p:ext uri="{BB962C8B-B14F-4D97-AF65-F5344CB8AC3E}">
        <p14:creationId xmlns:p14="http://schemas.microsoft.com/office/powerpoint/2010/main" val="330941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7772400" cy="216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36712"/>
            <a:ext cx="7772400" cy="5904656"/>
          </a:xfrm>
        </p:spPr>
        <p:txBody>
          <a:bodyPr>
            <a:normAutofit lnSpcReduction="10000"/>
          </a:bodyPr>
          <a:lstStyle/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Выступление  представителей родительского комитета или инициативной группы родителей </a:t>
            </a:r>
            <a:r>
              <a:rPr lang="ru-RU" dirty="0" smtClean="0"/>
              <a:t>(освещать деятельность групп родителей за определённый промежуток  времени, планирование предстоящих мероприятий, информация для общего обсуждения)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Ознакомление родителей с состоянием воспитательного процесса </a:t>
            </a:r>
            <a:r>
              <a:rPr lang="ru-RU" dirty="0" smtClean="0"/>
              <a:t>(информация об уровне воспитанности учащихся, предлагаются действия для реализации определённой задачи, объявляются благодарности родителям учащихся)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Подведение итогов родительского собрания </a:t>
            </a:r>
            <a:r>
              <a:rPr lang="ru-RU" dirty="0" smtClean="0"/>
              <a:t>(экспресс –опрос родителей, учителем, зачитывание решения собрания)  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Анализ итогов родительского собрания </a:t>
            </a:r>
            <a:r>
              <a:rPr lang="ru-RU" dirty="0" smtClean="0"/>
              <a:t>(классный руководитель анализирует результаты опроса, ход проведённого собрания, определяет наиболее важные этапы для проведения следующего родительского собрания)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67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Тематика классных родительских собраний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52344492"/>
              </p:ext>
            </p:extLst>
          </p:nvPr>
        </p:nvGraphicFramePr>
        <p:xfrm>
          <a:off x="457200" y="1556792"/>
          <a:ext cx="4038599" cy="4896543"/>
        </p:xfrm>
        <a:graphic>
          <a:graphicData uri="http://schemas.openxmlformats.org/drawingml/2006/table">
            <a:tbl>
              <a:tblPr firstRow="1" firstCol="1" bandRow="1"/>
              <a:tblGrid>
                <a:gridCol w="730424"/>
                <a:gridCol w="3308175"/>
              </a:tblGrid>
              <a:tr h="11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сентябрь-октябрь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Темы: </a:t>
                      </a:r>
                      <a:r>
                        <a:rPr lang="ru-RU" sz="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Трудности адаптации первоклассников к школе. 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Первый раз в первый класс.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Физиологические и психологические трудности адаптации первоклассника к школе.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Характеристика учебной деятельности, особенности развития познавательных процессов: восприятие, память, воображение, мышление, речь.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Согласованность действий семьи и школы в воспитании и развитии ребёнка.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9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ноябрь-декабрь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 </a:t>
                      </a:r>
                      <a:r>
                        <a:rPr lang="ru-RU" sz="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Один день без нотаций.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Значение положительной эмоциональной настроенности, жизнерадостности, активности ребёнка для формирования у него позитивного отношения к учебной деятельности.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Забота о физическом здоровье, формирование гигиенических навыков, профилактика инфекционных заболеваний, организация правильного питания, профилактика травматизма.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Охрана нервной системы, забота о психическом здоровье детей.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3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январь-февраль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 </a:t>
                      </a:r>
                      <a:r>
                        <a:rPr lang="ru-RU" sz="6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Детские капризы и их преодоление.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Развитие и формирование личности: темперамент, характер, тип нервной деятельности.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у детей сознательной дисциплины, осознанное выполнение правил для учащихся, требований коллектива.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Поощрения и наказания.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март-май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Темы</a:t>
                      </a:r>
                      <a:r>
                        <a:rPr lang="ru-RU" sz="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 и труд в жизни первоклассников.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 летних каникул.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Игры детей-первоклассников, как средство познания окружающего мира и стремление к активной деятельности.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Формирование навыков самообслуживания. Забота о младших и старших членах семьи.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Необходимость правильной организации летнего отдыха для укрепления здоровья, воспитания трудолюбия и всестороннего развития детей.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087" marR="46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63569664"/>
              </p:ext>
            </p:extLst>
          </p:nvPr>
        </p:nvGraphicFramePr>
        <p:xfrm>
          <a:off x="4873932" y="1557338"/>
          <a:ext cx="3802524" cy="4895850"/>
        </p:xfrm>
        <a:graphic>
          <a:graphicData uri="http://schemas.openxmlformats.org/drawingml/2006/table">
            <a:tbl>
              <a:tblPr firstRow="1" firstCol="1" bandRow="1"/>
              <a:tblGrid>
                <a:gridCol w="670182"/>
                <a:gridCol w="3132342"/>
              </a:tblGrid>
              <a:tr h="1255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сентябрь-октябрь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 </a:t>
                      </a: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учебной деятельности в процессе подготовки домашних заданий.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особенности учащихся, их познавательная активность и интеллектуальное развитие.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Особенности учебной деятельности второклассников.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 формах помощи родителей детям в выполнении домашних заданий и занятий трудом дома.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ноябрь-декабрь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Темы:</a:t>
                      </a: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Уроки нравственности.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Агрессивные дети.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Душа человека – её красота, доброта, рост и совершенство.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всесторонне развитой личности ребёнка.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Причины и последствия детской агрессии, пути их преодоления.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январь-февраль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Формирование привычки здорового образа жизни школьников</a:t>
                      </a: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Личная гигиена школьника.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Забота о глазах и сохранение зрения.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Ответственность родителей за жизнь и здоровье детей.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март-май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Темы: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Поощрения и наказания ребёнка.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Семейные традиции.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летнего отдыха.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Виды наказаний и поощрений в семейном воспитании (анализ анкетирования учащихся).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Упрямство детей и его преодоление.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Семейный опыт решения проблем.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Трудовые семейные традиции.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Связь поколений, бабушкины и дедушкины секреты.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летнего отдыха.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Подведение итогов за год.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0935" marR="40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436865" y="1255521"/>
            <a:ext cx="7697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1-й класс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6263351" y="1255520"/>
            <a:ext cx="7697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2-й класс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24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r>
              <a:rPr lang="ru-RU" sz="3200" dirty="0"/>
              <a:t>Тематика классных родительских собраний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00845781"/>
              </p:ext>
            </p:extLst>
          </p:nvPr>
        </p:nvGraphicFramePr>
        <p:xfrm>
          <a:off x="395537" y="1772816"/>
          <a:ext cx="3759380" cy="4824535"/>
        </p:xfrm>
        <a:graphic>
          <a:graphicData uri="http://schemas.openxmlformats.org/drawingml/2006/table">
            <a:tbl>
              <a:tblPr firstRow="1" firstCol="1" bandRow="1"/>
              <a:tblGrid>
                <a:gridCol w="662579"/>
                <a:gridCol w="3096801"/>
              </a:tblGrid>
              <a:tr h="1250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сентябрь-октябрь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Культура учебного труда и поведения школьников.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Физиологические особенности ребёнка данного возраста.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Характеристика учебной деятельности третьеклассника.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ответственности за свои поступки перед сверстниками, родителями, старшими.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Отрицательные черты и их преодоление.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нужно знать родителям, чтобы помочь школьникам учиться.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5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ноябрь-декабрь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у детей интереса к чтению.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читать третьекласснику?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Домашняя библиотека, любимые книги.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Совместное чтение книг в семье.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Гигиенические требования к рабочему месту школьника при чтении.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бережного отношения к книге.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57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январь-февраль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Темы: </a:t>
                      </a: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Воображение и его роль в жизни ребёнка.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правильного питания детей.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Роль воображения в жизни человека.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Встреча родителей с музыкальными работниками школы.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Роль питания в жизнедеятельности организма.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Режим питания.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Профилактика инфекционных и острых кишечных заболеваний, лечение желудочно-кишечных заболеваний.</a:t>
                      </a:r>
                    </a:p>
                    <a:p>
                      <a:pPr marL="5276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март-май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Природа и дети. Организация летнего отдыха.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Семейный поход на природу. Привитие любви к природе.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Экологическое воспитание.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летнего отдыха.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Подведение итогов года.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8307" marR="38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40129190"/>
              </p:ext>
            </p:extLst>
          </p:nvPr>
        </p:nvGraphicFramePr>
        <p:xfrm>
          <a:off x="4572000" y="1844824"/>
          <a:ext cx="4104456" cy="4757896"/>
        </p:xfrm>
        <a:graphic>
          <a:graphicData uri="http://schemas.openxmlformats.org/drawingml/2006/table">
            <a:tbl>
              <a:tblPr firstRow="1" firstCol="1" bandRow="1"/>
              <a:tblGrid>
                <a:gridCol w="723397"/>
                <a:gridCol w="3381059"/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сентябрь-октябрь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Младший подросток и его особенности.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Подростковый возраст – возраст стремительного развития физических и умственных сил.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Физиологическое взросление и его влияние на поведенческие реакции ребёнка.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Особенности отношений мальчиков и девочек.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Особенности поведения младших школьников.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ноябрь-декабрь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Трудовое воспитание младших подростков.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детей в семье в контексте социальных изменений.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 подростка в семье. Трудовые поручения и постоянные обязанности.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трудолюбия и прилежания.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Семейное неблагополучие и дефекты воспитания в семье (анкетирование </a:t>
                      </a:r>
                      <a:r>
                        <a:rPr lang="ru-RU" sz="7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дтей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январь-февраль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7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Учебные способности школьников.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Воспитание у школьников ответственного отношения к учению.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Задачи, содержание и особенности учебной деятельности учащихся 4-го класса.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Ответственность родителей и педагогов за учение детей.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Контроль за выполнением домашних заданий, мера помощи родителей в учении детей.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март-май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7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Речевые навыки и их значение в дальнейшем обучении школьников.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для обсуждения: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Анализ учителем речевых умений учащихся (сочинения)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 психолого-педагогического консилиума за четыре года обучения и рекомендации родителям.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Итоговое родительское собрание за четыре года обучения  (анкетирование родителей  и детей).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7569" marR="37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20686" y="1499770"/>
            <a:ext cx="7697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3-й класс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074148" y="1545936"/>
            <a:ext cx="7697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4-й класс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50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75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305800" cy="604867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                             </a:t>
            </a:r>
            <a:r>
              <a:rPr lang="ru-RU" sz="2700" b="1" i="1" dirty="0" smtClean="0"/>
              <a:t>формы работы на родительских собраниях: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200" b="1" dirty="0"/>
              <a:t> </a:t>
            </a:r>
            <a:r>
              <a:rPr lang="ru-RU" sz="2200" b="1" dirty="0" smtClean="0"/>
              <a:t>          - </a:t>
            </a:r>
            <a:r>
              <a:rPr lang="ru-RU" sz="2200" b="1" dirty="0"/>
              <a:t>торжественные собрания; 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  </a:t>
            </a:r>
            <a:r>
              <a:rPr lang="ru-RU" sz="2200" b="1" dirty="0" smtClean="0"/>
              <a:t>- </a:t>
            </a:r>
            <a:r>
              <a:rPr lang="ru-RU" sz="2200" b="1" dirty="0"/>
              <a:t>круглые столы</a:t>
            </a:r>
            <a:r>
              <a:rPr lang="ru-RU" sz="2200" b="1" dirty="0" smtClean="0"/>
              <a:t>;</a:t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  </a:t>
            </a:r>
            <a:r>
              <a:rPr lang="ru-RU" sz="2200" b="1" dirty="0" smtClean="0"/>
              <a:t>- </a:t>
            </a:r>
            <a:r>
              <a:rPr lang="ru-RU" sz="2200" b="1" dirty="0"/>
              <a:t>беседы;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  </a:t>
            </a:r>
            <a:r>
              <a:rPr lang="ru-RU" sz="2200" b="1" dirty="0" smtClean="0"/>
              <a:t>- </a:t>
            </a:r>
            <a:r>
              <a:rPr lang="ru-RU" sz="2200" b="1" dirty="0"/>
              <a:t>обучающие тренинги</a:t>
            </a:r>
            <a:r>
              <a:rPr lang="ru-RU" sz="2200" b="1" dirty="0" smtClean="0"/>
              <a:t>;</a:t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  </a:t>
            </a:r>
            <a:r>
              <a:rPr lang="ru-RU" sz="2200" b="1" dirty="0" smtClean="0"/>
              <a:t>- </a:t>
            </a:r>
            <a:r>
              <a:rPr lang="ru-RU" sz="2200" b="1" dirty="0" err="1"/>
              <a:t>родительско</a:t>
            </a:r>
            <a:r>
              <a:rPr lang="ru-RU" sz="2200" b="1" dirty="0"/>
              <a:t> – ученические капустники;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 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  </a:t>
            </a:r>
            <a:r>
              <a:rPr lang="ru-RU" sz="2200" b="1" dirty="0" smtClean="0"/>
              <a:t>- </a:t>
            </a:r>
            <a:r>
              <a:rPr lang="ru-RU" sz="2200" b="1" dirty="0"/>
              <a:t>конференции</a:t>
            </a:r>
            <a:r>
              <a:rPr lang="ru-RU" sz="2200" b="1" dirty="0" smtClean="0"/>
              <a:t>;</a:t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  </a:t>
            </a:r>
            <a:r>
              <a:rPr lang="ru-RU" sz="2200" b="1" dirty="0" smtClean="0"/>
              <a:t>- </a:t>
            </a:r>
            <a:r>
              <a:rPr lang="ru-RU" sz="2200" b="1" dirty="0"/>
              <a:t>обмен мнениями</a:t>
            </a:r>
            <a:r>
              <a:rPr lang="ru-RU" sz="2200" b="1" dirty="0" smtClean="0"/>
              <a:t>;</a:t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   </a:t>
            </a:r>
            <a:r>
              <a:rPr lang="ru-RU" sz="2200" b="1" dirty="0" smtClean="0"/>
              <a:t>-обучающие </a:t>
            </a:r>
            <a:r>
              <a:rPr lang="ru-RU" sz="2200" b="1" dirty="0"/>
              <a:t>семинары; </a:t>
            </a:r>
            <a:r>
              <a:rPr lang="ru-RU" sz="2200" b="1" dirty="0" smtClean="0"/>
              <a:t> </a:t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·        </a:t>
            </a:r>
            <a:r>
              <a:rPr lang="ru-RU" sz="2200" b="1" dirty="0" smtClean="0"/>
              <a:t>  -семинары </a:t>
            </a:r>
            <a:r>
              <a:rPr lang="ru-RU" sz="2200" b="1" dirty="0"/>
              <a:t>– практикумы;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8066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829</TotalTime>
  <Words>1349</Words>
  <Application>Microsoft Office PowerPoint</Application>
  <PresentationFormat>Экран (4:3)</PresentationFormat>
  <Paragraphs>314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тема</vt:lpstr>
      <vt:lpstr>Цели и задачи</vt:lpstr>
      <vt:lpstr>формы взаимодействия с родителями </vt:lpstr>
      <vt:lpstr>Родительское собрание</vt:lpstr>
      <vt:lpstr>Этапы проведения родительского собрания</vt:lpstr>
      <vt:lpstr>Презентация PowerPoint</vt:lpstr>
      <vt:lpstr>Тематика классных родительских собраний</vt:lpstr>
      <vt:lpstr>Тематика классных родительских собраний</vt:lpstr>
      <vt:lpstr>                              формы работы на родительских собраниях:              - торжественные собрания;    ·          - круглые столы;  ·          - беседы;   ·          - обучающие тренинги;  ·          - родительско – ученические капустники;    ·          - конференции;  ·          - обмен мнениями;  ·           -обучающие семинары;    ·          -семинары – практикумы; </vt:lpstr>
      <vt:lpstr>Правила и принципы общения с родителями.</vt:lpstr>
      <vt:lpstr>Опрос-беседа с родителями и учащимися</vt:lpstr>
      <vt:lpstr>Результаты предварительного анкетирования </vt:lpstr>
      <vt:lpstr>Формы работы внеурочной деятельности:</vt:lpstr>
      <vt:lpstr>Повысить педагогическую культуру родителей как основы раскрытия творческого потенциала родителей</vt:lpstr>
      <vt:lpstr>Содействовать возрождению лучших отечественных традиций семейного воспитания и восстановлению традиционного уклада жизни</vt:lpstr>
      <vt:lpstr>     - развить систему сотрудничества с семьей в интересах ребёнка      - сформировать общие подходы к воспитанию </vt:lpstr>
      <vt:lpstr>●      Развить систему совместного изучения личности ребёнка, его психологических особенностей; ●      Организовать помощь в обучении, физическом и духовном развитии обучающегося; </vt:lpstr>
      <vt:lpstr>заключение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Учитель</dc:creator>
  <cp:lastModifiedBy>Alexeu</cp:lastModifiedBy>
  <cp:revision>45</cp:revision>
  <dcterms:created xsi:type="dcterms:W3CDTF">2012-10-21T13:49:39Z</dcterms:created>
  <dcterms:modified xsi:type="dcterms:W3CDTF">2013-10-21T16:47:05Z</dcterms:modified>
</cp:coreProperties>
</file>