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8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3599CE-D7FD-489C-8F39-577328684B14}" type="datetimeFigureOut">
              <a:rPr lang="ru-RU" smtClean="0"/>
              <a:t>21.10.2013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717BA0-0DE7-4A9A-B79F-23F56C4634FB}" type="slidenum">
              <a:rPr lang="ru-RU" smtClean="0"/>
              <a:t>‹#›</a:t>
            </a:fld>
            <a:endParaRPr lang="ru-RU"/>
          </a:p>
        </p:txBody>
      </p:sp>
    </p:spTree>
    <p:extLst>
      <p:ext uri="{BB962C8B-B14F-4D97-AF65-F5344CB8AC3E}">
        <p14:creationId xmlns:p14="http://schemas.microsoft.com/office/powerpoint/2010/main" val="29745816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6E69986-F606-4114-A324-A7FABBE571A4}" type="datetimeFigureOut">
              <a:rPr lang="ru-RU" smtClean="0"/>
              <a:pPr/>
              <a:t>21.10.2013</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AC1D0F3F-7AC0-4FF0-A16C-AAB2740A133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E69986-F606-4114-A324-A7FABBE571A4}" type="datetimeFigureOut">
              <a:rPr lang="ru-RU" smtClean="0"/>
              <a:pPr/>
              <a:t>21.10.2013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C1D0F3F-7AC0-4FF0-A16C-AAB2740A133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16E69986-F606-4114-A324-A7FABBE571A4}" type="datetimeFigureOut">
              <a:rPr lang="ru-RU" smtClean="0"/>
              <a:pPr/>
              <a:t>21.10.2013</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AC1D0F3F-7AC0-4FF0-A16C-AAB2740A133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E69986-F606-4114-A324-A7FABBE571A4}" type="datetimeFigureOut">
              <a:rPr lang="ru-RU" smtClean="0"/>
              <a:pPr/>
              <a:t>21.10.2013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C1D0F3F-7AC0-4FF0-A16C-AAB2740A133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6E69986-F606-4114-A324-A7FABBE571A4}" type="datetimeFigureOut">
              <a:rPr lang="ru-RU" smtClean="0"/>
              <a:pPr/>
              <a:t>21.10.2013</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AC1D0F3F-7AC0-4FF0-A16C-AAB2740A133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6E69986-F606-4114-A324-A7FABBE571A4}" type="datetimeFigureOut">
              <a:rPr lang="ru-RU" smtClean="0"/>
              <a:pPr/>
              <a:t>21.10.2013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C1D0F3F-7AC0-4FF0-A16C-AAB2740A133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16E69986-F606-4114-A324-A7FABBE571A4}" type="datetimeFigureOut">
              <a:rPr lang="ru-RU" smtClean="0"/>
              <a:pPr/>
              <a:t>21.10.2013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AC1D0F3F-7AC0-4FF0-A16C-AAB2740A133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16E69986-F606-4114-A324-A7FABBE571A4}" type="datetimeFigureOut">
              <a:rPr lang="ru-RU" smtClean="0"/>
              <a:pPr/>
              <a:t>21.10.2013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AC1D0F3F-7AC0-4FF0-A16C-AAB2740A133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16E69986-F606-4114-A324-A7FABBE571A4}" type="datetimeFigureOut">
              <a:rPr lang="ru-RU" smtClean="0"/>
              <a:pPr/>
              <a:t>21.10.2013</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AC1D0F3F-7AC0-4FF0-A16C-AAB2740A133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6E69986-F606-4114-A324-A7FABBE571A4}" type="datetimeFigureOut">
              <a:rPr lang="ru-RU" smtClean="0"/>
              <a:pPr/>
              <a:t>21.10.2013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C1D0F3F-7AC0-4FF0-A16C-AAB2740A133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16E69986-F606-4114-A324-A7FABBE571A4}" type="datetimeFigureOut">
              <a:rPr lang="ru-RU" smtClean="0"/>
              <a:pPr/>
              <a:t>21.10.2013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C1D0F3F-7AC0-4FF0-A16C-AAB2740A133C}"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6E69986-F606-4114-A324-A7FABBE571A4}" type="datetimeFigureOut">
              <a:rPr lang="ru-RU" smtClean="0"/>
              <a:pPr/>
              <a:t>21.10.2013</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AC1D0F3F-7AC0-4FF0-A16C-AAB2740A133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7158" y="214291"/>
            <a:ext cx="8501122" cy="1928825"/>
          </a:xfrm>
        </p:spPr>
        <p:txBody>
          <a:bodyPr>
            <a:normAutofit/>
          </a:bodyPr>
          <a:lstStyle/>
          <a:p>
            <a:r>
              <a:rPr lang="ru-RU" sz="4800" dirty="0" smtClean="0"/>
              <a:t>Чем полезна или опасна змея .</a:t>
            </a:r>
            <a:endParaRPr lang="ru-RU" sz="4800" dirty="0"/>
          </a:p>
        </p:txBody>
      </p:sp>
      <p:pic>
        <p:nvPicPr>
          <p:cNvPr id="1027" name="Picture 3"/>
          <p:cNvPicPr>
            <a:picLocks noChangeAspect="1" noChangeArrowheads="1"/>
          </p:cNvPicPr>
          <p:nvPr/>
        </p:nvPicPr>
        <p:blipFill>
          <a:blip r:embed="rId2"/>
          <a:srcRect/>
          <a:stretch>
            <a:fillRect/>
          </a:stretch>
        </p:blipFill>
        <p:spPr bwMode="auto">
          <a:xfrm>
            <a:off x="5652120" y="3933056"/>
            <a:ext cx="3063284" cy="2710630"/>
          </a:xfrm>
          <a:prstGeom prst="rect">
            <a:avLst/>
          </a:prstGeom>
          <a:noFill/>
          <a:ln w="9525">
            <a:noFill/>
            <a:miter lim="800000"/>
            <a:headEnd/>
            <a:tailEnd/>
          </a:ln>
          <a:effectLst/>
        </p:spPr>
      </p:pic>
      <p:sp>
        <p:nvSpPr>
          <p:cNvPr id="4" name="Подзаголовок 3"/>
          <p:cNvSpPr>
            <a:spLocks noGrp="1"/>
          </p:cNvSpPr>
          <p:nvPr>
            <p:ph type="subTitle" idx="1"/>
          </p:nvPr>
        </p:nvSpPr>
        <p:spPr/>
        <p:txBody>
          <a:bodyPr/>
          <a:lstStyle/>
          <a:p>
            <a:r>
              <a:rPr lang="ru-RU" dirty="0" smtClean="0"/>
              <a:t>Чистякова Анна 4 класс Б </a:t>
            </a:r>
          </a:p>
          <a:p>
            <a:r>
              <a:rPr lang="ru-RU" dirty="0" smtClean="0"/>
              <a:t>Учитель Самошкина И.К.</a:t>
            </a:r>
            <a:endParaRPr lang="ru-RU" dirty="0"/>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Какая бывает кобра?</a:t>
            </a:r>
            <a:endParaRPr lang="ru-RU" dirty="0"/>
          </a:p>
        </p:txBody>
      </p:sp>
      <p:sp>
        <p:nvSpPr>
          <p:cNvPr id="3" name="Текст 2"/>
          <p:cNvSpPr>
            <a:spLocks noGrp="1"/>
          </p:cNvSpPr>
          <p:nvPr>
            <p:ph type="body" idx="1"/>
          </p:nvPr>
        </p:nvSpPr>
        <p:spPr>
          <a:xfrm>
            <a:off x="214282" y="4714884"/>
            <a:ext cx="3500462" cy="1609716"/>
          </a:xfrm>
        </p:spPr>
        <p:txBody>
          <a:bodyPr>
            <a:noAutofit/>
          </a:bodyPr>
          <a:lstStyle/>
          <a:p>
            <a:r>
              <a:rPr lang="ru-RU" sz="7200" dirty="0" smtClean="0"/>
              <a:t>Кобра.</a:t>
            </a:r>
            <a:endParaRPr lang="ru-RU" sz="7200" dirty="0"/>
          </a:p>
        </p:txBody>
      </p:sp>
      <p:sp>
        <p:nvSpPr>
          <p:cNvPr id="4" name="Текст 3"/>
          <p:cNvSpPr>
            <a:spLocks noGrp="1"/>
          </p:cNvSpPr>
          <p:nvPr>
            <p:ph type="body" sz="half" idx="3"/>
          </p:nvPr>
        </p:nvSpPr>
        <p:spPr>
          <a:xfrm>
            <a:off x="4000496" y="4643446"/>
            <a:ext cx="4071966" cy="1681154"/>
          </a:xfrm>
        </p:spPr>
        <p:txBody>
          <a:bodyPr>
            <a:noAutofit/>
          </a:bodyPr>
          <a:lstStyle/>
          <a:p>
            <a:r>
              <a:rPr lang="ru-RU" sz="4300" dirty="0" smtClean="0"/>
              <a:t>Кобра  Чёрношейная</a:t>
            </a:r>
            <a:r>
              <a:rPr lang="ru-RU" sz="4400" dirty="0" smtClean="0"/>
              <a:t>.</a:t>
            </a:r>
            <a:endParaRPr lang="ru-RU" sz="4400" dirty="0"/>
          </a:p>
        </p:txBody>
      </p:sp>
      <p:pic>
        <p:nvPicPr>
          <p:cNvPr id="2050" name="Picture 2"/>
          <p:cNvPicPr>
            <a:picLocks noGrp="1" noChangeAspect="1" noChangeArrowheads="1"/>
          </p:cNvPicPr>
          <p:nvPr>
            <p:ph sz="quarter" idx="2"/>
          </p:nvPr>
        </p:nvPicPr>
        <p:blipFill>
          <a:blip r:embed="rId2"/>
          <a:srcRect/>
          <a:stretch>
            <a:fillRect/>
          </a:stretch>
        </p:blipFill>
        <p:spPr bwMode="auto">
          <a:xfrm>
            <a:off x="714348" y="2143116"/>
            <a:ext cx="3000396" cy="2286016"/>
          </a:xfrm>
          <a:prstGeom prst="rect">
            <a:avLst/>
          </a:prstGeom>
          <a:noFill/>
          <a:ln w="9525">
            <a:noFill/>
            <a:miter lim="800000"/>
            <a:headEnd/>
            <a:tailEnd/>
          </a:ln>
          <a:effectLst/>
        </p:spPr>
      </p:pic>
      <p:pic>
        <p:nvPicPr>
          <p:cNvPr id="2051" name="Picture 3"/>
          <p:cNvPicPr>
            <a:picLocks noGrp="1" noChangeAspect="1" noChangeArrowheads="1"/>
          </p:cNvPicPr>
          <p:nvPr>
            <p:ph sz="quarter" idx="4"/>
          </p:nvPr>
        </p:nvPicPr>
        <p:blipFill>
          <a:blip r:embed="rId3"/>
          <a:srcRect/>
          <a:stretch>
            <a:fillRect/>
          </a:stretch>
        </p:blipFill>
        <p:spPr bwMode="auto">
          <a:xfrm>
            <a:off x="4500562" y="2143116"/>
            <a:ext cx="2500330" cy="2357454"/>
          </a:xfrm>
          <a:prstGeom prst="rect">
            <a:avLst/>
          </a:prstGeom>
          <a:noFill/>
          <a:ln w="9525">
            <a:noFill/>
            <a:miter lim="800000"/>
            <a:headEnd/>
            <a:tailEnd/>
          </a:ln>
          <a:effectLst/>
        </p:spPr>
      </p:pic>
    </p:spTree>
  </p:cSld>
  <p:clrMapOvr>
    <a:masterClrMapping/>
  </p:clrMapOvr>
  <p:transition>
    <p:dissolv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sz="half" idx="2"/>
          </p:nvPr>
        </p:nvSpPr>
        <p:spPr>
          <a:xfrm>
            <a:off x="5357818" y="0"/>
            <a:ext cx="3643338" cy="6858000"/>
          </a:xfrm>
        </p:spPr>
        <p:txBody>
          <a:bodyPr>
            <a:noAutofit/>
          </a:bodyPr>
          <a:lstStyle/>
          <a:p>
            <a:r>
              <a:rPr lang="ru-RU" sz="2100" dirty="0" smtClean="0"/>
              <a:t>  </a:t>
            </a:r>
            <a:r>
              <a:rPr lang="ru-RU" sz="1900" dirty="0" smtClean="0"/>
              <a:t>Кобра — крупнейшая ядовитая змея мира, обладает наибольшей длиной среди ядовитых змей. Отдельные экземпляры достигают длины 5,6 м[2], хотя средние размеры взрослой кобры 3—4 метра. Королевская кобра регулирует расход яда при нападении, закрывая протоки ядовитых желез посредством мышечных сокращений. Количество яда зависит от размеров жертвы и обычно почти на порядок превышает смертельную дозу. На саму змею её яд не действует, и она не получает отравления при поедании отравленной ею жертвы</a:t>
            </a:r>
            <a:endParaRPr lang="ru-RU" sz="1900" dirty="0"/>
          </a:p>
        </p:txBody>
      </p:sp>
      <p:pic>
        <p:nvPicPr>
          <p:cNvPr id="3078" name="Picture 6"/>
          <p:cNvPicPr>
            <a:picLocks noGrp="1" noChangeAspect="1" noChangeArrowheads="1"/>
          </p:cNvPicPr>
          <p:nvPr>
            <p:ph type="pic" idx="1"/>
          </p:nvPr>
        </p:nvPicPr>
        <p:blipFill>
          <a:blip r:embed="rId2"/>
          <a:srcRect l="8664" r="8664"/>
          <a:stretch>
            <a:fillRect/>
          </a:stretch>
        </p:blipFill>
        <p:spPr bwMode="auto">
          <a:prstGeom prst="rect">
            <a:avLst/>
          </a:prstGeom>
          <a:noFill/>
          <a:ln w="9525">
            <a:noFill/>
            <a:miter lim="800000"/>
            <a:headEnd/>
            <a:tailEnd/>
          </a:ln>
          <a:effectLst/>
        </p:spPr>
      </p:pic>
    </p:spTree>
  </p:cSld>
  <p:clrMapOvr>
    <a:masterClrMapping/>
  </p:clrMapOvr>
  <p:transition>
    <p:wedg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4180530"/>
          </a:xfrm>
          <a:ln>
            <a:noFill/>
          </a:ln>
        </p:spPr>
        <p:txBody>
          <a:bodyPr>
            <a:normAutofit/>
          </a:bodyPr>
          <a:lstStyle/>
          <a:p>
            <a:r>
              <a:rPr lang="ru-RU" sz="8600" dirty="0" smtClean="0"/>
              <a:t>Спасибо за внимание!!! </a:t>
            </a:r>
            <a:endParaRPr lang="ru-RU" sz="8600" dirty="0"/>
          </a:p>
        </p:txBody>
      </p:sp>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idx="2"/>
          </p:nvPr>
        </p:nvSpPr>
        <p:spPr/>
        <p:txBody>
          <a:bodyPr/>
          <a:lstStyle/>
          <a:p>
            <a:endParaRPr lang="ru-RU" dirty="0"/>
          </a:p>
        </p:txBody>
      </p:sp>
      <p:sp>
        <p:nvSpPr>
          <p:cNvPr id="3" name="Содержимое 2"/>
          <p:cNvSpPr>
            <a:spLocks noGrp="1"/>
          </p:cNvSpPr>
          <p:nvPr>
            <p:ph sz="half" idx="1"/>
          </p:nvPr>
        </p:nvSpPr>
        <p:spPr>
          <a:xfrm>
            <a:off x="3575050" y="273050"/>
            <a:ext cx="4640288" cy="6156346"/>
          </a:xfrm>
        </p:spPr>
        <p:txBody>
          <a:bodyPr>
            <a:noAutofit/>
          </a:bodyPr>
          <a:lstStyle/>
          <a:p>
            <a:r>
              <a:rPr lang="ru-RU" sz="2000" dirty="0" smtClean="0"/>
              <a:t>Кобры — ядовитые змеи, дальние родственницы гремучих змей. Почувствовав опасность, они высоко поднимают голову и расширяют шею так, что образуется щиток. Крупнейшая кобра — королевская, или </a:t>
            </a:r>
            <a:r>
              <a:rPr lang="ru-RU" sz="2000" dirty="0" err="1" smtClean="0"/>
              <a:t>гамадриад</a:t>
            </a:r>
            <a:r>
              <a:rPr lang="ru-RU" sz="2000" dirty="0" smtClean="0"/>
              <a:t>. Это самая большая из ядовитых змей на Земле, достигающая в длину 5,5 м. По некоторым сведениям, встречались королевские кобры длиной 5,58 м. Человек умирает от укуса кобры обычно за четверть часа. Некоторые кобры, защищаясь, даже могут плеваться ядом. Так поступают черношейная и плюющая кобры, а также ошейниковая. Все они водятся в Африке.</a:t>
            </a:r>
            <a:endParaRPr lang="ru-RU" sz="2000" dirty="0"/>
          </a:p>
        </p:txBody>
      </p:sp>
      <p:pic>
        <p:nvPicPr>
          <p:cNvPr id="3074" name="Picture 2"/>
          <p:cNvPicPr>
            <a:picLocks noChangeAspect="1" noChangeArrowheads="1"/>
          </p:cNvPicPr>
          <p:nvPr/>
        </p:nvPicPr>
        <p:blipFill>
          <a:blip r:embed="rId2"/>
          <a:srcRect/>
          <a:stretch>
            <a:fillRect/>
          </a:stretch>
        </p:blipFill>
        <p:spPr bwMode="auto">
          <a:xfrm>
            <a:off x="285720" y="500042"/>
            <a:ext cx="3143272" cy="5405452"/>
          </a:xfrm>
          <a:prstGeom prst="rect">
            <a:avLst/>
          </a:prstGeom>
          <a:noFill/>
          <a:ln w="9525">
            <a:noFill/>
            <a:miter lim="800000"/>
            <a:headEnd/>
            <a:tailEnd/>
          </a:ln>
          <a:effectLst/>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srcRect/>
          <a:stretch>
            <a:fillRect/>
          </a:stretch>
        </p:blipFill>
        <p:spPr bwMode="auto">
          <a:xfrm>
            <a:off x="0" y="33939"/>
            <a:ext cx="3071802" cy="3180747"/>
          </a:xfrm>
          <a:prstGeom prst="rect">
            <a:avLst/>
          </a:prstGeom>
          <a:noFill/>
          <a:ln w="9525">
            <a:noFill/>
            <a:miter lim="800000"/>
            <a:headEnd/>
            <a:tailEnd/>
          </a:ln>
          <a:effectLst/>
        </p:spPr>
      </p:pic>
      <p:pic>
        <p:nvPicPr>
          <p:cNvPr id="4100" name="Picture 4"/>
          <p:cNvPicPr>
            <a:picLocks noChangeAspect="1" noChangeArrowheads="1"/>
          </p:cNvPicPr>
          <p:nvPr/>
        </p:nvPicPr>
        <p:blipFill>
          <a:blip r:embed="rId3"/>
          <a:srcRect/>
          <a:stretch>
            <a:fillRect/>
          </a:stretch>
        </p:blipFill>
        <p:spPr bwMode="auto">
          <a:xfrm>
            <a:off x="4786314" y="3500438"/>
            <a:ext cx="4143404" cy="3071835"/>
          </a:xfrm>
          <a:prstGeom prst="rect">
            <a:avLst/>
          </a:prstGeom>
          <a:noFill/>
          <a:ln w="9525">
            <a:noFill/>
            <a:miter lim="800000"/>
            <a:headEnd/>
            <a:tailEnd/>
          </a:ln>
          <a:effectLst/>
        </p:spPr>
      </p:pic>
      <p:pic>
        <p:nvPicPr>
          <p:cNvPr id="4101" name="Picture 5"/>
          <p:cNvPicPr>
            <a:picLocks noChangeAspect="1" noChangeArrowheads="1"/>
          </p:cNvPicPr>
          <p:nvPr/>
        </p:nvPicPr>
        <p:blipFill>
          <a:blip r:embed="rId4"/>
          <a:srcRect/>
          <a:stretch>
            <a:fillRect/>
          </a:stretch>
        </p:blipFill>
        <p:spPr bwMode="auto">
          <a:xfrm>
            <a:off x="95211" y="3429000"/>
            <a:ext cx="3405219" cy="3370585"/>
          </a:xfrm>
          <a:prstGeom prst="rect">
            <a:avLst/>
          </a:prstGeom>
          <a:noFill/>
          <a:ln w="9525">
            <a:noFill/>
            <a:miter lim="800000"/>
            <a:headEnd/>
            <a:tailEnd/>
          </a:ln>
          <a:effectLst/>
        </p:spPr>
      </p:pic>
      <p:pic>
        <p:nvPicPr>
          <p:cNvPr id="4102" name="Picture 6"/>
          <p:cNvPicPr>
            <a:picLocks noChangeAspect="1" noChangeArrowheads="1"/>
          </p:cNvPicPr>
          <p:nvPr/>
        </p:nvPicPr>
        <p:blipFill>
          <a:blip r:embed="rId5"/>
          <a:srcRect/>
          <a:stretch>
            <a:fillRect/>
          </a:stretch>
        </p:blipFill>
        <p:spPr bwMode="auto">
          <a:xfrm>
            <a:off x="6072198" y="184284"/>
            <a:ext cx="2857520" cy="2816087"/>
          </a:xfrm>
          <a:prstGeom prst="rect">
            <a:avLst/>
          </a:prstGeom>
          <a:noFill/>
          <a:ln w="9525">
            <a:noFill/>
            <a:miter lim="800000"/>
            <a:headEnd/>
            <a:tailEnd/>
          </a:ln>
          <a:effectLst/>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85728"/>
            <a:ext cx="8229600" cy="2928958"/>
          </a:xfrm>
        </p:spPr>
        <p:txBody>
          <a:bodyPr>
            <a:normAutofit/>
          </a:bodyPr>
          <a:lstStyle/>
          <a:p>
            <a:r>
              <a:rPr lang="ru-RU" dirty="0" smtClean="0"/>
              <a:t>КОРОЛЕВСКАЯ ЗМЕЯ относится к семейству </a:t>
            </a:r>
            <a:r>
              <a:rPr lang="ru-RU" dirty="0" err="1" smtClean="0"/>
              <a:t>ужеобразных</a:t>
            </a:r>
            <a:r>
              <a:rPr lang="ru-RU" dirty="0" smtClean="0"/>
              <a:t> - она </a:t>
            </a:r>
            <a:r>
              <a:rPr lang="ru-RU" dirty="0" err="1" smtClean="0"/>
              <a:t>неядовита</a:t>
            </a:r>
            <a:r>
              <a:rPr lang="ru-RU" dirty="0" smtClean="0"/>
              <a:t> и убивает мелких зверьков, удушая их или сразу заглатывая.</a:t>
            </a:r>
            <a:endParaRPr lang="ru-RU" dirty="0"/>
          </a:p>
        </p:txBody>
      </p:sp>
      <p:pic>
        <p:nvPicPr>
          <p:cNvPr id="5122" name="Picture 2"/>
          <p:cNvPicPr>
            <a:picLocks noGrp="1" noChangeAspect="1" noChangeArrowheads="1"/>
          </p:cNvPicPr>
          <p:nvPr>
            <p:ph idx="1"/>
          </p:nvPr>
        </p:nvPicPr>
        <p:blipFill>
          <a:blip r:embed="rId2"/>
          <a:stretch>
            <a:fillRect/>
          </a:stretch>
        </p:blipFill>
        <p:spPr bwMode="auto">
          <a:xfrm>
            <a:off x="214282" y="3714752"/>
            <a:ext cx="7929618" cy="2857520"/>
          </a:xfrm>
          <a:prstGeom prst="rect">
            <a:avLst/>
          </a:prstGeom>
          <a:noFill/>
          <a:ln w="9525">
            <a:noFill/>
            <a:miter lim="800000"/>
            <a:headEnd/>
            <a:tailEnd/>
          </a:ln>
          <a:effectLst/>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154230"/>
          </a:xfrm>
        </p:spPr>
        <p:txBody>
          <a:bodyPr>
            <a:normAutofit fontScale="90000"/>
          </a:bodyPr>
          <a:lstStyle/>
          <a:p>
            <a:r>
              <a:rPr lang="ru-RU" dirty="0" smtClean="0"/>
              <a:t>АНАКОНДА - самая крупная в мире змея, обитающая в Южной Америке, относится к группе удавов.</a:t>
            </a:r>
            <a:endParaRPr lang="ru-RU" dirty="0"/>
          </a:p>
        </p:txBody>
      </p:sp>
      <p:pic>
        <p:nvPicPr>
          <p:cNvPr id="6146" name="Picture 2"/>
          <p:cNvPicPr>
            <a:picLocks noGrp="1" noChangeAspect="1" noChangeArrowheads="1"/>
          </p:cNvPicPr>
          <p:nvPr>
            <p:ph idx="1"/>
          </p:nvPr>
        </p:nvPicPr>
        <p:blipFill>
          <a:blip r:embed="rId2"/>
          <a:srcRect/>
          <a:stretch>
            <a:fillRect/>
          </a:stretch>
        </p:blipFill>
        <p:spPr bwMode="auto">
          <a:xfrm>
            <a:off x="0" y="2500306"/>
            <a:ext cx="8858279" cy="3929090"/>
          </a:xfrm>
          <a:prstGeom prst="rect">
            <a:avLst/>
          </a:prstGeom>
          <a:noFill/>
          <a:ln w="9525">
            <a:noFill/>
            <a:miter lim="800000"/>
            <a:headEnd/>
            <a:tailEnd/>
          </a:ln>
          <a:effectLst/>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357166"/>
            <a:ext cx="8229600" cy="2868610"/>
          </a:xfrm>
        </p:spPr>
        <p:txBody>
          <a:bodyPr>
            <a:noAutofit/>
          </a:bodyPr>
          <a:lstStyle/>
          <a:p>
            <a:r>
              <a:rPr lang="ru-RU" sz="3600" dirty="0" smtClean="0"/>
              <a:t>ИЕРОГЛИФОВЫЙ ПИТОН, как и большинство представителей семейства </a:t>
            </a:r>
            <a:r>
              <a:rPr lang="ru-RU" sz="3600" dirty="0" err="1" smtClean="0"/>
              <a:t>ложноногих</a:t>
            </a:r>
            <a:r>
              <a:rPr lang="ru-RU" sz="3600" dirty="0" smtClean="0"/>
              <a:t>, убивает жертву, обвивая ее и удушая кольцами своего длинного тела (до </a:t>
            </a:r>
            <a:r>
              <a:rPr lang="ru-RU" sz="4000" dirty="0" smtClean="0"/>
              <a:t>10 м).</a:t>
            </a:r>
            <a:endParaRPr lang="ru-RU" sz="4000" dirty="0"/>
          </a:p>
        </p:txBody>
      </p:sp>
      <p:pic>
        <p:nvPicPr>
          <p:cNvPr id="7170" name="Picture 2"/>
          <p:cNvPicPr>
            <a:picLocks noGrp="1" noChangeAspect="1" noChangeArrowheads="1"/>
          </p:cNvPicPr>
          <p:nvPr>
            <p:ph idx="1"/>
          </p:nvPr>
        </p:nvPicPr>
        <p:blipFill>
          <a:blip r:embed="rId2"/>
          <a:srcRect/>
          <a:stretch>
            <a:fillRect/>
          </a:stretch>
        </p:blipFill>
        <p:spPr bwMode="auto">
          <a:xfrm>
            <a:off x="285720" y="3214686"/>
            <a:ext cx="8286807" cy="3357586"/>
          </a:xfrm>
          <a:prstGeom prst="rect">
            <a:avLst/>
          </a:prstGeom>
          <a:noFill/>
          <a:ln w="9525">
            <a:noFill/>
            <a:miter lim="800000"/>
            <a:headEnd/>
            <a:tailEnd/>
          </a:ln>
          <a:effectLst/>
        </p:spPr>
      </p:pic>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1071547"/>
            <a:ext cx="7858180" cy="4247317"/>
          </a:xfrm>
          <a:prstGeom prst="rect">
            <a:avLst/>
          </a:prstGeom>
        </p:spPr>
        <p:txBody>
          <a:bodyPr wrap="square">
            <a:spAutoFit/>
          </a:bodyPr>
          <a:lstStyle/>
          <a:p>
            <a:r>
              <a:rPr lang="ru-RU" sz="5400" dirty="0" smtClean="0"/>
              <a:t>Лежит верёвка,</a:t>
            </a:r>
          </a:p>
          <a:p>
            <a:r>
              <a:rPr lang="ru-RU" sz="5400" dirty="0" smtClean="0"/>
              <a:t>Шипит, плутовка. </a:t>
            </a:r>
          </a:p>
          <a:p>
            <a:r>
              <a:rPr lang="ru-RU" sz="5400" dirty="0" smtClean="0"/>
              <a:t>Брать ее опасно – </a:t>
            </a:r>
          </a:p>
          <a:p>
            <a:r>
              <a:rPr lang="ru-RU" sz="5400" dirty="0" smtClean="0"/>
              <a:t>Укусит. Кто это, вам ясно?</a:t>
            </a:r>
            <a:endParaRPr lang="ru-RU" sz="5400" dirty="0"/>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0100" y="357166"/>
            <a:ext cx="7072362" cy="1200329"/>
          </a:xfrm>
          <a:prstGeom prst="rect">
            <a:avLst/>
          </a:prstGeom>
        </p:spPr>
        <p:txBody>
          <a:bodyPr wrap="square">
            <a:spAutoFit/>
          </a:bodyPr>
          <a:lstStyle/>
          <a:p>
            <a:r>
              <a:rPr lang="ru-RU" dirty="0" smtClean="0"/>
              <a:t>Почему во Вьетнаме так полезно вино со змеями, скорпионами и ящерицами? </a:t>
            </a:r>
          </a:p>
          <a:p>
            <a:r>
              <a:rPr lang="ru-RU" dirty="0" smtClean="0"/>
              <a:t> Может, дело в том, что змея считается символом мудрости и долголетия, а выпить змеиный настой – значит получить ее силы.</a:t>
            </a:r>
            <a:endParaRPr lang="ru-RU" dirty="0"/>
          </a:p>
        </p:txBody>
      </p:sp>
      <p:pic>
        <p:nvPicPr>
          <p:cNvPr id="8194" name="Picture 2"/>
          <p:cNvPicPr>
            <a:picLocks noChangeAspect="1" noChangeArrowheads="1"/>
          </p:cNvPicPr>
          <p:nvPr/>
        </p:nvPicPr>
        <p:blipFill>
          <a:blip r:embed="rId2"/>
          <a:srcRect/>
          <a:stretch>
            <a:fillRect/>
          </a:stretch>
        </p:blipFill>
        <p:spPr bwMode="auto">
          <a:xfrm>
            <a:off x="500034" y="1714488"/>
            <a:ext cx="8286808" cy="4714908"/>
          </a:xfrm>
          <a:prstGeom prst="rect">
            <a:avLst/>
          </a:prstGeom>
          <a:noFill/>
          <a:ln w="9525">
            <a:noFill/>
            <a:miter lim="800000"/>
            <a:headEnd/>
            <a:tailEnd/>
          </a:ln>
          <a:effectLst/>
        </p:spPr>
      </p:pic>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srcRect/>
          <a:stretch>
            <a:fillRect/>
          </a:stretch>
        </p:blipFill>
        <p:spPr bwMode="auto">
          <a:xfrm>
            <a:off x="0" y="100013"/>
            <a:ext cx="8929717" cy="6657975"/>
          </a:xfrm>
          <a:prstGeom prst="rect">
            <a:avLst/>
          </a:prstGeom>
          <a:noFill/>
          <a:ln w="9525">
            <a:noFill/>
            <a:miter lim="800000"/>
            <a:headEnd/>
            <a:tailEnd/>
          </a:ln>
          <a:effectLst/>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105</TotalTime>
  <Words>325</Words>
  <Application>Microsoft Office PowerPoint</Application>
  <PresentationFormat>Экран (4:3)</PresentationFormat>
  <Paragraphs>18</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Изящная</vt:lpstr>
      <vt:lpstr>Чем полезна или опасна змея .</vt:lpstr>
      <vt:lpstr>Презентация PowerPoint</vt:lpstr>
      <vt:lpstr>Презентация PowerPoint</vt:lpstr>
      <vt:lpstr>КОРОЛЕВСКАЯ ЗМЕЯ относится к семейству ужеобразных - она неядовита и убивает мелких зверьков, удушая их или сразу заглатывая.</vt:lpstr>
      <vt:lpstr>АНАКОНДА - самая крупная в мире змея, обитающая в Южной Америке, относится к группе удавов.</vt:lpstr>
      <vt:lpstr>ИЕРОГЛИФОВЫЙ ПИТОН, как и большинство представителей семейства ложноногих, убивает жертву, обвивая ее и удушая кольцами своего длинного тела (до 10 м).</vt:lpstr>
      <vt:lpstr>Презентация PowerPoint</vt:lpstr>
      <vt:lpstr>Презентация PowerPoint</vt:lpstr>
      <vt:lpstr>Презентация PowerPoint</vt:lpstr>
      <vt:lpstr>Какая бывает кобра?</vt:lpstr>
      <vt:lpstr>Презентация PowerPoint</vt:lpstr>
      <vt:lpstr>Спасибо за внимание!!!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Чем полезна или опасна змея .</dc:title>
  <dc:creator>Жанна</dc:creator>
  <cp:lastModifiedBy>Ирина</cp:lastModifiedBy>
  <cp:revision>12</cp:revision>
  <dcterms:created xsi:type="dcterms:W3CDTF">2012-02-07T17:16:11Z</dcterms:created>
  <dcterms:modified xsi:type="dcterms:W3CDTF">2013-10-21T06:48:39Z</dcterms:modified>
</cp:coreProperties>
</file>