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3" r:id="rId4"/>
    <p:sldId id="269" r:id="rId5"/>
    <p:sldId id="264" r:id="rId6"/>
    <p:sldId id="270" r:id="rId7"/>
    <p:sldId id="267" r:id="rId8"/>
    <p:sldId id="260" r:id="rId9"/>
    <p:sldId id="272" r:id="rId10"/>
    <p:sldId id="261" r:id="rId11"/>
    <p:sldId id="273" r:id="rId12"/>
    <p:sldId id="266" r:id="rId13"/>
    <p:sldId id="271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000FF"/>
    <a:srgbClr val="660066"/>
    <a:srgbClr val="009900"/>
    <a:srgbClr val="CC0099"/>
    <a:srgbClr val="D7D7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81" autoAdjust="0"/>
  </p:normalViewPr>
  <p:slideViewPr>
    <p:cSldViewPr>
      <p:cViewPr varScale="1">
        <p:scale>
          <a:sx n="81" d="100"/>
          <a:sy n="81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FA4DBF-1C38-4871-993B-2B3BD86D67D6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2F5537-0A6E-4D6D-B50B-0F4715FEF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CC7ADB-D71B-4833-86B7-FE9A0D8BF43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C06C9-2813-4C05-90B0-E217CF03F145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502B1-BC91-48F7-B019-FDF13F4BE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BA00B-1A6E-43FE-B413-0B3F24BABAD9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BD28A-3324-479E-BDC3-CA1FBFF37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D6101-72A5-45E2-BF0E-7AB114C79841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A67F-1628-482D-9214-D6CAF17CC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DE6D2-A91F-47E9-A826-4B9BFC4488AB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942F-5294-45C9-984D-3066FE60B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CFA5D-35CA-4642-8F80-08778AA41DAC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634B7-0021-45AD-99CA-72B314EB0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B7F8-C935-40F6-8239-D8D04A7A4992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5FA3D-2511-49A7-B6E0-85AEFAC9B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5BA8-638A-4A4A-A9A4-EED3D1B3BB05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27F6D-4F9D-40C5-9B57-BD63E05AC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B9FEB-4F73-4042-A77D-DC89DF51E10A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6314B-6E19-4965-A91E-2CF6BC4CC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FC342-F033-48EA-A081-C9D6A0EC2CF7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AC285-6EE6-4378-BA69-FE8D3C4BB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62690-2921-4828-8704-EB297F3B1B40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1F4D-B34F-4EED-A253-F31B2C3E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AD3B5-20E2-429C-9F52-1EFCB55B6E38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81959-B9CD-432A-B822-2F229A4C8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9DA511-A4FA-43A8-962D-0FD267B93008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5A0F9-2B95-4BE0-97E2-35E76FCE8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zoom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.114kab\Desktop\7\7%20Audierung%20CD%201\35%20&#1044;&#1086;&#1088;&#1086;&#1078;&#1082;&#1072;%2035.mp3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250825" y="981075"/>
            <a:ext cx="8424863" cy="2619375"/>
          </a:xfrm>
        </p:spPr>
        <p:txBody>
          <a:bodyPr/>
          <a:lstStyle/>
          <a:p>
            <a:pPr eaLnBrk="1" hangingPunct="1"/>
            <a:r>
              <a:rPr lang="en-US" sz="7200" smtClean="0">
                <a:solidFill>
                  <a:srgbClr val="FF0000"/>
                </a:solidFill>
              </a:rPr>
              <a:t>F</a:t>
            </a:r>
            <a:r>
              <a:rPr lang="en-US" sz="7200" smtClean="0">
                <a:solidFill>
                  <a:srgbClr val="FFFF00"/>
                </a:solidFill>
              </a:rPr>
              <a:t>u</a:t>
            </a:r>
            <a:r>
              <a:rPr lang="en-US" sz="7200" smtClean="0">
                <a:solidFill>
                  <a:srgbClr val="FFC000"/>
                </a:solidFill>
              </a:rPr>
              <a:t>t</a:t>
            </a:r>
            <a:r>
              <a:rPr lang="en-US" sz="7200" smtClean="0">
                <a:solidFill>
                  <a:srgbClr val="00B050"/>
                </a:solidFill>
              </a:rPr>
              <a:t>u</a:t>
            </a:r>
            <a:r>
              <a:rPr lang="en-US" sz="7200" smtClean="0">
                <a:solidFill>
                  <a:srgbClr val="00B0F0"/>
                </a:solidFill>
              </a:rPr>
              <a:t>r</a:t>
            </a:r>
            <a:r>
              <a:rPr lang="en-US" sz="7200" smtClean="0">
                <a:solidFill>
                  <a:srgbClr val="7030A0"/>
                </a:solidFill>
              </a:rPr>
              <a:t>e</a:t>
            </a:r>
            <a:r>
              <a:rPr lang="en-US" sz="7200" smtClean="0"/>
              <a:t> </a:t>
            </a:r>
            <a:r>
              <a:rPr lang="en-US" sz="7200" smtClean="0">
                <a:solidFill>
                  <a:schemeClr val="accent2"/>
                </a:solidFill>
              </a:rPr>
              <a:t>f</a:t>
            </a:r>
            <a:r>
              <a:rPr lang="en-US" sz="7200" smtClean="0">
                <a:solidFill>
                  <a:srgbClr val="77933C"/>
                </a:solidFill>
              </a:rPr>
              <a:t>o</a:t>
            </a:r>
            <a:r>
              <a:rPr lang="en-US" sz="7200" smtClean="0">
                <a:solidFill>
                  <a:srgbClr val="B3A2C7"/>
                </a:solidFill>
              </a:rPr>
              <a:t>r</a:t>
            </a:r>
            <a:r>
              <a:rPr lang="en-US" sz="7200" smtClean="0">
                <a:solidFill>
                  <a:srgbClr val="93CDDD"/>
                </a:solidFill>
              </a:rPr>
              <a:t>m</a:t>
            </a:r>
            <a:r>
              <a:rPr lang="en-US" sz="7200" smtClean="0">
                <a:solidFill>
                  <a:srgbClr val="E46C0A"/>
                </a:solidFill>
              </a:rPr>
              <a:t>s</a:t>
            </a:r>
            <a:endParaRPr lang="ru-RU" sz="7200" smtClean="0">
              <a:solidFill>
                <a:srgbClr val="E46C0A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solidFill>
                  <a:srgbClr val="C00000"/>
                </a:solidFill>
              </a:rPr>
              <a:t>F</a:t>
            </a:r>
            <a:r>
              <a:rPr lang="en-US" sz="6000" smtClean="0">
                <a:solidFill>
                  <a:srgbClr val="FF0000"/>
                </a:solidFill>
              </a:rPr>
              <a:t>u</a:t>
            </a:r>
            <a:r>
              <a:rPr lang="en-US" sz="6000" smtClean="0">
                <a:solidFill>
                  <a:srgbClr val="FFC000"/>
                </a:solidFill>
              </a:rPr>
              <a:t>t</a:t>
            </a:r>
            <a:r>
              <a:rPr lang="en-US" sz="6000" smtClean="0">
                <a:solidFill>
                  <a:srgbClr val="FFFF00"/>
                </a:solidFill>
              </a:rPr>
              <a:t>u</a:t>
            </a:r>
            <a:r>
              <a:rPr lang="en-US" sz="6000" smtClean="0">
                <a:solidFill>
                  <a:srgbClr val="92D050"/>
                </a:solidFill>
              </a:rPr>
              <a:t>r</a:t>
            </a:r>
            <a:r>
              <a:rPr lang="en-US" sz="6000" smtClean="0">
                <a:solidFill>
                  <a:srgbClr val="00B050"/>
                </a:solidFill>
              </a:rPr>
              <a:t>e</a:t>
            </a:r>
            <a:r>
              <a:rPr lang="en-US" sz="6000" smtClean="0">
                <a:solidFill>
                  <a:srgbClr val="D7D7D7"/>
                </a:solidFill>
              </a:rPr>
              <a:t> </a:t>
            </a:r>
            <a:r>
              <a:rPr lang="en-US" sz="6000" smtClean="0">
                <a:solidFill>
                  <a:srgbClr val="00B0F0"/>
                </a:solidFill>
              </a:rPr>
              <a:t>t</a:t>
            </a:r>
            <a:r>
              <a:rPr lang="en-US" sz="6000" smtClean="0">
                <a:solidFill>
                  <a:srgbClr val="0070C0"/>
                </a:solidFill>
              </a:rPr>
              <a:t>i</a:t>
            </a:r>
            <a:r>
              <a:rPr lang="en-US" sz="6000" smtClean="0">
                <a:solidFill>
                  <a:srgbClr val="002060"/>
                </a:solidFill>
              </a:rPr>
              <a:t>m</a:t>
            </a:r>
            <a:r>
              <a:rPr lang="en-US" sz="6000" smtClean="0">
                <a:solidFill>
                  <a:srgbClr val="7030A0"/>
                </a:solidFill>
              </a:rPr>
              <a:t>e</a:t>
            </a:r>
            <a:r>
              <a:rPr lang="en-US" sz="6000" smtClean="0">
                <a:solidFill>
                  <a:srgbClr val="D7D7D7"/>
                </a:solidFill>
              </a:rPr>
              <a:t> </a:t>
            </a:r>
            <a:r>
              <a:rPr lang="en-US" sz="6000" smtClean="0">
                <a:solidFill>
                  <a:srgbClr val="C00000"/>
                </a:solidFill>
              </a:rPr>
              <a:t>e</a:t>
            </a:r>
            <a:r>
              <a:rPr lang="en-US" sz="6000" smtClean="0">
                <a:solidFill>
                  <a:srgbClr val="FF0000"/>
                </a:solidFill>
              </a:rPr>
              <a:t>x</a:t>
            </a:r>
            <a:r>
              <a:rPr lang="en-US" sz="6000" smtClean="0">
                <a:solidFill>
                  <a:srgbClr val="FFFF00"/>
                </a:solidFill>
              </a:rPr>
              <a:t>p</a:t>
            </a:r>
            <a:r>
              <a:rPr lang="en-US" sz="6000" smtClean="0">
                <a:solidFill>
                  <a:srgbClr val="FFC000"/>
                </a:solidFill>
              </a:rPr>
              <a:t>r</a:t>
            </a:r>
            <a:r>
              <a:rPr lang="en-US" sz="6000" smtClean="0">
                <a:solidFill>
                  <a:srgbClr val="92D050"/>
                </a:solidFill>
              </a:rPr>
              <a:t>e</a:t>
            </a:r>
            <a:r>
              <a:rPr lang="en-US" sz="6000" smtClean="0">
                <a:solidFill>
                  <a:srgbClr val="00B0F0"/>
                </a:solidFill>
              </a:rPr>
              <a:t>s</a:t>
            </a:r>
            <a:r>
              <a:rPr lang="en-US" sz="6000" smtClean="0">
                <a:solidFill>
                  <a:srgbClr val="0070C0"/>
                </a:solidFill>
              </a:rPr>
              <a:t>s</a:t>
            </a:r>
            <a:r>
              <a:rPr lang="en-US" sz="6000" smtClean="0">
                <a:solidFill>
                  <a:srgbClr val="002060"/>
                </a:solidFill>
              </a:rPr>
              <a:t>i</a:t>
            </a:r>
            <a:r>
              <a:rPr lang="en-US" sz="6000" smtClean="0">
                <a:solidFill>
                  <a:srgbClr val="7030A0"/>
                </a:solidFill>
              </a:rPr>
              <a:t>o</a:t>
            </a:r>
            <a:r>
              <a:rPr lang="en-US" sz="6000" smtClean="0">
                <a:solidFill>
                  <a:srgbClr val="C00000"/>
                </a:solidFill>
              </a:rPr>
              <a:t>n</a:t>
            </a:r>
            <a:r>
              <a:rPr lang="en-US" sz="6000" smtClean="0">
                <a:solidFill>
                  <a:srgbClr val="FF0000"/>
                </a:solidFill>
              </a:rPr>
              <a:t>s</a:t>
            </a:r>
            <a:endParaRPr lang="ru-RU" sz="60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Correct the mistake in each sentence.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79388" y="2060575"/>
            <a:ext cx="8785225" cy="51450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1.Let’s play tennis as soon as it stopped raining.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2.When the taxi is arriving, we’re going to get in it.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3.I’m going to swim while I’m being on holiday.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4.As soon the lesson ends we’re going home.</a:t>
            </a:r>
            <a:endParaRPr lang="ru-RU" smtClean="0"/>
          </a:p>
        </p:txBody>
      </p:sp>
      <p:grpSp>
        <p:nvGrpSpPr>
          <p:cNvPr id="24579" name="Group 7"/>
          <p:cNvGrpSpPr>
            <a:grpSpLocks/>
          </p:cNvGrpSpPr>
          <p:nvPr/>
        </p:nvGrpSpPr>
        <p:grpSpPr bwMode="auto">
          <a:xfrm>
            <a:off x="4211638" y="5435600"/>
            <a:ext cx="1957387" cy="1416050"/>
            <a:chOff x="2653" y="3424"/>
            <a:chExt cx="1233" cy="892"/>
          </a:xfrm>
        </p:grpSpPr>
        <p:sp>
          <p:nvSpPr>
            <p:cNvPr id="24580" name="SMARTInkAnnotation8"/>
            <p:cNvSpPr>
              <a:spLocks/>
            </p:cNvSpPr>
            <p:nvPr/>
          </p:nvSpPr>
          <p:spPr bwMode="auto">
            <a:xfrm>
              <a:off x="2653" y="4315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  <a:gd name="T9" fmla="*/ 0 w 3"/>
                <a:gd name="T10" fmla="*/ 0 h 1"/>
                <a:gd name="T11" fmla="*/ 3 w 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1" name="SMARTInkAnnotation9"/>
            <p:cNvSpPr>
              <a:spLocks/>
            </p:cNvSpPr>
            <p:nvPr/>
          </p:nvSpPr>
          <p:spPr bwMode="auto">
            <a:xfrm>
              <a:off x="3561" y="3424"/>
              <a:ext cx="1" cy="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5 h 6"/>
                <a:gd name="T4" fmla="*/ 0 60000 65536"/>
                <a:gd name="T5" fmla="*/ 0 60000 65536"/>
                <a:gd name="T6" fmla="*/ 0 w 1"/>
                <a:gd name="T7" fmla="*/ 0 h 6"/>
                <a:gd name="T8" fmla="*/ 1 w 1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6">
                  <a:moveTo>
                    <a:pt x="0" y="0"/>
                  </a:moveTo>
                  <a:lnTo>
                    <a:pt x="0" y="5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2" name="SMARTInkAnnotation10"/>
            <p:cNvSpPr>
              <a:spLocks/>
            </p:cNvSpPr>
            <p:nvPr/>
          </p:nvSpPr>
          <p:spPr bwMode="auto">
            <a:xfrm>
              <a:off x="3880" y="3548"/>
              <a:ext cx="6" cy="6"/>
            </a:xfrm>
            <a:custGeom>
              <a:avLst/>
              <a:gdLst>
                <a:gd name="T0" fmla="*/ 0 w 6"/>
                <a:gd name="T1" fmla="*/ 0 h 6"/>
                <a:gd name="T2" fmla="*/ 5 w 6"/>
                <a:gd name="T3" fmla="*/ 5 h 6"/>
                <a:gd name="T4" fmla="*/ 0 60000 65536"/>
                <a:gd name="T5" fmla="*/ 0 60000 65536"/>
                <a:gd name="T6" fmla="*/ 0 w 6"/>
                <a:gd name="T7" fmla="*/ 0 h 6"/>
                <a:gd name="T8" fmla="*/ 6 w 6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6">
                  <a:moveTo>
                    <a:pt x="0" y="0"/>
                  </a:moveTo>
                  <a:lnTo>
                    <a:pt x="5" y="5"/>
                  </a:ln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1.Let’s play tennis as soon as it stopp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 raining.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2.When the taxi arriv</a:t>
            </a:r>
            <a:r>
              <a:rPr lang="en-US" smtClean="0">
                <a:solidFill>
                  <a:srgbClr val="FF0000"/>
                </a:solidFill>
              </a:rPr>
              <a:t>es</a:t>
            </a:r>
            <a:r>
              <a:rPr lang="en-US" smtClean="0"/>
              <a:t>, we’re going to get in it.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3.I’m going to swim while I’m </a:t>
            </a:r>
            <a:r>
              <a:rPr lang="en-US" smtClean="0">
                <a:solidFill>
                  <a:srgbClr val="FF0000"/>
                </a:solidFill>
              </a:rPr>
              <a:t>__</a:t>
            </a:r>
            <a:r>
              <a:rPr lang="en-US" smtClean="0"/>
              <a:t> on holiday.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4.As soon </a:t>
            </a:r>
            <a:r>
              <a:rPr lang="en-US" smtClean="0">
                <a:solidFill>
                  <a:srgbClr val="FF0000"/>
                </a:solidFill>
              </a:rPr>
              <a:t>as</a:t>
            </a:r>
            <a:r>
              <a:rPr lang="en-US" smtClean="0"/>
              <a:t> the lesson ends we’re going home.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357313"/>
            <a:ext cx="8286750" cy="5214937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Brad (1)_____________ climbing this mountain since he was young. Now he’s at the bottom of Ben Nevis, the highest mountain in Scotland. He checks his equipment and (2)____________ his climbing boots. After climbing for an hour he is tired, so he (3)____________a comfortable rock to sit on and (4)_____________his heavy bag. The rock is wet and cold, and part of him wants to (5) __________. But he (6) ________________ . He (7)_____________and, after several hours, he gets to the top.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214313"/>
            <a:ext cx="8572500" cy="12303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FF"/>
                </a:solidFill>
                <a:latin typeface="+mn-lt"/>
                <a:cs typeface="+mn-cs"/>
              </a:rPr>
              <a:t>Complete the sentences with the correct form of these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FF"/>
                </a:solidFill>
                <a:latin typeface="+mn-lt"/>
                <a:cs typeface="+mn-cs"/>
              </a:rPr>
              <a:t>                                        phrasal verbs </a:t>
            </a:r>
            <a:r>
              <a:rPr lang="en-US" dirty="0">
                <a:solidFill>
                  <a:srgbClr val="0000FF"/>
                </a:solidFill>
                <a:latin typeface="+mn-lt"/>
                <a:cs typeface="+mn-cs"/>
              </a:rPr>
              <a:t/>
            </a:r>
            <a:br>
              <a:rPr lang="en-US" dirty="0">
                <a:solidFill>
                  <a:srgbClr val="0000FF"/>
                </a:solidFill>
                <a:latin typeface="+mn-lt"/>
                <a:cs typeface="+mn-cs"/>
              </a:rPr>
            </a:br>
            <a:r>
              <a:rPr lang="en-US" i="1" dirty="0">
                <a:latin typeface="+mn-lt"/>
                <a:cs typeface="+mn-cs"/>
              </a:rPr>
              <a:t>Carry on     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not give up</a:t>
            </a:r>
            <a:r>
              <a:rPr lang="en-US" i="1" dirty="0">
                <a:latin typeface="+mn-lt"/>
                <a:cs typeface="+mn-cs"/>
              </a:rPr>
              <a:t>     go back      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look</a:t>
            </a:r>
            <a:r>
              <a:rPr lang="en-US" i="1" dirty="0">
                <a:latin typeface="+mn-lt"/>
                <a:cs typeface="+mn-cs"/>
              </a:rPr>
              <a:t>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for</a:t>
            </a:r>
            <a:r>
              <a:rPr lang="en-US" i="1" dirty="0">
                <a:latin typeface="+mn-lt"/>
                <a:cs typeface="+mn-cs"/>
              </a:rPr>
              <a:t>         look forward to           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put on      </a:t>
            </a:r>
            <a:r>
              <a:rPr lang="en-US" i="1" dirty="0">
                <a:latin typeface="+mn-lt"/>
                <a:cs typeface="+mn-cs"/>
              </a:rPr>
              <a:t>take off</a:t>
            </a:r>
            <a:endParaRPr lang="ru-RU" i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88913"/>
            <a:ext cx="8447088" cy="58943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3000" smtClean="0"/>
              <a:t>Brad (1) </a:t>
            </a:r>
            <a:r>
              <a:rPr lang="en-US" sz="3000" smtClean="0">
                <a:solidFill>
                  <a:srgbClr val="FF0000"/>
                </a:solidFill>
              </a:rPr>
              <a:t>has looked forward to</a:t>
            </a:r>
            <a:r>
              <a:rPr lang="en-US" sz="3000" smtClean="0"/>
              <a:t> climbing this mountain since he was young. Now he’s at the bottom of Ben Nevis, the highest mountain in Scotland. He checks his equipment and (2) </a:t>
            </a:r>
            <a:r>
              <a:rPr lang="en-US" sz="3000" smtClean="0">
                <a:solidFill>
                  <a:srgbClr val="FF0000"/>
                </a:solidFill>
              </a:rPr>
              <a:t>puts on</a:t>
            </a:r>
            <a:r>
              <a:rPr lang="en-US" sz="3000" smtClean="0"/>
              <a:t> his climbing boots. After climbing for an hour he is tired, so he (3) </a:t>
            </a:r>
            <a:r>
              <a:rPr lang="en-US" sz="3000" smtClean="0">
                <a:solidFill>
                  <a:srgbClr val="FF0000"/>
                </a:solidFill>
              </a:rPr>
              <a:t>looks for</a:t>
            </a:r>
            <a:r>
              <a:rPr lang="en-US" sz="3000" smtClean="0"/>
              <a:t> a comfortable rock to sit on and (4) </a:t>
            </a:r>
            <a:r>
              <a:rPr lang="en-US" sz="3000" smtClean="0">
                <a:solidFill>
                  <a:srgbClr val="FF0000"/>
                </a:solidFill>
              </a:rPr>
              <a:t>takes off</a:t>
            </a:r>
            <a:r>
              <a:rPr lang="en-US" sz="3000" smtClean="0"/>
              <a:t> his heavy bag. The rock is wet and cold, and part of him wants to (5) </a:t>
            </a:r>
            <a:r>
              <a:rPr lang="en-US" sz="3000" smtClean="0">
                <a:solidFill>
                  <a:srgbClr val="FF0000"/>
                </a:solidFill>
              </a:rPr>
              <a:t>go back</a:t>
            </a:r>
            <a:r>
              <a:rPr lang="en-US" sz="3000" smtClean="0"/>
              <a:t>. But he (6) </a:t>
            </a:r>
            <a:r>
              <a:rPr lang="en-US" sz="3000" smtClean="0">
                <a:solidFill>
                  <a:srgbClr val="FF0000"/>
                </a:solidFill>
              </a:rPr>
              <a:t>doesn’t give up</a:t>
            </a:r>
            <a:r>
              <a:rPr lang="en-US" sz="3000" smtClean="0"/>
              <a:t>. He (7) </a:t>
            </a:r>
            <a:r>
              <a:rPr lang="en-US" sz="3000" smtClean="0">
                <a:solidFill>
                  <a:srgbClr val="FF0000"/>
                </a:solidFill>
              </a:rPr>
              <a:t>carries on</a:t>
            </a:r>
            <a:r>
              <a:rPr lang="en-US" sz="3000" smtClean="0"/>
              <a:t> and, after several hours, he gets to the top.</a:t>
            </a:r>
            <a:endParaRPr lang="ru-RU" sz="3000" smtClean="0"/>
          </a:p>
          <a:p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b="1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2457450" y="3100388"/>
            <a:ext cx="42291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SOLVE THE CROSSWORD</a:t>
            </a:r>
            <a:endParaRPr lang="ru-RU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5840435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softEdge rad="12700"/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1.</a:t>
            </a:r>
            <a:r>
              <a:rPr lang="en-US" u="sng" dirty="0" smtClean="0"/>
              <a:t>How many people </a:t>
            </a:r>
            <a:r>
              <a:rPr lang="en-US" dirty="0" smtClean="0"/>
              <a:t>are going to be on the </a:t>
            </a:r>
            <a:r>
              <a:rPr lang="en-US" u="sng" dirty="0" smtClean="0"/>
              <a:t>ship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2.Is she going to </a:t>
            </a:r>
            <a:r>
              <a:rPr lang="en-US" u="sng" dirty="0" smtClean="0"/>
              <a:t>help</a:t>
            </a:r>
            <a:r>
              <a:rPr lang="en-US" dirty="0" smtClean="0"/>
              <a:t> you win the </a:t>
            </a:r>
            <a:r>
              <a:rPr lang="en-US" u="sng" dirty="0" smtClean="0"/>
              <a:t>competition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3.We’re </a:t>
            </a:r>
            <a:r>
              <a:rPr lang="en-US" u="sng" dirty="0" smtClean="0"/>
              <a:t>not</a:t>
            </a:r>
            <a:r>
              <a:rPr lang="en-US" dirty="0" smtClean="0"/>
              <a:t> going to </a:t>
            </a:r>
            <a:r>
              <a:rPr lang="en-US" u="sng" dirty="0" smtClean="0"/>
              <a:t>arrive</a:t>
            </a:r>
            <a:r>
              <a:rPr lang="en-US" dirty="0" smtClean="0"/>
              <a:t> in the </a:t>
            </a:r>
            <a:r>
              <a:rPr lang="en-US" u="sng" dirty="0" smtClean="0"/>
              <a:t>afternoon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4.</a:t>
            </a:r>
            <a:r>
              <a:rPr lang="en-US" u="sng" dirty="0" smtClean="0"/>
              <a:t>Who</a:t>
            </a:r>
            <a:r>
              <a:rPr lang="en-US" dirty="0" smtClean="0"/>
              <a:t> are you </a:t>
            </a:r>
            <a:r>
              <a:rPr lang="en-US" u="sng" dirty="0" smtClean="0"/>
              <a:t>meeting</a:t>
            </a:r>
            <a:r>
              <a:rPr lang="en-US" dirty="0" smtClean="0"/>
              <a:t> after </a:t>
            </a:r>
            <a:r>
              <a:rPr lang="en-US" u="sng" dirty="0" smtClean="0"/>
              <a:t>school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5.Are you </a:t>
            </a:r>
            <a:r>
              <a:rPr lang="en-US" u="sng" dirty="0" smtClean="0"/>
              <a:t>doing</a:t>
            </a:r>
            <a:r>
              <a:rPr lang="en-US" dirty="0" smtClean="0"/>
              <a:t> anything on </a:t>
            </a:r>
            <a:r>
              <a:rPr lang="en-US" u="sng" dirty="0" smtClean="0"/>
              <a:t>Sunday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6.They’re </a:t>
            </a:r>
            <a:r>
              <a:rPr lang="en-US" u="sng" dirty="0" smtClean="0"/>
              <a:t>not</a:t>
            </a:r>
            <a:r>
              <a:rPr lang="en-US" dirty="0" smtClean="0"/>
              <a:t> going </a:t>
            </a:r>
            <a:r>
              <a:rPr lang="en-US" u="sng" dirty="0" smtClean="0"/>
              <a:t>cycling</a:t>
            </a:r>
            <a:r>
              <a:rPr lang="en-US" dirty="0" smtClean="0"/>
              <a:t> at the </a:t>
            </a:r>
            <a:r>
              <a:rPr lang="en-US" u="sng" dirty="0" smtClean="0"/>
              <a:t>weekend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7.By the </a:t>
            </a:r>
            <a:r>
              <a:rPr lang="en-US" u="sng" dirty="0" smtClean="0"/>
              <a:t>time</a:t>
            </a:r>
            <a:r>
              <a:rPr lang="en-US" dirty="0" smtClean="0"/>
              <a:t> the </a:t>
            </a:r>
            <a:r>
              <a:rPr lang="en-US" u="sng" dirty="0" smtClean="0"/>
              <a:t>ship</a:t>
            </a:r>
            <a:r>
              <a:rPr lang="en-US" dirty="0" smtClean="0"/>
              <a:t> arrives, there will be </a:t>
            </a:r>
            <a:r>
              <a:rPr lang="en-US" u="sng" dirty="0" smtClean="0"/>
              <a:t>many</a:t>
            </a:r>
            <a:r>
              <a:rPr lang="en-US" dirty="0" smtClean="0"/>
              <a:t> </a:t>
            </a:r>
            <a:r>
              <a:rPr lang="en-US" u="sng" dirty="0" smtClean="0"/>
              <a:t>people</a:t>
            </a:r>
            <a:r>
              <a:rPr lang="en-US" dirty="0" smtClean="0"/>
              <a:t> in the </a:t>
            </a:r>
            <a:r>
              <a:rPr lang="en-US" u="sng" dirty="0" smtClean="0"/>
              <a:t>port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8.</a:t>
            </a:r>
            <a:r>
              <a:rPr lang="en-US" u="sng" dirty="0" smtClean="0"/>
              <a:t>Call</a:t>
            </a:r>
            <a:r>
              <a:rPr lang="en-US" dirty="0" smtClean="0"/>
              <a:t> me as </a:t>
            </a:r>
            <a:r>
              <a:rPr lang="en-US" u="sng" dirty="0" smtClean="0"/>
              <a:t>soon</a:t>
            </a:r>
            <a:r>
              <a:rPr lang="en-US" dirty="0" smtClean="0"/>
              <a:t> as you get into </a:t>
            </a:r>
            <a:r>
              <a:rPr lang="en-US" u="sng" dirty="0" smtClean="0"/>
              <a:t>town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6391" name="35 Дорожка 3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067175" y="5516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872" fill="hold"/>
                                        <p:tgtEl>
                                          <p:spTgt spid="163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i="1" smtClean="0">
                <a:solidFill>
                  <a:srgbClr val="660066"/>
                </a:solidFill>
                <a:latin typeface="Bodoni MT Condensed" pitchFamily="18" charset="0"/>
              </a:rPr>
              <a:t>THE CITY of LONDON</a:t>
            </a:r>
            <a:endParaRPr lang="ru-RU" sz="6000" b="1" i="1" smtClean="0">
              <a:solidFill>
                <a:srgbClr val="660066"/>
              </a:solidFill>
            </a:endParaRPr>
          </a:p>
        </p:txBody>
      </p:sp>
      <p:pic>
        <p:nvPicPr>
          <p:cNvPr id="17410" name="Содержимое 7" descr="towns_535-1280x72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628775"/>
            <a:ext cx="8045450" cy="4525963"/>
          </a:xfrm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476375" y="5589588"/>
            <a:ext cx="645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329612" cy="3357562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C00000"/>
                </a:solidFill>
              </a:rPr>
              <a:t>READ THE EXTRACT AND GIVE YOUR OWN OPINION ABOUT THE FUTURE of THE THAMES</a:t>
            </a:r>
            <a:r>
              <a:rPr lang="en-US" sz="2800" smtClean="0">
                <a:solidFill>
                  <a:srgbClr val="0000FF"/>
                </a:solidFill>
              </a:rPr>
              <a:t/>
            </a:r>
            <a:br>
              <a:rPr lang="en-US" sz="2800" smtClean="0">
                <a:solidFill>
                  <a:srgbClr val="0000FF"/>
                </a:solidFill>
              </a:rPr>
            </a:br>
            <a:r>
              <a:rPr lang="en-US" sz="2800" smtClean="0">
                <a:solidFill>
                  <a:srgbClr val="0000FF"/>
                </a:solidFill>
              </a:rPr>
              <a:t>The Thames has seen a lot of changes over the years. But perhaps the biggest change is still to come. </a:t>
            </a:r>
            <a:br>
              <a:rPr lang="en-US" sz="2800" smtClean="0">
                <a:solidFill>
                  <a:srgbClr val="0000FF"/>
                </a:solidFill>
              </a:rPr>
            </a:br>
            <a:r>
              <a:rPr lang="en-US" sz="2800" smtClean="0">
                <a:solidFill>
                  <a:srgbClr val="0000FF"/>
                </a:solidFill>
              </a:rPr>
              <a:t>This image is of the River Thames frozen over. It’s not a real photograph. It’s been created digitally. It shows the effect climate change may have on the river if temperatures drop significantly.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571875"/>
            <a:ext cx="8572500" cy="255428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 think that…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 hope…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 would like…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for me…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 my mind…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0099"/>
                </a:solidFill>
              </a:rPr>
              <a:t>Practise the conversation</a:t>
            </a:r>
            <a:endParaRPr lang="ru-RU" smtClean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I’m going to be in town </a:t>
            </a:r>
            <a:r>
              <a:rPr lang="en-US" dirty="0" smtClean="0">
                <a:solidFill>
                  <a:srgbClr val="009900"/>
                </a:solidFill>
              </a:rPr>
              <a:t>on Saturday</a:t>
            </a:r>
            <a:r>
              <a:rPr lang="en-US" dirty="0" smtClean="0"/>
              <a:t>. Do you fancy </a:t>
            </a:r>
            <a:r>
              <a:rPr lang="en-US" dirty="0" smtClean="0">
                <a:solidFill>
                  <a:srgbClr val="009900"/>
                </a:solidFill>
              </a:rPr>
              <a:t>going skateboarding again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9900"/>
                </a:solidFill>
              </a:rPr>
              <a:t>Yes, I’d love to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What are you doing </a:t>
            </a:r>
            <a:r>
              <a:rPr lang="en-US" dirty="0" smtClean="0">
                <a:solidFill>
                  <a:srgbClr val="009900"/>
                </a:solidFill>
              </a:rPr>
              <a:t>in the morning</a:t>
            </a:r>
            <a:r>
              <a:rPr lang="en-US" dirty="0" smtClean="0"/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9900"/>
                </a:solidFill>
              </a:rPr>
              <a:t>I’m busy in the morning. I’m helping my dad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What about </a:t>
            </a:r>
            <a:r>
              <a:rPr lang="en-US" dirty="0" smtClean="0">
                <a:solidFill>
                  <a:srgbClr val="009900"/>
                </a:solidFill>
              </a:rPr>
              <a:t>Saturday afternoon</a:t>
            </a:r>
            <a:r>
              <a:rPr lang="en-US" dirty="0" smtClean="0"/>
              <a:t>, then?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Yes, that’s fine.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Great. Let’s meet at </a:t>
            </a:r>
            <a:r>
              <a:rPr lang="en-US" dirty="0" smtClean="0">
                <a:solidFill>
                  <a:srgbClr val="009900"/>
                </a:solidFill>
              </a:rPr>
              <a:t>two o’clock in the park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Sure. See you then.</a:t>
            </a:r>
            <a:endParaRPr lang="ru-RU" dirty="0"/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FF"/>
                </a:solidFill>
              </a:rPr>
              <a:t>LET’S RELAX A BIT!</a:t>
            </a:r>
            <a:endParaRPr lang="ru-RU" smtClean="0">
              <a:solidFill>
                <a:srgbClr val="0000FF"/>
              </a:solidFill>
            </a:endParaRPr>
          </a:p>
        </p:txBody>
      </p:sp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827088" y="1916113"/>
            <a:ext cx="7920037" cy="12255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99"/>
                </a:solidFill>
                <a:latin typeface="Arial"/>
                <a:cs typeface="Arial"/>
              </a:rPr>
              <a:t>STAND UP WHO...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99"/>
              </a:solidFill>
              <a:latin typeface="Arial"/>
              <a:cs typeface="Arial"/>
            </a:endParaRPr>
          </a:p>
        </p:txBody>
      </p:sp>
      <p:pic>
        <p:nvPicPr>
          <p:cNvPr id="20483" name="Picture 8" descr="avatar_mid_132709568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43250" y="2433638"/>
            <a:ext cx="2857500" cy="2857500"/>
          </a:xfrm>
        </p:spPr>
      </p:pic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135937" cy="1512888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7030A0"/>
                </a:solidFill>
              </a:rPr>
              <a:t>Complete the sentences. Use the affirmative, negative or question forms of </a:t>
            </a:r>
            <a:r>
              <a:rPr lang="en-US" sz="3200" i="1" u="sng" smtClean="0">
                <a:solidFill>
                  <a:srgbClr val="0070C0"/>
                </a:solidFill>
              </a:rPr>
              <a:t>going to</a:t>
            </a:r>
            <a:r>
              <a:rPr lang="en-US" sz="3200" smtClean="0">
                <a:solidFill>
                  <a:srgbClr val="7030A0"/>
                </a:solidFill>
              </a:rPr>
              <a:t>.</a:t>
            </a:r>
            <a:endParaRPr lang="ru-RU" sz="3200" smtClean="0">
              <a:solidFill>
                <a:srgbClr val="7030A0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949950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en-US" sz="2800" smtClean="0"/>
              <a:t>I’m hungry. Make \ sandwiches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2.My mum loves riding.  Buy \ a horse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3.They \ get\ tickets for the match?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4.He doesn’t like flying.  Travel \ by plane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5.you \ be \ a TV producer when you’re older?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6.Copying homework is cheating. I \ help you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1. I am going to make some sandwiches.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2. She’s going to buy a horse.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3. Are they going to get tickets for the match?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4. He isn’t going to travel by plane.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5. Are you going to be a TV producer when  you’re older?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en-US" sz="2800" smtClean="0"/>
              <a:t>6. I’m not going to help you.</a:t>
            </a:r>
          </a:p>
          <a:p>
            <a:pPr marL="514350" indent="-514350" eaLnBrk="1" hangingPunct="1">
              <a:buFont typeface="Arial" charset="0"/>
              <a:buNone/>
            </a:pPr>
            <a:endParaRPr lang="ru-RU" sz="2800" smtClean="0"/>
          </a:p>
          <a:p>
            <a:pPr marL="514350" indent="-514350"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Complete the conversation with the present continuous form of  these verbs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r>
              <a:rPr lang="en-US" sz="3200" dirty="0" smtClean="0">
                <a:solidFill>
                  <a:srgbClr val="009900"/>
                </a:solidFill>
              </a:rPr>
              <a:t>fly       go      leave      meet      not arrive      stay</a:t>
            </a:r>
            <a:endParaRPr lang="ru-RU" sz="3200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50434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We (1)___________________my uncle at the airport , and it’s already 8 o’clock.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But his plane (2)________________________ until 9, you told me.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That’s right, but we (3)__________________ to the airport early. We don’t want to be late.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 How long (4)___________________with you?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Just a few days. He (5)_________________on Monday. He and my father (6)_____________________to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Argentina  that  day. Isn’t  that  exciting?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115300" cy="825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57188" y="642938"/>
            <a:ext cx="8329612" cy="5483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smtClean="0"/>
              <a:t> We (1)_</a:t>
            </a:r>
            <a:r>
              <a:rPr lang="en-US" smtClean="0">
                <a:solidFill>
                  <a:srgbClr val="FF0000"/>
                </a:solidFill>
              </a:rPr>
              <a:t>’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re   meeting   </a:t>
            </a:r>
            <a:r>
              <a:rPr lang="en-US" smtClean="0"/>
              <a:t>my uncle at the airport , and it’s already 8 o’clock.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B</a:t>
            </a:r>
            <a:r>
              <a:rPr lang="en-US" smtClean="0"/>
              <a:t> But his plane (2)  </a:t>
            </a:r>
            <a:r>
              <a:rPr lang="en-US" smtClean="0">
                <a:solidFill>
                  <a:srgbClr val="FF0000"/>
                </a:solidFill>
              </a:rPr>
              <a:t>isn’t arriving    </a:t>
            </a:r>
            <a:r>
              <a:rPr lang="en-US" smtClean="0"/>
              <a:t>until 9, you told me.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smtClean="0"/>
              <a:t> That’s right, but we (3)  </a:t>
            </a:r>
            <a:r>
              <a:rPr lang="en-US" smtClean="0">
                <a:solidFill>
                  <a:srgbClr val="FF0000"/>
                </a:solidFill>
              </a:rPr>
              <a:t>‘re leaving   </a:t>
            </a:r>
            <a:r>
              <a:rPr lang="en-US" smtClean="0"/>
              <a:t>to the airport early. We don’t want to be late.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B</a:t>
            </a:r>
            <a:r>
              <a:rPr lang="en-US" smtClean="0"/>
              <a:t> How long (4)  </a:t>
            </a:r>
            <a:r>
              <a:rPr lang="en-US" smtClean="0">
                <a:solidFill>
                  <a:srgbClr val="FF0000"/>
                </a:solidFill>
              </a:rPr>
              <a:t>is he staying    </a:t>
            </a:r>
            <a:r>
              <a:rPr lang="en-US" smtClean="0"/>
              <a:t>with you?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smtClean="0"/>
              <a:t> Just a few days. He (5)  </a:t>
            </a:r>
            <a:r>
              <a:rPr lang="en-US" smtClean="0">
                <a:solidFill>
                  <a:srgbClr val="FF0000"/>
                </a:solidFill>
              </a:rPr>
              <a:t>‘s going   </a:t>
            </a:r>
            <a:r>
              <a:rPr lang="en-US" smtClean="0"/>
              <a:t>on Monday. He and my father (6)  </a:t>
            </a:r>
            <a:r>
              <a:rPr lang="en-US" smtClean="0">
                <a:solidFill>
                  <a:srgbClr val="FF0000"/>
                </a:solidFill>
              </a:rPr>
              <a:t>are flying      </a:t>
            </a:r>
            <a:r>
              <a:rPr lang="en-US" smtClean="0"/>
              <a:t>to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Argentina  that  day. Isn’t  that  exciting?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780</Words>
  <Application>Microsoft Office PowerPoint</Application>
  <PresentationFormat>Экран (4:3)</PresentationFormat>
  <Paragraphs>69</Paragraphs>
  <Slides>14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29" baseType="lpstr">
      <vt:lpstr>Arial</vt:lpstr>
      <vt:lpstr>Calibri</vt:lpstr>
      <vt:lpstr>Bodoni MT Condensed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Future forms</vt:lpstr>
      <vt:lpstr>  </vt:lpstr>
      <vt:lpstr>THE CITY of LONDON</vt:lpstr>
      <vt:lpstr>READ THE EXTRACT AND GIVE YOUR OWN OPINION ABOUT THE FUTURE of THE THAMES The Thames has seen a lot of changes over the years. But perhaps the biggest change is still to come.  This image is of the River Thames frozen over. It’s not a real photograph. It’s been created digitally. It shows the effect climate change may have on the river if temperatures drop significantly.</vt:lpstr>
      <vt:lpstr>Practise the conversation</vt:lpstr>
      <vt:lpstr>LET’S RELAX A BIT!</vt:lpstr>
      <vt:lpstr>Complete the sentences. Use the affirmative, negative or question forms of going to.</vt:lpstr>
      <vt:lpstr>Complete the conversation with the present continuous form of  these verbs. fly       go      leave      meet      not arrive      stay</vt:lpstr>
      <vt:lpstr>Слайд 9</vt:lpstr>
      <vt:lpstr>Correct the mistake in each sentence.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user</cp:lastModifiedBy>
  <cp:revision>37</cp:revision>
  <dcterms:created xsi:type="dcterms:W3CDTF">2012-12-14T16:43:45Z</dcterms:created>
  <dcterms:modified xsi:type="dcterms:W3CDTF">2013-10-10T11:14:04Z</dcterms:modified>
</cp:coreProperties>
</file>