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8" r:id="rId2"/>
    <p:sldId id="267" r:id="rId3"/>
    <p:sldId id="279" r:id="rId4"/>
    <p:sldId id="280" r:id="rId5"/>
    <p:sldId id="281" r:id="rId6"/>
    <p:sldId id="282" r:id="rId7"/>
    <p:sldId id="283" r:id="rId8"/>
    <p:sldId id="284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57" r:id="rId21"/>
    <p:sldId id="259" r:id="rId22"/>
    <p:sldId id="260" r:id="rId23"/>
    <p:sldId id="261" r:id="rId24"/>
    <p:sldId id="262" r:id="rId25"/>
    <p:sldId id="263" r:id="rId26"/>
    <p:sldId id="264" r:id="rId27"/>
    <p:sldId id="265" r:id="rId28"/>
    <p:sldId id="266" r:id="rId29"/>
    <p:sldId id="285" r:id="rId30"/>
    <p:sldId id="286" r:id="rId31"/>
    <p:sldId id="287" r:id="rId32"/>
    <p:sldId id="288" r:id="rId33"/>
    <p:sldId id="289" r:id="rId34"/>
    <p:sldId id="290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39" autoAdjust="0"/>
    <p:restoredTop sz="94660"/>
  </p:normalViewPr>
  <p:slideViewPr>
    <p:cSldViewPr>
      <p:cViewPr>
        <p:scale>
          <a:sx n="73" d="100"/>
          <a:sy n="73" d="100"/>
        </p:scale>
        <p:origin x="-9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чащиеся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7 классов 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8.8542560927573899E-2"/>
          <c:y val="0.26073760621579645"/>
          <c:w val="0.47800275979436685"/>
          <c:h val="0.6019832921790061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учащиеся 8 классов </c:v>
                </c:pt>
              </c:strCache>
            </c:strRef>
          </c:tx>
          <c:explosion val="25"/>
          <c:dPt>
            <c:idx val="2"/>
            <c:spPr>
              <a:solidFill>
                <a:srgbClr val="FF0000"/>
              </a:solidFill>
            </c:spPr>
          </c:dPt>
          <c:dLbls>
            <c:dLbl>
              <c:idx val="1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норма</c:v>
                </c:pt>
                <c:pt idx="1">
                  <c:v>пока нет, но…</c:v>
                </c:pt>
                <c:pt idx="2">
                  <c:v>зависимы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0.32000000000000234</c:v>
                </c:pt>
                <c:pt idx="1">
                  <c:v>0.52</c:v>
                </c:pt>
                <c:pt idx="2">
                  <c:v>0.1600000000000005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9594806394667941"/>
          <c:y val="0.36983514392432232"/>
          <c:w val="0.2812773698281113"/>
          <c:h val="0.6105292303905836"/>
        </c:manualLayout>
      </c:layout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baseline="0" dirty="0">
                <a:solidFill>
                  <a:schemeClr val="accent6">
                    <a:lumMod val="75000"/>
                  </a:schemeClr>
                </a:solidFill>
              </a:rPr>
              <a:t>У</a:t>
            </a:r>
            <a:r>
              <a:rPr lang="ru-RU" baseline="0" dirty="0" smtClean="0">
                <a:solidFill>
                  <a:schemeClr val="accent6">
                    <a:lumMod val="75000"/>
                  </a:schemeClr>
                </a:solidFill>
              </a:rPr>
              <a:t>чащиеся </a:t>
            </a:r>
            <a:r>
              <a:rPr lang="ru-RU" baseline="0" dirty="0">
                <a:solidFill>
                  <a:schemeClr val="accent6">
                    <a:lumMod val="75000"/>
                  </a:schemeClr>
                </a:solidFill>
              </a:rPr>
              <a:t>2 классов </a:t>
            </a:r>
          </a:p>
        </c:rich>
      </c:tx>
      <c:layout>
        <c:manualLayout>
          <c:xMode val="edge"/>
          <c:yMode val="edge"/>
          <c:x val="0.11138748959852528"/>
          <c:y val="3.2835152538674472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учащиеся 3 классов </c:v>
                </c:pt>
              </c:strCache>
            </c:strRef>
          </c:tx>
          <c:explosion val="25"/>
          <c:dPt>
            <c:idx val="2"/>
            <c:spPr>
              <a:solidFill>
                <a:srgbClr val="FF0000"/>
              </a:solidFill>
            </c:spPr>
          </c:dPt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норма</c:v>
                </c:pt>
                <c:pt idx="1">
                  <c:v>пока нет, но…</c:v>
                </c:pt>
                <c:pt idx="2">
                  <c:v>нет дома ПК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0.25</c:v>
                </c:pt>
                <c:pt idx="1">
                  <c:v>0.58000000000000007</c:v>
                </c:pt>
                <c:pt idx="2">
                  <c:v>0.17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Учащиеся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10-11 классов 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учащиеся 10-11 классов </c:v>
                </c:pt>
              </c:strCache>
            </c:strRef>
          </c:tx>
          <c:explosion val="25"/>
          <c:dPt>
            <c:idx val="2"/>
            <c:spPr>
              <a:solidFill>
                <a:srgbClr val="FF0000"/>
              </a:solidFill>
            </c:spPr>
          </c:dPt>
          <c:dLbls>
            <c:dLbl>
              <c:idx val="1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норма</c:v>
                </c:pt>
                <c:pt idx="1">
                  <c:v>пока нет, но…</c:v>
                </c:pt>
                <c:pt idx="2">
                  <c:v>зависимы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0.36000000000000032</c:v>
                </c:pt>
                <c:pt idx="1">
                  <c:v>0.5</c:v>
                </c:pt>
                <c:pt idx="2">
                  <c:v>0.14000000000000001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 компьютер, на что же ещё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когда есть время, ты его тратишь на…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всёзависит от случая(могу и посидеть)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когда есть время, ты его тратишь на…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0.67000000000000415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врядли сяду за этот "ящик"</c:v>
                </c:pt>
              </c:strCache>
            </c:strRef>
          </c:tx>
          <c:spPr>
            <a:solidFill>
              <a:srgbClr val="92D050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когда есть время, ты его тратишь на…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0.11</c:v>
                </c:pt>
              </c:numCache>
            </c:numRef>
          </c:val>
        </c:ser>
        <c:axId val="73239552"/>
        <c:axId val="73245440"/>
      </c:barChart>
      <c:catAx>
        <c:axId val="73239552"/>
        <c:scaling>
          <c:orientation val="minMax"/>
        </c:scaling>
        <c:axPos val="b"/>
        <c:numFmt formatCode="General" sourceLinked="1"/>
        <c:tickLblPos val="nextTo"/>
        <c:crossAx val="73245440"/>
        <c:crosses val="autoZero"/>
        <c:auto val="1"/>
        <c:lblAlgn val="ctr"/>
        <c:lblOffset val="100"/>
      </c:catAx>
      <c:valAx>
        <c:axId val="73245440"/>
        <c:scaling>
          <c:orientation val="minMax"/>
        </c:scaling>
        <c:axPos val="l"/>
        <c:majorGridlines/>
        <c:numFmt formatCode="0%" sourceLinked="1"/>
        <c:tickLblPos val="nextTo"/>
        <c:crossAx val="7323955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всё или почти всё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какую роль для тебя играет компьютер?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0.23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значит многое, но ещё есть много вещей, которые для меня значат не меньше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какую роль для тебя играет компьютер?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0.48000000000000032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никакой роли он для меня не играет</c:v>
                </c:pt>
              </c:strCache>
            </c:strRef>
          </c:tx>
          <c:spPr>
            <a:solidFill>
              <a:srgbClr val="92D050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какую роль для тебя играет компьютер?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0.28000000000000008</c:v>
                </c:pt>
              </c:numCache>
            </c:numRef>
          </c:val>
        </c:ser>
        <c:dLbls>
          <c:showVal val="1"/>
        </c:dLbls>
        <c:axId val="73367552"/>
        <c:axId val="73369088"/>
      </c:barChart>
      <c:catAx>
        <c:axId val="73367552"/>
        <c:scaling>
          <c:orientation val="minMax"/>
        </c:scaling>
        <c:axPos val="b"/>
        <c:numFmt formatCode="General" sourceLinked="1"/>
        <c:tickLblPos val="nextTo"/>
        <c:crossAx val="73369088"/>
        <c:crosses val="autoZero"/>
        <c:auto val="1"/>
        <c:lblAlgn val="ctr"/>
        <c:lblOffset val="100"/>
      </c:catAx>
      <c:valAx>
        <c:axId val="73369088"/>
        <c:scaling>
          <c:orientation val="minMax"/>
        </c:scaling>
        <c:axPos val="l"/>
        <c:majorGridlines/>
        <c:numFmt formatCode="0%" sourceLinked="1"/>
        <c:tickLblPos val="nextTo"/>
        <c:crossAx val="733675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20047177647108"/>
          <c:y val="8.418051365458365E-2"/>
          <c:w val="0.33829073090001682"/>
          <c:h val="0.91581959411621849"/>
        </c:manualLayout>
      </c:layout>
      <c:txPr>
        <a:bodyPr/>
        <a:lstStyle/>
        <a:p>
          <a:pPr>
            <a:defRPr kern="300" spc="0" baseline="0"/>
          </a:pPr>
          <a:endParaRPr lang="ru-RU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каждый день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как часто ты играешь в компьтер и не только?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0.43000000000000038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день через день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как часто ты играешь в компьтер и не только?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0.12000000000000002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когда нечем заняться</c:v>
                </c:pt>
              </c:strCache>
            </c:strRef>
          </c:tx>
          <c:spPr>
            <a:solidFill>
              <a:srgbClr val="92D050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как часто ты играешь в компьтер и не только?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0.45</c:v>
                </c:pt>
              </c:numCache>
            </c:numRef>
          </c:val>
        </c:ser>
        <c:axId val="73596928"/>
        <c:axId val="73598464"/>
      </c:barChart>
      <c:catAx>
        <c:axId val="73596928"/>
        <c:scaling>
          <c:orientation val="minMax"/>
        </c:scaling>
        <c:axPos val="b"/>
        <c:numFmt formatCode="General" sourceLinked="1"/>
        <c:tickLblPos val="nextTo"/>
        <c:crossAx val="73598464"/>
        <c:crosses val="autoZero"/>
        <c:auto val="1"/>
        <c:lblAlgn val="ctr"/>
        <c:lblOffset val="100"/>
      </c:catAx>
      <c:valAx>
        <c:axId val="73598464"/>
        <c:scaling>
          <c:orientation val="minMax"/>
        </c:scaling>
        <c:axPos val="l"/>
        <c:majorGridlines/>
        <c:numFmt formatCode="0%" sourceLinked="1"/>
        <c:tickLblPos val="nextTo"/>
        <c:crossAx val="7359692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да, прогуливал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прогуливал ли ты учёбу, чтобы поиграть в компьютер?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9.0000000000000024E-2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было пару раз да и то не такое важное событие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прогуливал ли ты учёбу, чтобы поиграть в компьютер?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0.17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rgbClr val="92D050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прогуливал ли ты учёбу, чтобы поиграть в компьютер?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0.72000000000000064</c:v>
                </c:pt>
              </c:numCache>
            </c:numRef>
          </c:val>
        </c:ser>
        <c:axId val="73638272"/>
        <c:axId val="73639808"/>
      </c:barChart>
      <c:catAx>
        <c:axId val="73638272"/>
        <c:scaling>
          <c:orientation val="minMax"/>
        </c:scaling>
        <c:axPos val="b"/>
        <c:numFmt formatCode="General" sourceLinked="1"/>
        <c:tickLblPos val="nextTo"/>
        <c:crossAx val="73639808"/>
        <c:crosses val="autoZero"/>
        <c:auto val="1"/>
        <c:lblAlgn val="ctr"/>
        <c:lblOffset val="100"/>
      </c:catAx>
      <c:valAx>
        <c:axId val="73639808"/>
        <c:scaling>
          <c:orientation val="minMax"/>
        </c:scaling>
        <c:axPos val="l"/>
        <c:majorGridlines/>
        <c:numFmt formatCode="0%" sourceLinked="1"/>
        <c:tickLblPos val="nextTo"/>
        <c:crossAx val="7363827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9C024-AD2B-4E3F-B2B6-3078CE1CD132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E30F5C-A1E3-4FF5-9E3C-04B8C6B82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30F5C-A1E3-4FF5-9E3C-04B8C6B82446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2DCF98-276C-4346-B780-46B86200B7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560C3-B81C-4452-BE0B-F196D19B95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A59DD-B6CC-4FDC-B688-979A987A0E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FAA708-5B8A-4952-9041-B864677B15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35892-6FF2-42C2-90EC-F8BF0AEA43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4A4534-33C7-499B-B165-7AD2C0123C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42F49-0CF0-4474-BC11-DC4A108259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8FE381-6A4C-4A93-9647-6C19536DF7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9BE8D2-E977-4EA1-A070-D46B4AC87F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01DA6A-4A6B-4C78-801D-1038D24CB4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FC3866-9BC9-481D-91D4-AB2A37A790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1EA30-7777-4A02-ABFC-4E3591E59BD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4653136"/>
            <a:ext cx="8208267" cy="1008112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  <a:t>Компьютерная зависимость</a:t>
            </a:r>
            <a:b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</a:b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85852" y="5286388"/>
            <a:ext cx="6400800" cy="769938"/>
          </a:xfrm>
        </p:spPr>
        <p:txBody>
          <a:bodyPr/>
          <a:lstStyle/>
          <a:p>
            <a:r>
              <a:rPr lang="ru-RU" smtClean="0">
                <a:solidFill>
                  <a:schemeClr val="bg1"/>
                </a:solidFill>
              </a:rPr>
              <a:t>Инёшина Алёна, 7 «Б» </a:t>
            </a:r>
            <a:r>
              <a:rPr lang="ru-RU" dirty="0" smtClean="0">
                <a:solidFill>
                  <a:schemeClr val="bg1"/>
                </a:solidFill>
              </a:rPr>
              <a:t>класс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МБОУ «СОШ №18» г. Энгельса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785813" y="2071688"/>
            <a:ext cx="7489825" cy="42084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  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Логические игры помогают развить память, воображение и стимулировать умственную активность.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835696" y="1124744"/>
            <a:ext cx="54721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Логические игры</a:t>
            </a:r>
          </a:p>
        </p:txBody>
      </p:sp>
      <p:pic>
        <p:nvPicPr>
          <p:cNvPr id="5124" name="Picture 5" descr="кубик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221163"/>
            <a:ext cx="295275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5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  <p:bldP spid="51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Экшен</a:t>
            </a: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924944"/>
            <a:ext cx="8229600" cy="3201219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Они помогают развить реакцию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и внимание к действиям</a:t>
            </a:r>
            <a:r>
              <a:rPr lang="ru-RU" dirty="0" smtClean="0"/>
              <a:t>.</a:t>
            </a:r>
          </a:p>
        </p:txBody>
      </p:sp>
      <p:pic>
        <p:nvPicPr>
          <p:cNvPr id="6148" name="Picture 5" descr="compik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82528" y="1142984"/>
            <a:ext cx="1783077" cy="178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869160"/>
            <a:ext cx="2254642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4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052736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Стратегия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0" y="2357438"/>
            <a:ext cx="9144000" cy="3768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Помогает развить навыки  выработки стратегии.</a:t>
            </a:r>
          </a:p>
        </p:txBody>
      </p:sp>
      <p:pic>
        <p:nvPicPr>
          <p:cNvPr id="7172" name="Picture 5" descr="ag00007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3929066"/>
            <a:ext cx="1652194" cy="191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Карточные игры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Их цель- занять время, как можно быстрее выиграть.</a:t>
            </a:r>
          </a:p>
        </p:txBody>
      </p:sp>
      <p:pic>
        <p:nvPicPr>
          <p:cNvPr id="8196" name="Picture 5" descr="глаза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3477" y="0"/>
            <a:ext cx="2940523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4357694"/>
            <a:ext cx="2725256" cy="192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Аркады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81200"/>
            <a:ext cx="8964488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Их противопоставляют симуляторам, они развивают быстроту и реакцию,  основываясь на рефлексах</a:t>
            </a:r>
          </a:p>
        </p:txBody>
      </p:sp>
      <p:pic>
        <p:nvPicPr>
          <p:cNvPr id="9220" name="Picture 5" descr="comp01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275" y="4076700"/>
            <a:ext cx="2376488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Развивающие игры: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Развлекательные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– для досуга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Обучающие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– дают познавательную или образовательную информацию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Развивающие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– развивают память, наблюдательность, внимание, мышление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pic>
        <p:nvPicPr>
          <p:cNvPr id="10244" name="Picture 5" descr="комп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275" y="4365625"/>
            <a:ext cx="3457575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4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82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Симуляторы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Имитаторы -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используются для тренировок в различных областях деятельности человека</a:t>
            </a:r>
          </a:p>
        </p:txBody>
      </p:sp>
      <p:pic>
        <p:nvPicPr>
          <p:cNvPr id="11268" name="Picture 5" descr="комп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13" y="3571876"/>
            <a:ext cx="2575863" cy="235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Shooter</a:t>
            </a: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Стрелялки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</a:p>
        </p:txBody>
      </p:sp>
      <p:pic>
        <p:nvPicPr>
          <p:cNvPr id="12292" name="Picture 5" descr="ag00012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714488"/>
            <a:ext cx="3240087" cy="233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28596" y="4182054"/>
            <a:ext cx="3286148" cy="184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20688"/>
            <a:ext cx="9144000" cy="1255167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Влияние компьютерных игр на подростков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81200"/>
            <a:ext cx="8892480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Более социализированы, чем неиграющие (+)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Способны стимулировать агрессивность у детей, но только младшего школьного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 возраста (-)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Развивают сообразительность и воображение (+)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Меньше читают и мастерят (-)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Усиливают ожидание успеха и веру в собственные способности (+)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Помогают  становлению личности (+)</a:t>
            </a:r>
          </a:p>
        </p:txBody>
      </p:sp>
      <p:pic>
        <p:nvPicPr>
          <p:cNvPr id="13316" name="Picture 5" descr="девочка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4077072"/>
            <a:ext cx="1415678" cy="2124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2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70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180"/>
                            </p:stCondLst>
                            <p:childTnLst>
                              <p:par>
                                <p:cTn id="28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860"/>
                            </p:stCondLst>
                            <p:childTnLst>
                              <p:par>
                                <p:cTn id="34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860"/>
                            </p:stCondLst>
                            <p:childTnLst>
                              <p:par>
                                <p:cTn id="40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060"/>
                            </p:stCondLst>
                            <p:childTnLst>
                              <p:par>
                                <p:cTn id="46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7772400" cy="1462087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Компьютерные игры как тренажеры и средства обучения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2492896"/>
            <a:ext cx="7489825" cy="42100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Развивают </a:t>
            </a:r>
            <a:r>
              <a:rPr lang="ru-RU" sz="28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сенсомоторику</a:t>
            </a:r>
            <a:endParaRPr lang="ru-RU" sz="28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eaLnBrk="1" hangingPunct="1">
              <a:defRPr/>
            </a:pP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Развивают пространственное воображение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Распределяют внимание более экономно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Развивают « конструкторские» навыки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Снимают ряд трудностей в общении 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Оказывают помощь учителю в обучении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dirty="0" smtClean="0"/>
          </a:p>
        </p:txBody>
      </p:sp>
      <p:pic>
        <p:nvPicPr>
          <p:cNvPr id="14340" name="Picture 6" descr="учитель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500042"/>
            <a:ext cx="1318482" cy="1625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7" descr="ученик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9675" y="1412776"/>
            <a:ext cx="1584325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42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90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260"/>
                            </p:stCondLst>
                            <p:childTnLst>
                              <p:par>
                                <p:cTn id="28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580"/>
                            </p:stCondLst>
                            <p:childTnLst>
                              <p:par>
                                <p:cTn id="34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740"/>
                            </p:stCondLst>
                            <p:childTnLst>
                              <p:par>
                                <p:cTn id="40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5" descr="ris_school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0"/>
            <a:ext cx="2051720" cy="1908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Объектом 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исследования является выявление компьютерной зависимости  у учащихся нашей школы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buNone/>
            </a:pP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Предметом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исследования является компьютерная зависимость и способы борьбы с ней.</a:t>
            </a:r>
          </a:p>
          <a:p>
            <a:pPr>
              <a:buNone/>
            </a:pP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>
              <a:buNone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Признаки компьютерной зависимости:</a:t>
            </a:r>
          </a:p>
          <a:p>
            <a:pPr lvl="0"/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Значительное улучшение настроения от работы за компьютером,</a:t>
            </a:r>
          </a:p>
          <a:p>
            <a:pPr lvl="0"/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Нежелание оторваться от работы или игры на компьютере,</a:t>
            </a:r>
          </a:p>
          <a:p>
            <a:pPr lvl="0"/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Если Вы отрываете больного от компьютера, он испытывает раздражение, даже проявляет некоторую агрессию по отношению к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Вам.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714752"/>
            <a:ext cx="3801100" cy="25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lvl="0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Неспособность спланировать окончание работы или игры на компьютере,</a:t>
            </a:r>
          </a:p>
          <a:p>
            <a:pPr lvl="0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Пренебрежение домашними делами в пользу компьютера,</a:t>
            </a:r>
          </a:p>
          <a:p>
            <a:pPr lvl="0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Пренебрежение личной гигиеной и сном в пользу компьютера,</a:t>
            </a:r>
          </a:p>
          <a:p>
            <a:pPr lvl="0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При общении с окружающими сведение любого разговора к компьютерной тематике,</a:t>
            </a:r>
          </a:p>
          <a:p>
            <a:pPr lvl="0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Отказ от общения с друзьями.</a:t>
            </a:r>
          </a:p>
          <a:p>
            <a:pPr>
              <a:buFontTx/>
              <a:buNone/>
            </a:pP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647700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Тест</a:t>
            </a:r>
            <a:r>
              <a:rPr lang="ru-RU" sz="3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. Диагностика. Статистика.</a:t>
            </a:r>
            <a:br>
              <a:rPr lang="ru-RU" sz="3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Сотрудники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британского Университета Лидса обнаружили прямую связь между депрессиями, возникающими у людей, и их «любви» к Интернету. 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 новостей ИНТЕРНЕТА за свободный доступ к сети у многих подростков вызвал зависимость, которая стала причиной членовредительства. К такому выводу пришли исследователи из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Нотр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-Дамского Университета в Австралии (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University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Notre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Dame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Australia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 В эксперименте приняли участие 1 618 подростков возрастом от 13 до 18 лет. 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ходе исследования эксперты пытались определить степень их зависимости от сети.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Оказалось, что у 10% школьников зависимость была средней степени и лишь у 1% - тяжелой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4929198"/>
            <a:ext cx="1722492" cy="1291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Мы решили проверить насколько учащиеся нашей школы подвержены этой зависимости и стоит ли паниковать по этому вопросу.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Вот перечень вопросов, которые мы задавали в начальных классах, среднем звене и в старших класса. Результаты нас поразили.</a:t>
            </a: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Tx/>
              <a:buNone/>
            </a:pP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3074" name="Picture 2" descr="C:\Documents and Settings\Администратор2\Рабочий стол\Новая папка\48102843_1251525777_01_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4572008"/>
            <a:ext cx="1194186" cy="1313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/>
        </p:nvGraphicFramePr>
        <p:xfrm>
          <a:off x="827584" y="1124744"/>
          <a:ext cx="3168352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4860032" y="1124744"/>
          <a:ext cx="3241127" cy="1933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3203848" y="4077072"/>
          <a:ext cx="2788198" cy="1923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Когда есть время,  ты его тратишь на ...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О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тветы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представлены следующие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>
              <a:buNone/>
            </a:pPr>
            <a:r>
              <a:rPr lang="ru-RU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а) на компьютер на что же ещё  - 22%</a:t>
            </a:r>
          </a:p>
          <a:p>
            <a:pPr>
              <a:buNone/>
            </a:pPr>
            <a:r>
              <a:rPr lang="ru-RU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б) всё зависит от случая (могу и за компьютером  посидеть )- 67%</a:t>
            </a:r>
          </a:p>
          <a:p>
            <a:pPr>
              <a:buNone/>
            </a:pPr>
            <a:r>
              <a:rPr lang="ru-RU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в) </a:t>
            </a: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найду другое занятие </a:t>
            </a: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- </a:t>
            </a:r>
            <a:r>
              <a:rPr lang="ru-RU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11%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endParaRPr lang="ru-RU" sz="2400" b="1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2555776" y="3645024"/>
          <a:ext cx="3600400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42" name="Picture 2" descr="C:\Documents and Settings\Администратор2\Рабочий стол\Новая папка\678208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5085184"/>
            <a:ext cx="1028700" cy="127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8964487" cy="647700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Какую роль для тебя играет  </a:t>
            </a:r>
            <a:r>
              <a:rPr lang="ru-RU" sz="3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компьютер?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>
              <a:buNone/>
            </a:pPr>
            <a:r>
              <a:rPr lang="ru-RU" sz="28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а</a:t>
            </a:r>
            <a:r>
              <a:rPr lang="ru-RU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) </a:t>
            </a: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всё или почти всё – 23,5% </a:t>
            </a:r>
            <a:endParaRPr lang="ru-RU" sz="240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б) </a:t>
            </a: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Значит многое, но есть много вещей, которые значат не меньше– 48% </a:t>
            </a:r>
            <a:endParaRPr lang="ru-RU" sz="240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в) </a:t>
            </a: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никакой роли не играет– 28,5%</a:t>
            </a:r>
            <a:endParaRPr lang="ru-RU" sz="240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endParaRPr lang="ru-RU" sz="2400" dirty="0">
              <a:solidFill>
                <a:schemeClr val="accent2"/>
              </a:solidFill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2987824" y="2996952"/>
          <a:ext cx="3009900" cy="3241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647700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Как часто ты играешь в компьютер?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052513"/>
            <a:ext cx="8435280" cy="5073650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а) каждый день – 43%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б) день через день – 12%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в) когда нечем заняться – 45%</a:t>
            </a:r>
          </a:p>
          <a:p>
            <a:pPr>
              <a:buNone/>
            </a:pPr>
            <a:endParaRPr lang="ru-RU" sz="28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ru-RU" sz="28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ru-RU" sz="28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ru-RU" sz="28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А это значит, что родителям и учителям следует разнообразить круг интересов и занятий учащихся (спорт, </a:t>
            </a:r>
            <a:r>
              <a:rPr lang="ru-RU" sz="24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турпоездки</a:t>
            </a: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или различные виды технического творчества и искусства). </a:t>
            </a:r>
          </a:p>
          <a:p>
            <a:pPr>
              <a:buNone/>
            </a:pPr>
            <a:endParaRPr lang="ru-RU" sz="2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436096" y="980728"/>
          <a:ext cx="3463708" cy="3124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5661248"/>
            <a:ext cx="9525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Желание же прогулять уроки ничтожно и мало, в процентном соотношении, хоть и некоторыми прогуливались.</a:t>
            </a:r>
          </a:p>
          <a:p>
            <a:pPr>
              <a:buFontTx/>
              <a:buNone/>
            </a:pPr>
            <a:endParaRPr lang="ru-RU" dirty="0">
              <a:solidFill>
                <a:schemeClr val="accent2"/>
              </a:solidFill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600856" y="2703786"/>
          <a:ext cx="5942287" cy="3029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88632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Сегодня же ни для кого не секрет, что специалисты уже ставят компьютерную зависимость в один ряд с табачной, алкогольной и даже наркотической. 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Постороннему наблюдателю  увлечение компьютерными играми видится невинной забавой, а между тем, это увлечение может обернутся серьезной проблемой для человека. Все чаще психологи бьют тревогу по этому поводу. Компьютерная зависимость в наше время приобрела большие размеры, чем раньше.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571744"/>
            <a:ext cx="2662236" cy="1996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74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Цель работы: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Определить 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насколько зависимы от компьютера учащиеся нашей школы и как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не допустить 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стать </a:t>
            </a:r>
            <a:r>
              <a:rPr lang="ru-RU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компьютерозависимым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при работе за компьютером, дать рекомендации по выявлению компьютерной зависимости детей и способам по сохранению здоровья при работе детей за компьютером в школе и дома.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556792"/>
            <a:ext cx="8579296" cy="2520280"/>
          </a:xfrm>
        </p:spPr>
        <p:txBody>
          <a:bodyPr/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Советы родителям и педагогам по предотвращению развития компьютерной зависимости у детей и подростков 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712968" cy="5217443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Так как первопричиной ухода ребенка из реального мира является неудовлетворенность существующей действительностью, необходимо в первую очередь выяснить, что же побудило ребенка уйти «в компьютер». </a:t>
            </a:r>
          </a:p>
          <a:p>
            <a:pPr lvl="0" algn="just">
              <a:buNone/>
            </a:pP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Неправильно критиковать ребенка, проводящего слишком много времени за компьютером. </a:t>
            </a:r>
          </a:p>
          <a:p>
            <a:pPr lvl="0" algn="just">
              <a:buNone/>
            </a:pP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Если вы видите у ребенка признаки компьютерной зависимости, не обостряйте ситуацию, отведите его к психотерапевту.</a:t>
            </a:r>
          </a:p>
          <a:p>
            <a:pPr lvl="0" algn="just">
              <a:buNone/>
            </a:pP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Можно попытаться вникнуть в суть игры, разделив интересы ребенка, это сблизит ребенка с родителями, увеличит степень доверия к ним.</a:t>
            </a:r>
          </a:p>
          <a:p>
            <a:pPr lvl="0" algn="just">
              <a:buNone/>
            </a:pP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Рекомендуется ограничивать доступ детей к играм и фильмам, основанным на насилии.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Заключение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Коммуникационные компьютерные устройства непрерывно совершенствуются. Самое главное, не допустить, чтобы у ребенка развился фанатизм по отношению к новинкам-«</a:t>
            </a:r>
            <a:r>
              <a:rPr lang="ru-RU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гаджетам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», потому что не только компьютерные игры, но и даже чрезмерное увлечение SMS и интернет - перепиской может представлять собой серьезную проблему для здоровья и ее тоже следует признать синдромом навязчивых состояний. Достаточно привести случаи </a:t>
            </a:r>
            <a:r>
              <a:rPr lang="ru-RU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автоаварий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, происходящие по вине водителей, которые часто во время вождения отвлекаются на сотовый телефон или включают встроенный в автомобиль компьютер.</a:t>
            </a:r>
          </a:p>
          <a:p>
            <a:pPr algn="just">
              <a:buNone/>
            </a:pPr>
            <a:endParaRPr lang="ru-RU" sz="18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ru-RU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4653136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712968" cy="5217443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Данная работа (наши исследования)  посвящены одной из актуальных проблем – выявление компьютерной зависимости учащихся и меры препятствия и борьбы с ней.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Теоретическая значимость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исследования определяется тем, что рассмотрены типы компьютерной зависимости и признаки, а так же структурированы меры борьбы с компьютерной зависимостью.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Практическая значимость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исследования состоит в разработке рекомендаций по  выявлению компьютерной зависимости детей и способам по сохранению здоровья при работе детей за компьютером в школе и дома.</a:t>
            </a:r>
          </a:p>
          <a:p>
            <a:pPr algn="just">
              <a:buNone/>
            </a:pP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Лечение компьютерной зависимости – сложная проблема, которая требует согласованной работы специалистов различных областей медицины и родителей.</a:t>
            </a:r>
          </a:p>
          <a:p>
            <a:endParaRPr lang="ru-RU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Все хорошо в меру 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в свое время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3714752"/>
            <a:ext cx="1937946" cy="1834589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Гипотеза: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при условии выполнения минимальных рекомендаций по сохранению здоровья при работе за компьютером в школе и дома можно будет избежать возникновению последствий </a:t>
            </a:r>
            <a:r>
              <a:rPr lang="ru-RU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компьютеромании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buNone/>
            </a:pP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В соответствии с целью исследования и выдвинутой гипотезой были поставлены следующие задачи: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проанализировать литературу по проблеме исследования;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раскрыть сущность, структуру понятия «Компьютерная зависимость»;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проанализировать типы и признаки компьютерной зависимости; 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подобрать и провести анкетирование компьютерной зависимости ;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структурировать меры борьбы с компьютерной зависимостью и способы по сохранению здоровья при работе детей за компьютером в школе и дома.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Основными 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методами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исследования являются: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теоретический 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анализ научной и методической литературы; отбор информации; анализ; обобщение; описание.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>
              <a:buNone/>
            </a:pPr>
            <a:r>
              <a:rPr lang="ru-RU" sz="2400" dirty="0" err="1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Интерне́т-зави́симость</a:t>
            </a:r>
            <a:r>
              <a:rPr lang="ru-RU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или </a:t>
            </a:r>
            <a:r>
              <a:rPr lang="ru-RU" sz="2400" dirty="0" err="1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Интерне́т-адди́кция</a:t>
            </a:r>
            <a:r>
              <a:rPr lang="ru-RU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— навязчивое желание подключиться к Интернету и болезненная неспособность вовремя отключиться от Интернета. (</a:t>
            </a:r>
            <a:r>
              <a:rPr lang="ru-RU" sz="24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Википедия</a:t>
            </a:r>
            <a:r>
              <a:rPr lang="ru-RU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) </a:t>
            </a:r>
          </a:p>
          <a:p>
            <a:pPr>
              <a:buNone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Автор цитаты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неизвестен: </a:t>
            </a:r>
            <a:r>
              <a:rPr lang="ru-RU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«Психическая зависимость – состояние, при котором человек уже не принадлежит себе полностью, а находится во власти какой-либо страсти, то есть термин «зависимость» определяет патологическое пристрастие к чему-либо. Различают зависимость по отношению к химическим веществам (токсикомания, наркомания, алкоголизм) и «нехимическую» - к азартным играм, еде и пр. 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571744"/>
            <a:ext cx="1942506" cy="259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4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0872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Основные типы компьютерной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зависимости:</a:t>
            </a:r>
            <a:endParaRPr lang="ru-RU" sz="20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1.Зависимость от Интернета (</a:t>
            </a:r>
            <a:r>
              <a:rPr lang="ru-RU" sz="2000" b="1" dirty="0" err="1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сетеголизм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)</a:t>
            </a:r>
            <a:endParaRPr lang="ru-RU" sz="20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algn="just">
              <a:buNone/>
            </a:pP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Сетеголиками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(зависимость от Интернета) проявляются бесконечным пребыванием человека в сети. Иногда они находятся в виртуальном мире по 12-14 часов в сутки, заводя виртуальные знакомства, скачивая музыку, общаясь в чатах. Это неряшливые, неуравновешенные люди, которые наплевательски к близким.</a:t>
            </a:r>
          </a:p>
          <a:p>
            <a:pPr>
              <a:buNone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2.Зависимость от компьютерных игр (</a:t>
            </a:r>
            <a:r>
              <a:rPr lang="ru-RU" sz="2000" b="1" dirty="0" err="1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кибераддикция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)</a:t>
            </a:r>
            <a:endParaRPr lang="ru-RU" sz="20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algn="just">
              <a:buNone/>
            </a:pP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Кибераддикция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(зависимость от компьютерных игр) подразделяется на группы в зависимости от характера той или иной игры: </a:t>
            </a:r>
          </a:p>
          <a:p>
            <a:pPr algn="just">
              <a:buNone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I. Ролевые компьютерные игры (максимальный уход от реальности). </a:t>
            </a:r>
          </a:p>
          <a:p>
            <a:pPr algn="just">
              <a:buNone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II.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Неролевые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компьютерные игры (стремление к достижению цели – пройти игру, азарт от достижения цели, набора очков).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2290" name="Picture 2" descr="C:\Documents and Settings\Администратор2\Рабочий стол\Новая папка\03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65304"/>
            <a:ext cx="952500" cy="476250"/>
          </a:xfrm>
          <a:prstGeom prst="rect">
            <a:avLst/>
          </a:prstGeom>
          <a:noFill/>
        </p:spPr>
      </p:pic>
      <p:pic>
        <p:nvPicPr>
          <p:cNvPr id="12291" name="Picture 3" descr="C:\Documents and Settings\Администратор2\Рабочий стол\Новая папка\MG_7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3140968"/>
            <a:ext cx="936104" cy="8365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124075" y="1484313"/>
            <a:ext cx="4824413" cy="4681537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  <a:defRPr/>
            </a:pP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Логические игры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Экшен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игры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Стратегии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Карточные игры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Аркады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Обучающие игры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Симуляторы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Shooter</a:t>
            </a:r>
            <a:endParaRPr lang="ru-RU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100" name="Picture 5" descr="lico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1000108"/>
            <a:ext cx="1296839" cy="1581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43608" y="836712"/>
            <a:ext cx="661488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Компьютерные игры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1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90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96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74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800"/>
                            </p:stCondLst>
                            <p:childTnLst>
                              <p:par>
                                <p:cTn id="41" presetID="27" presetClass="entr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740"/>
                            </p:stCondLst>
                            <p:childTnLst>
                              <p:par>
                                <p:cTn id="47" presetID="27" presetClass="entr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theme/theme1.xml><?xml version="1.0" encoding="utf-8"?>
<a:theme xmlns:a="http://schemas.openxmlformats.org/drawingml/2006/main" name="Интернет">
  <a:themeElements>
    <a:clrScheme name="Интернет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Интернет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Интернет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нтернет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нтернет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нтернет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нтернет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нтернет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нтернет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нтернет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нтернет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нтернет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нтернет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нтернет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Интернет</Template>
  <TotalTime>332</TotalTime>
  <Words>1352</Words>
  <Application>Microsoft Office PowerPoint</Application>
  <PresentationFormat>Экран (4:3)</PresentationFormat>
  <Paragraphs>121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Интернет</vt:lpstr>
      <vt:lpstr>Компьютерная зависимость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Экшен</vt:lpstr>
      <vt:lpstr>Стратегия</vt:lpstr>
      <vt:lpstr>Карточные игры</vt:lpstr>
      <vt:lpstr>Аркады</vt:lpstr>
      <vt:lpstr>Развивающие игры:</vt:lpstr>
      <vt:lpstr>Симуляторы</vt:lpstr>
      <vt:lpstr>Shooter</vt:lpstr>
      <vt:lpstr>Влияние компьютерных игр на подростков</vt:lpstr>
      <vt:lpstr>Компьютерные игры как тренажеры и средства обучения</vt:lpstr>
      <vt:lpstr>Слайд 20</vt:lpstr>
      <vt:lpstr>Слайд 21</vt:lpstr>
      <vt:lpstr> Тест. Диагностика. Статистика. </vt:lpstr>
      <vt:lpstr>Слайд 23</vt:lpstr>
      <vt:lpstr>Слайд 24</vt:lpstr>
      <vt:lpstr>Когда есть время,  ты его тратишь на ...</vt:lpstr>
      <vt:lpstr>Какую роль для тебя играет  компьютер?</vt:lpstr>
      <vt:lpstr>Как часто ты играешь в компьютер?</vt:lpstr>
      <vt:lpstr>Слайд 28</vt:lpstr>
      <vt:lpstr>Слайд 29</vt:lpstr>
      <vt:lpstr>Советы родителям и педагогам по предотвращению развития компьютерной зависимости у детей и подростков </vt:lpstr>
      <vt:lpstr>Слайд 31</vt:lpstr>
      <vt:lpstr>Заключение</vt:lpstr>
      <vt:lpstr>Слайд 33</vt:lpstr>
      <vt:lpstr>Все хорошо в меру  и в свое время </vt:lpstr>
    </vt:vector>
  </TitlesOfParts>
  <Company>МОУ СОШ №18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кабинет информатики</dc:creator>
  <cp:lastModifiedBy>Admin</cp:lastModifiedBy>
  <cp:revision>26</cp:revision>
  <dcterms:created xsi:type="dcterms:W3CDTF">2012-05-04T08:41:47Z</dcterms:created>
  <dcterms:modified xsi:type="dcterms:W3CDTF">2013-10-21T17:24:18Z</dcterms:modified>
</cp:coreProperties>
</file>