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59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61" r:id="rId15"/>
    <p:sldId id="275" r:id="rId16"/>
    <p:sldId id="274" r:id="rId17"/>
    <p:sldId id="276" r:id="rId18"/>
    <p:sldId id="262" r:id="rId19"/>
    <p:sldId id="260" r:id="rId20"/>
    <p:sldId id="277" r:id="rId21"/>
    <p:sldId id="278" r:id="rId22"/>
    <p:sldId id="279" r:id="rId23"/>
    <p:sldId id="280" r:id="rId24"/>
    <p:sldId id="281" r:id="rId25"/>
    <p:sldId id="286" r:id="rId26"/>
    <p:sldId id="285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596" autoAdjust="0"/>
    <p:restoredTop sz="94718" autoAdjust="0"/>
  </p:normalViewPr>
  <p:slideViewPr>
    <p:cSldViewPr>
      <p:cViewPr varScale="1">
        <p:scale>
          <a:sx n="70" d="100"/>
          <a:sy n="70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A3F7C-C2B3-4DE5-B7AD-6097F6F8553E}" type="datetimeFigureOut">
              <a:rPr lang="ru-RU" smtClean="0"/>
              <a:pPr/>
              <a:t>04.06.2010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5928D-A037-44BE-94BE-94F9810614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9.xml"/><Relationship Id="rId1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18.xml"/><Relationship Id="rId17" Type="http://schemas.openxmlformats.org/officeDocument/2006/relationships/slide" Target="slide2.xml"/><Relationship Id="rId2" Type="http://schemas.openxmlformats.org/officeDocument/2006/relationships/slide" Target="slide3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7.xml"/><Relationship Id="rId5" Type="http://schemas.openxmlformats.org/officeDocument/2006/relationships/slide" Target="slide7.xml"/><Relationship Id="rId15" Type="http://schemas.openxmlformats.org/officeDocument/2006/relationships/slide" Target="slide21.xml"/><Relationship Id="rId10" Type="http://schemas.openxmlformats.org/officeDocument/2006/relationships/slide" Target="slide13.xml"/><Relationship Id="rId4" Type="http://schemas.openxmlformats.org/officeDocument/2006/relationships/slide" Target="slide6.xml"/><Relationship Id="rId9" Type="http://schemas.openxmlformats.org/officeDocument/2006/relationships/slide" Target="slide12.xml"/><Relationship Id="rId14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I:\&#1052;&#1072;&#1103;&#1082;&#1086;&#1074;&#1089;&#1082;&#1080;&#1081;%20&#1087;&#1088;&#1077;&#1079;&#1077;&#1085;&#1090;&#1072;&#1094;&#1080;&#1103;\&#1052;&#1072;&#1103;&#1082;&#1086;&#1074;&#1089;&#1082;&#1080;&#1081;-&#1055;&#1086;&#1089;&#1083;&#1091;&#1096;&#1072;&#1081;&#1090;&#1077;!.avi" TargetMode="Externa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slide" Target="slide2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Владимир  Владимирович Маяковский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929322" y="5786454"/>
            <a:ext cx="2914648" cy="542932"/>
          </a:xfrm>
        </p:spPr>
        <p:txBody>
          <a:bodyPr>
            <a:normAutofit fontScale="77500" lnSpcReduction="2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Презентация учителя ГОУ СОШ №181 Тихомировой И.А.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214290"/>
            <a:ext cx="6858048" cy="3929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 1913 году поэт обратился к драматургии. Была написана и поставлена программная трагедия «Владимир Маяковский». Декорации для неё писали художники из «Союза молодёжи» П. Н. Филонов и И. С. Школьник, а сам автор выступил режиссёром и исполнителем главной роли. В июле 1915 года поэт познакомился с Лилей Юрьевной и Осипом Максимовичем Бриками. В 1915—1917 годах Маяковский проходил военную службу в Петрограде в автошколе. Солдатам печататься не разрешали, но его спас Осип Брик, который выкупил поэмы «Флейта-позвоночник» и «Облако в штанах» по 50 копеек за строку и напечатал. Антивоенная лирика: «Мама и убитый немцами вечер», «Я и Наполеон», поэма «Война и мир» (1915). Обращение к сатире. Цикл «Гимны» для журнала «Новый </a:t>
            </a:r>
            <a:r>
              <a:rPr lang="ru-RU" sz="1600" dirty="0" err="1" smtClean="0"/>
              <a:t>Сатирикон</a:t>
            </a:r>
            <a:r>
              <a:rPr lang="ru-RU" sz="1600" dirty="0" smtClean="0"/>
              <a:t>» (1915). 1917 год — «Революция. Поэтохроника». Маяковский снимался в фильмах по собственным сценариям. В августе 1917 года задумал написать «Мистерию Буфф», которая была закончена 25 октября 1918 года и поставлена к годовщине революции.</a:t>
            </a:r>
            <a:endParaRPr lang="ru-RU" sz="1600" dirty="0"/>
          </a:p>
        </p:txBody>
      </p:sp>
      <p:pic>
        <p:nvPicPr>
          <p:cNvPr id="24578" name="Picture 2" descr="K:\Vladimir_mayakovsky_and_lilya_br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214818"/>
            <a:ext cx="3365500" cy="1993900"/>
          </a:xfrm>
          <a:prstGeom prst="rect">
            <a:avLst/>
          </a:prstGeom>
          <a:noFill/>
        </p:spPr>
      </p:pic>
      <p:pic>
        <p:nvPicPr>
          <p:cNvPr id="24579" name="Picture 3" descr="K:\199px-1918_vmayakovsky-lbrik_retouch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571480"/>
            <a:ext cx="1895475" cy="5695950"/>
          </a:xfrm>
          <a:prstGeom prst="rect">
            <a:avLst/>
          </a:prstGeom>
          <a:noFill/>
        </p:spPr>
      </p:pic>
      <p:sp>
        <p:nvSpPr>
          <p:cNvPr id="6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6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7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Муза Маяковского</a:t>
            </a:r>
            <a:endParaRPr lang="ru-RU" dirty="0"/>
          </a:p>
        </p:txBody>
      </p:sp>
      <p:pic>
        <p:nvPicPr>
          <p:cNvPr id="25602" name="Picture 2" descr="K:\1176197839_tonnel.gi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2857500" cy="3810000"/>
          </a:xfrm>
          <a:prstGeom prst="rect">
            <a:avLst/>
          </a:prstGeom>
          <a:noFill/>
        </p:spPr>
      </p:pic>
      <p:pic>
        <p:nvPicPr>
          <p:cNvPr id="25603" name="Picture 3" descr="K:\8900835_LilyaBrikSi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3749468"/>
            <a:ext cx="2228845" cy="31085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4826675"/>
            <a:ext cx="3731342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Стихи о любви:</a:t>
            </a:r>
          </a:p>
          <a:p>
            <a:r>
              <a:rPr lang="ru-RU" b="1" dirty="0" smtClean="0"/>
              <a:t>«ЛИЛИЧКА!»</a:t>
            </a:r>
          </a:p>
          <a:p>
            <a:r>
              <a:rPr lang="ru-RU" b="1" dirty="0" smtClean="0"/>
              <a:t>«Любит? не любит? Я руки ломаю»</a:t>
            </a:r>
          </a:p>
          <a:p>
            <a:r>
              <a:rPr lang="ru-RU" b="1" dirty="0" smtClean="0"/>
              <a:t>«Ты»</a:t>
            </a:r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571480"/>
            <a:ext cx="435771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/>
          </a:p>
          <a:p>
            <a:r>
              <a:rPr lang="ru-RU" sz="1600" b="1" dirty="0" smtClean="0"/>
              <a:t>«</a:t>
            </a:r>
            <a:r>
              <a:rPr lang="ru-RU" sz="1600" b="1" dirty="0" err="1" smtClean="0"/>
              <a:t>Лиличка</a:t>
            </a:r>
            <a:r>
              <a:rPr lang="ru-RU" sz="1600" b="1" dirty="0" smtClean="0"/>
              <a:t>» (отрывок)</a:t>
            </a:r>
          </a:p>
          <a:p>
            <a:r>
              <a:rPr lang="ru-RU" sz="1600" b="1" dirty="0" smtClean="0"/>
              <a:t>Кроме любви твоей,</a:t>
            </a:r>
            <a:br>
              <a:rPr lang="ru-RU" sz="1600" b="1" dirty="0" smtClean="0"/>
            </a:br>
            <a:r>
              <a:rPr lang="ru-RU" sz="1600" b="1" dirty="0" smtClean="0"/>
              <a:t>мне</a:t>
            </a:r>
            <a:br>
              <a:rPr lang="ru-RU" sz="1600" b="1" dirty="0" smtClean="0"/>
            </a:br>
            <a:r>
              <a:rPr lang="ru-RU" sz="1600" b="1" dirty="0" smtClean="0"/>
              <a:t>нету моря,</a:t>
            </a:r>
            <a:br>
              <a:rPr lang="ru-RU" sz="1600" b="1" dirty="0" smtClean="0"/>
            </a:br>
            <a:r>
              <a:rPr lang="ru-RU" sz="1600" b="1" dirty="0" smtClean="0"/>
              <a:t>а у любви твоей и плачем не вымолишь отдых.</a:t>
            </a:r>
            <a:br>
              <a:rPr lang="ru-RU" sz="1600" b="1" dirty="0" smtClean="0"/>
            </a:br>
            <a:r>
              <a:rPr lang="ru-RU" sz="1600" b="1" dirty="0" smtClean="0"/>
              <a:t>Захочет покоя уставший слон -</a:t>
            </a:r>
            <a:br>
              <a:rPr lang="ru-RU" sz="1600" b="1" dirty="0" smtClean="0"/>
            </a:br>
            <a:r>
              <a:rPr lang="ru-RU" sz="1600" b="1" dirty="0" smtClean="0"/>
              <a:t>царственный ляжет в </a:t>
            </a:r>
            <a:r>
              <a:rPr lang="ru-RU" sz="1600" b="1" dirty="0" err="1" smtClean="0"/>
              <a:t>опожаренном</a:t>
            </a:r>
            <a:r>
              <a:rPr lang="ru-RU" sz="1600" b="1" dirty="0" smtClean="0"/>
              <a:t> песке.</a:t>
            </a:r>
            <a:br>
              <a:rPr lang="ru-RU" sz="1600" b="1" dirty="0" smtClean="0"/>
            </a:br>
            <a:r>
              <a:rPr lang="ru-RU" sz="1600" b="1" dirty="0" smtClean="0"/>
              <a:t>Кроме любви твоей,</a:t>
            </a:r>
            <a:br>
              <a:rPr lang="ru-RU" sz="1600" b="1" dirty="0" smtClean="0"/>
            </a:br>
            <a:r>
              <a:rPr lang="ru-RU" sz="1600" b="1" dirty="0" smtClean="0"/>
              <a:t>мне</a:t>
            </a:r>
            <a:br>
              <a:rPr lang="ru-RU" sz="1600" b="1" dirty="0" smtClean="0"/>
            </a:br>
            <a:r>
              <a:rPr lang="ru-RU" sz="1600" b="1" dirty="0" smtClean="0"/>
              <a:t>нету солнца,</a:t>
            </a:r>
            <a:br>
              <a:rPr lang="ru-RU" sz="1600" b="1" dirty="0" smtClean="0"/>
            </a:br>
            <a:r>
              <a:rPr lang="ru-RU" sz="1600" b="1" dirty="0" smtClean="0"/>
              <a:t>а я и не знаю, где ты и с кем.</a:t>
            </a:r>
            <a:endParaRPr lang="ru-RU" sz="1600" b="1" dirty="0"/>
          </a:p>
        </p:txBody>
      </p:sp>
      <p:sp>
        <p:nvSpPr>
          <p:cNvPr id="7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6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7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О стихотворении «</a:t>
            </a:r>
            <a:r>
              <a:rPr lang="ru-RU" dirty="0" err="1" smtClean="0"/>
              <a:t>Лиличка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92867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“</a:t>
            </a:r>
            <a:r>
              <a:rPr lang="ru-RU" dirty="0" err="1" smtClean="0"/>
              <a:t>Лиличка</a:t>
            </a:r>
            <a:r>
              <a:rPr lang="ru-RU" dirty="0" smtClean="0"/>
              <a:t>!” – стихотворение, призванное “вместо письма” явиться прощанием с любимой женщиной. И в отличие от письма, оно не обращение к адресату, а лишь “последний крик” отчаянья. В “</a:t>
            </a:r>
            <a:r>
              <a:rPr lang="ru-RU" dirty="0" err="1" smtClean="0"/>
              <a:t>Лиличке</a:t>
            </a:r>
            <a:r>
              <a:rPr lang="ru-RU" dirty="0" smtClean="0"/>
              <a:t>!” нет светлого пушкинского прощания-прощения. Первые строки вводят нас в напряжённое, даже трагическое настроение. кульминация – самоубийство, которое лирический герой не совершит, потому что над ним “не властно лезвие ни одного ножа”, кроме взгляда героини.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4357694"/>
            <a:ext cx="4357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Отличительные признаки: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786322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“Если б так поэта измучила, он любимую на деньги б и славу выменял, а мне ни один не радостен звон, кроме звона твоего любимого имени”</a:t>
            </a:r>
          </a:p>
          <a:p>
            <a:r>
              <a:rPr lang="ru-RU" dirty="0" smtClean="0"/>
              <a:t>“Слов моих сухие листья ли заставят остановиться, жадно дыша?”</a:t>
            </a:r>
          </a:p>
          <a:p>
            <a:r>
              <a:rPr lang="ru-RU" dirty="0" smtClean="0"/>
              <a:t>“Сегодня сидишь вот, сердце в железе”</a:t>
            </a:r>
          </a:p>
          <a:p>
            <a:endParaRPr lang="ru-RU" dirty="0"/>
          </a:p>
        </p:txBody>
      </p:sp>
      <p:pic>
        <p:nvPicPr>
          <p:cNvPr id="26626" name="Picture 2" descr="K:\6f7cbc868ab24323d200de844e326f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000108"/>
            <a:ext cx="2686050" cy="3810001"/>
          </a:xfrm>
          <a:prstGeom prst="rect">
            <a:avLst/>
          </a:prstGeom>
          <a:noFill/>
        </p:spPr>
      </p:pic>
      <p:sp>
        <p:nvSpPr>
          <p:cNvPr id="7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6" descr="Светлый вертикальный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7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Окна РОСТА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78579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17 декабря 1918 года поэт впервые прочёл со сцены Матросского театра стихи «Левый марш». В марте 1919 года он переезжает в Москву, начинает активно сотрудничать в РОСТА (1919—1921), оформляет (как поэт и как художник) для РОСТА агитационно-сатирические плакаты («Окна РОСТА»).</a:t>
            </a:r>
            <a:endParaRPr lang="ru-RU" dirty="0"/>
          </a:p>
        </p:txBody>
      </p:sp>
      <p:pic>
        <p:nvPicPr>
          <p:cNvPr id="27651" name="Picture 3" descr="K:\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3829050" cy="3886200"/>
          </a:xfrm>
          <a:prstGeom prst="rect">
            <a:avLst/>
          </a:prstGeom>
          <a:noFill/>
        </p:spPr>
      </p:pic>
      <p:pic>
        <p:nvPicPr>
          <p:cNvPr id="27652" name="Picture 4" descr="K:\poster-1921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214554"/>
            <a:ext cx="3238500" cy="3895725"/>
          </a:xfrm>
          <a:prstGeom prst="rect">
            <a:avLst/>
          </a:prstGeom>
          <a:noFill/>
        </p:spPr>
      </p:pic>
      <p:sp>
        <p:nvSpPr>
          <p:cNvPr id="7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6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7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-28577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ОКНА РОСТА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3" name="Picture 1" descr="K:\cms.ashx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2577484" cy="2928958"/>
          </a:xfrm>
          <a:prstGeom prst="rect">
            <a:avLst/>
          </a:prstGeom>
          <a:noFill/>
        </p:spPr>
      </p:pic>
      <p:pic>
        <p:nvPicPr>
          <p:cNvPr id="8194" name="Picture 2" descr="K:\post-12586550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214422"/>
            <a:ext cx="2969142" cy="4000528"/>
          </a:xfrm>
          <a:prstGeom prst="rect">
            <a:avLst/>
          </a:prstGeom>
          <a:noFill/>
        </p:spPr>
      </p:pic>
      <p:pic>
        <p:nvPicPr>
          <p:cNvPr id="8195" name="Picture 3" descr="K:\m10_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571744"/>
            <a:ext cx="3143036" cy="4071966"/>
          </a:xfrm>
          <a:prstGeom prst="rect">
            <a:avLst/>
          </a:prstGeom>
          <a:noFill/>
        </p:spPr>
      </p:pic>
      <p:sp>
        <p:nvSpPr>
          <p:cNvPr id="9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6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7" descr="Светлый вертикальный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1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81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819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5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-28577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ОКНА РОСТА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674" name="Picture 2" descr="K:\136385792_56ff3e4ef7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3019425" cy="4762500"/>
          </a:xfrm>
          <a:prstGeom prst="rect">
            <a:avLst/>
          </a:prstGeom>
          <a:noFill/>
        </p:spPr>
      </p:pic>
      <p:pic>
        <p:nvPicPr>
          <p:cNvPr id="28675" name="Picture 3" descr="K:\13059-213039-db0439742e88d30b104275fed93cff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357298"/>
            <a:ext cx="2750780" cy="3500462"/>
          </a:xfrm>
          <a:prstGeom prst="rect">
            <a:avLst/>
          </a:prstGeom>
          <a:noFill/>
        </p:spPr>
      </p:pic>
      <p:pic>
        <p:nvPicPr>
          <p:cNvPr id="28676" name="Picture 4" descr="K:\2365162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66" y="1357298"/>
            <a:ext cx="3071834" cy="3571900"/>
          </a:xfrm>
          <a:prstGeom prst="rect">
            <a:avLst/>
          </a:prstGeom>
          <a:noFill/>
        </p:spPr>
      </p:pic>
      <p:sp>
        <p:nvSpPr>
          <p:cNvPr id="9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6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7" descr="Светлый вертикальный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86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86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86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decel="100000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decel="100000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decel="100000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06" y="57859"/>
            <a:ext cx="57150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1922—1924 годах Маяковский совершил несколько поездок за границу — Латвия, Франция, Германия; писал очерки и стихи о европейских впечатлениях: «Как работает республика демократическая?» (1922); «Париж (Разговорчики с Эйфелевой башней)» (1923) и ряд других. В 1925 году состоялось самое длительное его путешествие: поездка по Америке. После поездки в 1925 году вышел цикл «Стихи об Америке»</a:t>
            </a:r>
          </a:p>
          <a:p>
            <a:endParaRPr lang="ru-RU" dirty="0"/>
          </a:p>
        </p:txBody>
      </p:sp>
      <p:pic>
        <p:nvPicPr>
          <p:cNvPr id="29699" name="Picture 3" descr="K:\m65-18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489" y="2328886"/>
            <a:ext cx="2809875" cy="44577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143240" y="3701197"/>
            <a:ext cx="60007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Осенью 1928 года Маяковский опять едет в Париж. Помимо чисто литературных дел, поездка имела и другую цель. 20 октября он поехал в Ниццу, где отдыхала его американская подруга </a:t>
            </a:r>
            <a:r>
              <a:rPr lang="ru-RU" dirty="0" err="1" smtClean="0"/>
              <a:t>Элли</a:t>
            </a:r>
            <a:r>
              <a:rPr lang="ru-RU" dirty="0" smtClean="0"/>
              <a:t> Джонс с дочкой, которую он признавал своей. Встреча была неудачной; уже 25 октября он вернулся в Париж. Вечером того же дня Маяковский познакомился с Татьяной Алексеевной Яковлевой, молодой русской, в 1925 г. приехавшей в Париж. Маяковский и Т. Яковлева сразу влюбились друг в друга. </a:t>
            </a:r>
            <a:endParaRPr lang="ru-RU" dirty="0"/>
          </a:p>
        </p:txBody>
      </p:sp>
      <p:pic>
        <p:nvPicPr>
          <p:cNvPr id="29701" name="Picture 5" descr="K:\3635694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56965"/>
            <a:ext cx="2071702" cy="3514911"/>
          </a:xfrm>
          <a:prstGeom prst="rect">
            <a:avLst/>
          </a:prstGeom>
          <a:noFill/>
        </p:spPr>
      </p:pic>
      <p:sp>
        <p:nvSpPr>
          <p:cNvPr id="17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6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7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1" grpId="0"/>
      <p:bldP spid="1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-214338"/>
            <a:ext cx="7772400" cy="1470025"/>
          </a:xfrm>
        </p:spPr>
        <p:txBody>
          <a:bodyPr/>
          <a:lstStyle/>
          <a:p>
            <a:r>
              <a:rPr lang="ru-RU" dirty="0" smtClean="0"/>
              <a:t>Татьяна Яковлева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000108"/>
            <a:ext cx="4714908" cy="4214842"/>
          </a:xfrm>
          <a:effectLst/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Маяковский покинул Париж в начале декабря, но вернулся туда уже в феврале 1929 г.; в этот приезд он пробыл там два с лишним месяца. Он предложил Т.Яковлевой стать его женой и уехать с ним в Россию - мысль, которую она "встретила уклончиво". Но Т.Яковлева выходит замуж за французского виконта. Маяковский переживал эту весть очень тяжело. Конец романа с ней стал одновременно началом последнего периода его жизни</a:t>
            </a:r>
            <a:r>
              <a:rPr lang="ru-RU" sz="1800" dirty="0" smtClean="0"/>
              <a:t>. </a:t>
            </a:r>
            <a:r>
              <a:rPr lang="ru-RU" sz="1800" dirty="0" smtClean="0">
                <a:solidFill>
                  <a:schemeClr val="tx1"/>
                </a:solidFill>
              </a:rPr>
              <a:t>Продолжались поиски любви, которая могла бы его "спасти".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857884" y="3286124"/>
            <a:ext cx="364333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…Ты не думай,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Arial Unicode MS" pitchFamily="34" charset="-128"/>
                <a:cs typeface="Arial" pitchFamily="34" charset="0"/>
              </a:rPr>
              <a:t>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щурясь просто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    из-под выпрямленных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дуг.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Иди сюда,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иди на перекресток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   моих больших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и неуклюжих рук.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K:\tatya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000108"/>
            <a:ext cx="1933575" cy="2009775"/>
          </a:xfrm>
          <a:prstGeom prst="rect">
            <a:avLst/>
          </a:prstGeom>
          <a:noFill/>
        </p:spPr>
      </p:pic>
      <p:pic>
        <p:nvPicPr>
          <p:cNvPr id="30723" name="Picture 3" descr="K:\050830132100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786322"/>
            <a:ext cx="2286016" cy="1874533"/>
          </a:xfrm>
          <a:prstGeom prst="rect">
            <a:avLst/>
          </a:prstGeom>
          <a:noFill/>
        </p:spPr>
      </p:pic>
      <p:sp>
        <p:nvSpPr>
          <p:cNvPr id="7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6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7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Сатирические и драматические произведения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0" y="1643050"/>
            <a:ext cx="6500826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«Клоп» (1928)</a:t>
            </a:r>
          </a:p>
          <a:p>
            <a:r>
              <a:rPr lang="ru-RU" sz="2000" dirty="0" smtClean="0"/>
              <a:t>«Баня» (1929)</a:t>
            </a:r>
          </a:p>
          <a:p>
            <a:r>
              <a:rPr lang="ru-RU" sz="2000" dirty="0" smtClean="0"/>
              <a:t>«Облако в штанах» (1914—1915)</a:t>
            </a:r>
          </a:p>
          <a:p>
            <a:r>
              <a:rPr lang="ru-RU" sz="2000" dirty="0" smtClean="0"/>
              <a:t>«Флейта-позвоночник» (1915)</a:t>
            </a:r>
          </a:p>
          <a:p>
            <a:r>
              <a:rPr lang="ru-RU" sz="2000" dirty="0" smtClean="0"/>
              <a:t>«Мистерия-буфф» (1920-1921)</a:t>
            </a:r>
          </a:p>
          <a:p>
            <a:r>
              <a:rPr lang="ru-RU" sz="2000" dirty="0" smtClean="0"/>
              <a:t>«О </a:t>
            </a:r>
            <a:r>
              <a:rPr lang="ru-RU" sz="2000" dirty="0" err="1" smtClean="0"/>
              <a:t>дряни</a:t>
            </a:r>
            <a:r>
              <a:rPr lang="ru-RU" sz="2000" dirty="0" smtClean="0"/>
              <a:t>» (1920-1921)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7169" name="Picture 1" descr="K:\m26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740477"/>
            <a:ext cx="3865818" cy="4974671"/>
          </a:xfrm>
          <a:prstGeom prst="rect">
            <a:avLst/>
          </a:prstGeom>
          <a:noFill/>
        </p:spPr>
      </p:pic>
      <p:pic>
        <p:nvPicPr>
          <p:cNvPr id="7170" name="Picture 2" descr="K:\m19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4311" y="3857628"/>
            <a:ext cx="1861805" cy="2857520"/>
          </a:xfrm>
          <a:prstGeom prst="rect">
            <a:avLst/>
          </a:prstGeom>
          <a:noFill/>
        </p:spPr>
      </p:pic>
      <p:sp>
        <p:nvSpPr>
          <p:cNvPr id="7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6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7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42908" y="71414"/>
            <a:ext cx="9429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+mj-lt"/>
              </a:rPr>
              <a:t>«Необычайное приключение бывшее с Владимиром Маяковским летом на даче»</a:t>
            </a:r>
            <a:endParaRPr lang="ru-RU" sz="4000" dirty="0">
              <a:latin typeface="+mj-lt"/>
            </a:endParaRPr>
          </a:p>
        </p:txBody>
      </p:sp>
      <p:pic>
        <p:nvPicPr>
          <p:cNvPr id="6145" name="Picture 1" descr="K:\461149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00174"/>
            <a:ext cx="5012800" cy="3857652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214678" y="5429264"/>
            <a:ext cx="21431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1925 г. Д.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Бурлюк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643174" y="5929330"/>
            <a:ext cx="45005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"Ты да я, нас, товарищ, двое!»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6" descr="Светлый вертикальный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7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Биография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3" action="ppaction://hlinksldjump"/>
              </a:rPr>
              <a:t>Маяковский и футуризм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4" action="ppaction://hlinksldjump"/>
              </a:rPr>
              <a:t>Футуризм в живописи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5" action="ppaction://hlinksldjump"/>
              </a:rPr>
              <a:t>Картины Маяковского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6" action="ppaction://hlinksldjump"/>
              </a:rPr>
              <a:t>Раннее творчество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7" action="ppaction://hlinksldjump"/>
              </a:rPr>
              <a:t>Анализ «А вы могли бы?»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8" action="ppaction://hlinksldjump"/>
              </a:rPr>
              <a:t>Муза Маяковского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9" action="ppaction://hlinksldjump"/>
              </a:rPr>
              <a:t>О стихотворении </a:t>
            </a:r>
            <a:r>
              <a:rPr lang="ru-RU" dirty="0" err="1" smtClean="0">
                <a:hlinkClick r:id="rId9" action="ppaction://hlinksldjump"/>
              </a:rPr>
              <a:t>Лиличка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10" action="ppaction://hlinksldjump"/>
              </a:rPr>
              <a:t>Окна РОСТА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11" action="ppaction://hlinksldjump"/>
              </a:rPr>
              <a:t>Татьяна Яковлева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12" action="ppaction://hlinksldjump"/>
              </a:rPr>
              <a:t>Сатирические и драматические произведения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13" action="ppaction://hlinksldjump"/>
              </a:rPr>
              <a:t>«Необычайное приключение бывшее с Владимиром Маяковским летом на даче»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14" action="ppaction://hlinksldjump"/>
              </a:rPr>
              <a:t>Маяковский читает «Послушайте!»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15" action="ppaction://hlinksldjump"/>
              </a:rPr>
              <a:t>Заключение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ru-RU" dirty="0" smtClean="0">
                <a:hlinkClick r:id="rId16" action="ppaction://hlinksldjump"/>
              </a:rPr>
              <a:t>Задания</a:t>
            </a:r>
            <a:endParaRPr lang="ru-RU" dirty="0" smtClean="0"/>
          </a:p>
          <a:p>
            <a:pPr marL="914400" lvl="1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59293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6" descr="Светлый вертикальный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7" descr="Светлый вертикальный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/>
          <a:lstStyle/>
          <a:p>
            <a:r>
              <a:rPr lang="ru-RU" dirty="0" smtClean="0"/>
              <a:t>Маяковский читает «Послушайте!»</a:t>
            </a:r>
            <a:endParaRPr lang="ru-RU" dirty="0"/>
          </a:p>
        </p:txBody>
      </p:sp>
      <p:pic>
        <p:nvPicPr>
          <p:cNvPr id="5" name="Маяковский-Послушайте!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00232" y="2143116"/>
            <a:ext cx="5302475" cy="4000528"/>
          </a:xfrm>
          <a:prstGeom prst="rect">
            <a:avLst/>
          </a:prstGeom>
        </p:spPr>
      </p:pic>
      <p:sp>
        <p:nvSpPr>
          <p:cNvPr id="6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6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7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9"/>
            <a:ext cx="8229600" cy="28575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14 апреля 1930 года в 10:15 утра Маяковский покончил с собой, выстрелом в сердце из пистолета. Это произошло в Москве, в доме № 3 по </a:t>
            </a:r>
            <a:r>
              <a:rPr lang="ru-RU" sz="2000" dirty="0" err="1" smtClean="0"/>
              <a:t>Лубянскому</a:t>
            </a:r>
            <a:r>
              <a:rPr lang="ru-RU" sz="2000" dirty="0" smtClean="0"/>
              <a:t> проезду, кв. № 12. Очевидно, это было самоубийство. Однако, вопреки посмертной просьбе самого поэта «</a:t>
            </a:r>
            <a:r>
              <a:rPr lang="ru-RU" sz="2000" i="1" dirty="0" smtClean="0"/>
              <a:t>В том, что умираю, не вините никого, и, пожалуйста, не сплетничайте. Покойник этого ужасно не любил</a:t>
            </a:r>
            <a:r>
              <a:rPr lang="ru-RU" sz="2000" dirty="0" smtClean="0"/>
              <a:t>»</a:t>
            </a:r>
            <a:r>
              <a:rPr lang="ru-RU" sz="2000" dirty="0" smtClean="0"/>
              <a:t>, пересудов было много.</a:t>
            </a:r>
            <a:r>
              <a:rPr lang="ru-RU" sz="2000" dirty="0" smtClean="0"/>
              <a:t> С 15 </a:t>
            </a:r>
            <a:r>
              <a:rPr lang="ru-RU" sz="2000" dirty="0" smtClean="0"/>
              <a:t>по 17 апреля через зал Клуба писателей, где был выставлен гроб с телом поэта, прошло сто пятьдесят тысяч человек. 17 апреля состоялся траурный митинг и похороны.</a:t>
            </a:r>
            <a:endParaRPr lang="ru-RU" sz="2000" dirty="0"/>
          </a:p>
        </p:txBody>
      </p:sp>
      <p:pic>
        <p:nvPicPr>
          <p:cNvPr id="34818" name="Picture 2" descr="K:\125939915859819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214686"/>
            <a:ext cx="2131390" cy="3162300"/>
          </a:xfrm>
          <a:prstGeom prst="rect">
            <a:avLst/>
          </a:prstGeom>
          <a:noFill/>
        </p:spPr>
      </p:pic>
      <p:pic>
        <p:nvPicPr>
          <p:cNvPr id="34819" name="Picture 3" descr="K:\m25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2339" y="3195687"/>
            <a:ext cx="2255545" cy="3162271"/>
          </a:xfrm>
          <a:prstGeom prst="rect">
            <a:avLst/>
          </a:prstGeom>
          <a:noFill/>
        </p:spPr>
      </p:pic>
      <p:pic>
        <p:nvPicPr>
          <p:cNvPr id="34820" name="Picture 4" descr="K:\mayak19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214685"/>
            <a:ext cx="2286016" cy="3186085"/>
          </a:xfrm>
          <a:prstGeom prst="rect">
            <a:avLst/>
          </a:prstGeom>
          <a:noFill/>
        </p:spPr>
      </p:pic>
      <p:sp>
        <p:nvSpPr>
          <p:cNvPr id="7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6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7" descr="Светлый вертикальный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Задания по творчеству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Основной темой ранней лирики Маяковского являлась:</a:t>
            </a:r>
          </a:p>
          <a:p>
            <a:r>
              <a:rPr lang="ru-RU" sz="2800" dirty="0" smtClean="0">
                <a:hlinkClick r:id="rId2" action="ppaction://hlinksldjump"/>
              </a:rPr>
              <a:t>Тема конца света, мира, цивилизации</a:t>
            </a:r>
            <a:endParaRPr lang="ru-RU" sz="2800" dirty="0" smtClean="0"/>
          </a:p>
          <a:p>
            <a:r>
              <a:rPr lang="ru-RU" sz="2800" dirty="0" smtClean="0">
                <a:hlinkClick r:id="rId3" action="ppaction://hlinksldjump"/>
              </a:rPr>
              <a:t>Тема одиночества, непонятности</a:t>
            </a:r>
            <a:endParaRPr lang="ru-RU" sz="2800" dirty="0" smtClean="0"/>
          </a:p>
          <a:p>
            <a:r>
              <a:rPr lang="ru-RU" sz="2800" dirty="0" smtClean="0">
                <a:hlinkClick r:id="rId2" action="ppaction://hlinksldjump"/>
              </a:rPr>
              <a:t>Тема любви</a:t>
            </a:r>
            <a:endParaRPr lang="ru-RU" sz="2800" dirty="0" smtClean="0"/>
          </a:p>
          <a:p>
            <a:r>
              <a:rPr lang="ru-RU" sz="2800" dirty="0" smtClean="0">
                <a:hlinkClick r:id="rId2" action="ppaction://hlinksldjump"/>
              </a:rPr>
              <a:t>Тема современного города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92971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Каким настроением пронизаны послереволюционные произведения В.Маяковского?</a:t>
            </a:r>
          </a:p>
          <a:p>
            <a:r>
              <a:rPr lang="ru-RU" sz="2800" dirty="0" smtClean="0">
                <a:hlinkClick r:id="rId2" action="ppaction://hlinksldjump"/>
              </a:rPr>
              <a:t>Их отличает настроение грусти, сожаления об исчезнувшем укладе жизни</a:t>
            </a:r>
            <a:endParaRPr lang="ru-RU" sz="2800" dirty="0" smtClean="0"/>
          </a:p>
          <a:p>
            <a:r>
              <a:rPr lang="ru-RU" sz="2800" dirty="0" smtClean="0">
                <a:hlinkClick r:id="rId3" action="ppaction://hlinksldjump"/>
              </a:rPr>
              <a:t>Их отличает пафос радостной перестройки мира</a:t>
            </a:r>
            <a:endParaRPr lang="ru-RU" sz="2800" dirty="0" smtClean="0"/>
          </a:p>
          <a:p>
            <a:r>
              <a:rPr lang="ru-RU" sz="2800" dirty="0" smtClean="0">
                <a:hlinkClick r:id="rId2" action="ppaction://hlinksldjump"/>
              </a:rPr>
              <a:t>Их отличает настроение разочарования, обманутых надежд</a:t>
            </a:r>
            <a:endParaRPr lang="ru-RU" sz="2800" dirty="0" smtClean="0"/>
          </a:p>
          <a:p>
            <a:r>
              <a:rPr lang="ru-RU" sz="2800" dirty="0" smtClean="0">
                <a:hlinkClick r:id="rId2" action="ppaction://hlinksldjump"/>
              </a:rPr>
              <a:t>Их отличает трагический пафос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Укажите новаторские признаки поэзии Маяковского</a:t>
            </a:r>
          </a:p>
          <a:p>
            <a:r>
              <a:rPr lang="ru-RU" sz="2800" dirty="0" smtClean="0">
                <a:hlinkClick r:id="rId2" action="ppaction://hlinksldjump"/>
              </a:rPr>
              <a:t>Введение неологизмов, акцентный стих</a:t>
            </a:r>
            <a:endParaRPr lang="ru-RU" sz="2800" dirty="0" smtClean="0"/>
          </a:p>
          <a:p>
            <a:r>
              <a:rPr lang="ru-RU" sz="2800" dirty="0" smtClean="0">
                <a:hlinkClick r:id="rId3" action="ppaction://hlinksldjump"/>
              </a:rPr>
              <a:t>Благозвучие</a:t>
            </a:r>
            <a:endParaRPr lang="ru-RU" sz="2800" dirty="0" smtClean="0"/>
          </a:p>
          <a:p>
            <a:r>
              <a:rPr lang="ru-RU" sz="2800" dirty="0" smtClean="0">
                <a:hlinkClick r:id="rId3" action="ppaction://hlinksldjump"/>
              </a:rPr>
              <a:t>Использование пейзажа как средство психологической характеристики героя</a:t>
            </a:r>
            <a:endParaRPr lang="ru-RU" sz="2800" dirty="0" smtClean="0"/>
          </a:p>
          <a:p>
            <a:r>
              <a:rPr lang="ru-RU" sz="2800" dirty="0" smtClean="0">
                <a:hlinkClick r:id="rId3" action="ppaction://hlinksldjump"/>
              </a:rPr>
              <a:t>Напевность стиха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1431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Поздравляем, Ваши ответы верны!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571736" y="3429000"/>
            <a:ext cx="4071966" cy="12144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Продолжить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207167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 сожалению, вы ошиблись!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571736" y="3429000"/>
            <a:ext cx="4071966" cy="121444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Повторить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 строку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«Ешь ананасы, рябчиков жуй…»</a:t>
            </a:r>
          </a:p>
          <a:p>
            <a:r>
              <a:rPr lang="ru-RU" dirty="0" smtClean="0"/>
              <a:t>«Мужчина, у вас на усах …»</a:t>
            </a:r>
          </a:p>
          <a:p>
            <a:r>
              <a:rPr lang="ru-RU" dirty="0" smtClean="0"/>
              <a:t>«В сто сорок солнц …»</a:t>
            </a:r>
          </a:p>
          <a:p>
            <a:r>
              <a:rPr lang="ru-RU" dirty="0" smtClean="0"/>
              <a:t>«Слава вам, идущие…»</a:t>
            </a:r>
          </a:p>
          <a:p>
            <a:r>
              <a:rPr lang="ru-RU" dirty="0" smtClean="0"/>
              <a:t>«Я волком бы…»</a:t>
            </a:r>
          </a:p>
          <a:p>
            <a:r>
              <a:rPr lang="ru-RU" dirty="0" smtClean="0"/>
              <a:t>«Багровый и белый…»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Биография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портрет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928670"/>
            <a:ext cx="3286148" cy="5253366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714744" y="1214422"/>
            <a:ext cx="4586294" cy="5214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i="1" dirty="0" smtClean="0">
                <a:cs typeface="Arial" pitchFamily="34" charset="0"/>
              </a:rPr>
              <a:t>Владимир Маяковский</a:t>
            </a:r>
            <a:r>
              <a:rPr lang="ru-RU" dirty="0" smtClean="0">
                <a:cs typeface="Arial" pitchFamily="34" charset="0"/>
              </a:rPr>
              <a:t> родился в селе </a:t>
            </a:r>
            <a:r>
              <a:rPr lang="ru-RU" dirty="0" err="1" smtClean="0">
                <a:cs typeface="Arial" pitchFamily="34" charset="0"/>
              </a:rPr>
              <a:t>Багдади</a:t>
            </a:r>
            <a:r>
              <a:rPr lang="ru-RU" dirty="0" smtClean="0">
                <a:cs typeface="Arial" pitchFamily="34" charset="0"/>
              </a:rPr>
              <a:t> в Грузии в семье Владимира Константиновича Маяковского (1857—1906). </a:t>
            </a:r>
            <a:r>
              <a:rPr lang="ru-RU" dirty="0" smtClean="0"/>
              <a:t>В 1902 году Маяковский поступил в гимназию в Кутаиси. После похорон отца Маяковский вместе с матерью и сёстрами переехал в Москву, где поступил в IV класс 5-ой классической гимназии (ныне московская школа № 91), где учился в одном классе с братом Б. Л. Пастернака Шурой. В марте 1908 года был исключён из V класса за неуплату за обучение.</a:t>
            </a:r>
          </a:p>
          <a:p>
            <a:r>
              <a:rPr lang="ru-RU" dirty="0" smtClean="0"/>
              <a:t>Первое «</a:t>
            </a:r>
            <a:r>
              <a:rPr lang="ru-RU" dirty="0" err="1" smtClean="0"/>
              <a:t>полустихотворение</a:t>
            </a:r>
            <a:r>
              <a:rPr lang="ru-RU" dirty="0" smtClean="0"/>
              <a:t>» Маяковский напечатал в нелегальном журнале «Порыв», который издавался Третьей гимназией. По его словам, «</a:t>
            </a:r>
            <a:r>
              <a:rPr lang="ru-RU" i="1" dirty="0" smtClean="0"/>
              <a:t>получилось невероятно революционно и в такой же степени безобразно</a:t>
            </a:r>
            <a:r>
              <a:rPr lang="ru-RU" dirty="0" smtClean="0"/>
              <a:t>».</a:t>
            </a:r>
          </a:p>
          <a:p>
            <a:pPr lvl="0">
              <a:spcBef>
                <a:spcPct val="0"/>
              </a:spcBef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10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6" descr="Светлый вертикальный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7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" y="500042"/>
            <a:ext cx="4614866" cy="4000528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В Москве Маяковский познакомился с революционно настроенными студентами, начал увлекаться марксистской литературой, в 1908 году вступил в РСДРП(б). Был пропагандистом в торгово-промышленном подрайоне, в 1908-9 годах трижды арестовывался, но был освобожден за недостатком улик. В тюрьме в 1909 году Маяковский снова стал писать стихи.</a:t>
            </a:r>
            <a:br>
              <a:rPr lang="ru-RU" sz="1800" dirty="0" smtClean="0"/>
            </a:br>
            <a:r>
              <a:rPr lang="ru-RU" sz="1800" dirty="0" smtClean="0"/>
              <a:t>Маяковский обучался в подготовительном классе Строгановского училища, в студиях художников С. Ю. Жуковского и П. И. </a:t>
            </a:r>
            <a:r>
              <a:rPr lang="ru-RU" sz="1800" dirty="0" err="1" smtClean="0"/>
              <a:t>Келина</a:t>
            </a:r>
            <a:r>
              <a:rPr lang="ru-RU" sz="1800" dirty="0" smtClean="0"/>
              <a:t>. </a:t>
            </a:r>
            <a:endParaRPr lang="ru-RU" sz="1800" dirty="0"/>
          </a:p>
        </p:txBody>
      </p:sp>
      <p:pic>
        <p:nvPicPr>
          <p:cNvPr id="1027" name="Picture 3" descr="K:\photo-33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28604"/>
            <a:ext cx="4003943" cy="3643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4389318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1911 году поступил в Московское училище живописи, ваяния и зодчества — единственное место, куда приняли без свидетельства о благонадёжности. Познакомившись с Давидом </a:t>
            </a:r>
            <a:r>
              <a:rPr lang="ru-RU" dirty="0" err="1" smtClean="0"/>
              <a:t>Бурлюком</a:t>
            </a:r>
            <a:r>
              <a:rPr lang="ru-RU" dirty="0" smtClean="0"/>
              <a:t>, основателем футуристической группы «Гилея», вошёл в поэтический круг и примкнул к кубофутуристам. Первое опубликованное стихотворение называлось «Ночь» (1912), оно вошло в футуристический сборник «Пощёчина общественному вкусу».</a:t>
            </a:r>
            <a:endParaRPr lang="ru-RU" dirty="0"/>
          </a:p>
        </p:txBody>
      </p:sp>
      <p:sp>
        <p:nvSpPr>
          <p:cNvPr id="10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6" descr="Светлый вертикальный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7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115328" cy="796908"/>
          </a:xfrm>
        </p:spPr>
        <p:txBody>
          <a:bodyPr/>
          <a:lstStyle/>
          <a:p>
            <a:r>
              <a:rPr lang="ru-RU" dirty="0" smtClean="0"/>
              <a:t>Маяковский и футуризм</a:t>
            </a:r>
            <a:endParaRPr lang="ru-RU" dirty="0"/>
          </a:p>
        </p:txBody>
      </p:sp>
      <p:pic>
        <p:nvPicPr>
          <p:cNvPr id="3" name="Picture 2" descr="K:\Мая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3810000" cy="5372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43372" y="1071546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1913 году вышел первый сборник Маяковского «Я» (цикл из четырёх стихотворений). Он был написан от руки, снабжён рисунками Василия Чекрыгина и Льва </a:t>
            </a:r>
            <a:r>
              <a:rPr lang="ru-RU" dirty="0" err="1" smtClean="0"/>
              <a:t>Жегина</a:t>
            </a:r>
            <a:r>
              <a:rPr lang="ru-RU" dirty="0" smtClean="0"/>
              <a:t> и размножен литографическим способом в количестве 300 экземпляров. В качестве первого раздела этот сборник вошёл в книгу стихов поэта «Простое как мычание» (1916). Также его стихи появлялись на страницах футуристских альманахов «Молоко кобылиц», «Дохлая луна», «Рыкающий Парнас» и др., начали печататься в периодических изданиях.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114298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Футуризм (</a:t>
            </a:r>
            <a:r>
              <a:rPr lang="ru-RU" dirty="0" err="1" smtClean="0">
                <a:solidFill>
                  <a:srgbClr val="C00000"/>
                </a:solidFill>
              </a:rPr>
              <a:t>итал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 err="1" smtClean="0">
                <a:solidFill>
                  <a:srgbClr val="C00000"/>
                </a:solidFill>
              </a:rPr>
              <a:t>futurismo</a:t>
            </a:r>
            <a:r>
              <a:rPr lang="ru-RU" dirty="0" smtClean="0">
                <a:solidFill>
                  <a:srgbClr val="C00000"/>
                </a:solidFill>
              </a:rPr>
              <a:t> от лат. </a:t>
            </a:r>
            <a:r>
              <a:rPr lang="ru-RU" dirty="0" err="1" smtClean="0">
                <a:solidFill>
                  <a:srgbClr val="C00000"/>
                </a:solidFill>
              </a:rPr>
              <a:t>futurum</a:t>
            </a:r>
            <a:r>
              <a:rPr lang="ru-RU" dirty="0" smtClean="0">
                <a:solidFill>
                  <a:srgbClr val="C00000"/>
                </a:solidFill>
              </a:rPr>
              <a:t> – будущее )- авангардистские художественные движения 10-х — начала 20-х гг. 20 в. в Италии и России. Футуризм был первым авангардным течением в русской литературе. Отводя себе роль прообраза искусства будущего, футуризм в качестве основной программы выдвигал идею разрушения культурных стереотипов и предлагал взамен апологию техники и урбанизма как главных признаков настоящего и грядущего. Родоначальниками русского футуризма считаются члены петербургской группы «Гилея».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6" descr="Светлый вертикальный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7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143000"/>
          </a:xfrm>
        </p:spPr>
        <p:txBody>
          <a:bodyPr/>
          <a:lstStyle/>
          <a:p>
            <a:r>
              <a:rPr lang="ru-RU" dirty="0" smtClean="0"/>
              <a:t>Футуризм в живописи</a:t>
            </a:r>
            <a:endParaRPr lang="ru-RU" dirty="0"/>
          </a:p>
        </p:txBody>
      </p:sp>
      <p:pic>
        <p:nvPicPr>
          <p:cNvPr id="2050" name="Picture 2" descr="K:\imgumberto-boccion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6057" y="3929066"/>
            <a:ext cx="4166537" cy="25003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214818"/>
            <a:ext cx="50720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Но призыв этот смягчен высказыванием ниже: «Кто не забудет первой любви, тот не узнает любви последней». Но даже такие кумиры, как А.Блок, не избежали обвинения в том, что «им нужна лишь дача на реке». Так или иначе, но футуризм подарил поэзии трех гениев </a:t>
            </a:r>
            <a:r>
              <a:rPr lang="ru-RU" sz="1600" dirty="0" smtClean="0">
                <a:solidFill>
                  <a:srgbClr val="0070C0"/>
                </a:solidFill>
              </a:rPr>
              <a:t>Маяковского, Хлебникова, Пастернака</a:t>
            </a:r>
            <a:r>
              <a:rPr lang="ru-RU" sz="1600" dirty="0" smtClean="0"/>
              <a:t>. Не говоря уже о море талантов: </a:t>
            </a:r>
            <a:r>
              <a:rPr lang="ru-RU" sz="1600" dirty="0" err="1" smtClean="0"/>
              <a:t>Хабиас</a:t>
            </a:r>
            <a:r>
              <a:rPr lang="ru-RU" sz="1600" dirty="0" smtClean="0"/>
              <a:t>, Каменский, Шкловский, </a:t>
            </a:r>
            <a:r>
              <a:rPr lang="ru-RU" sz="1600" dirty="0" err="1" smtClean="0"/>
              <a:t>Зданевич</a:t>
            </a:r>
            <a:r>
              <a:rPr lang="ru-RU" sz="1600" dirty="0" smtClean="0"/>
              <a:t>, Крученых. </a:t>
            </a:r>
            <a:endParaRPr lang="ru-RU" sz="1600" dirty="0"/>
          </a:p>
        </p:txBody>
      </p:sp>
      <p:pic>
        <p:nvPicPr>
          <p:cNvPr id="2052" name="Picture 4" descr="K:\cms.ashx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785794"/>
            <a:ext cx="3335734" cy="30003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57686" y="857232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В России первыми футуристами стали художники братья </a:t>
            </a:r>
            <a:r>
              <a:rPr lang="ru-RU" sz="1600" dirty="0" err="1" smtClean="0">
                <a:solidFill>
                  <a:srgbClr val="0070C0"/>
                </a:solidFill>
              </a:rPr>
              <a:t>Бурлюки</a:t>
            </a:r>
            <a:r>
              <a:rPr lang="ru-RU" sz="1600" dirty="0" smtClean="0"/>
              <a:t>. Давид </a:t>
            </a:r>
            <a:r>
              <a:rPr lang="ru-RU" sz="1600" dirty="0" err="1" smtClean="0"/>
              <a:t>Бурлюк</a:t>
            </a:r>
            <a:r>
              <a:rPr lang="ru-RU" sz="1600" dirty="0" smtClean="0"/>
              <a:t> — основатель в своем имении колонии футуристов «Гилея». Ему удается сплотить вокруг себя самые разные, яркие ни на кого не похожие индивидуальности. </a:t>
            </a:r>
            <a:r>
              <a:rPr lang="ru-RU" sz="1600" dirty="0" smtClean="0">
                <a:solidFill>
                  <a:srgbClr val="0070C0"/>
                </a:solidFill>
              </a:rPr>
              <a:t>Маяковский, Хлебников, Крученых, Бенедикт Лившиц, Елена </a:t>
            </a:r>
            <a:r>
              <a:rPr lang="ru-RU" sz="1600" dirty="0" err="1" smtClean="0">
                <a:solidFill>
                  <a:srgbClr val="0070C0"/>
                </a:solidFill>
              </a:rPr>
              <a:t>Гуро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smtClean="0"/>
              <a:t>— наиболее известные имена. В первом манифесте «Пощёчина общественному вкусу» призыв: «Бросить Пушкина, Достоевского, Толстого и проч. и проч. с парохода современности.» </a:t>
            </a:r>
            <a:endParaRPr lang="ru-RU" sz="1600" dirty="0"/>
          </a:p>
        </p:txBody>
      </p:sp>
      <p:sp>
        <p:nvSpPr>
          <p:cNvPr id="14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AutoShape 6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AutoShape 7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Картины Маяковского</a:t>
            </a:r>
            <a:endParaRPr lang="ru-RU" dirty="0"/>
          </a:p>
        </p:txBody>
      </p:sp>
      <p:pic>
        <p:nvPicPr>
          <p:cNvPr id="3074" name="Picture 2" descr="K:\cms.ash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1"/>
            <a:ext cx="3929090" cy="5016229"/>
          </a:xfrm>
          <a:prstGeom prst="rect">
            <a:avLst/>
          </a:prstGeom>
          <a:noFill/>
        </p:spPr>
      </p:pic>
      <p:pic>
        <p:nvPicPr>
          <p:cNvPr id="3075" name="Picture 3" descr="K:\m27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857232"/>
            <a:ext cx="3214710" cy="49555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5780782"/>
            <a:ext cx="30003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/>
              <a:t>«Ковчег», эскиз к пьесе «Мистерия-буфф»</a:t>
            </a:r>
            <a:br>
              <a:rPr lang="ru-RU" sz="1600" b="1" i="1" dirty="0" smtClean="0"/>
            </a:br>
            <a:r>
              <a:rPr lang="ru-RU" sz="1600" b="1" i="1" dirty="0" smtClean="0"/>
              <a:t>Художник В. Маяковский.</a:t>
            </a:r>
            <a:br>
              <a:rPr lang="ru-RU" sz="1600" b="1" i="1" dirty="0" smtClean="0"/>
            </a:br>
            <a:r>
              <a:rPr lang="ru-RU" sz="1600" b="1" i="1" dirty="0" smtClean="0"/>
              <a:t>1919 г. Акварель</a:t>
            </a:r>
            <a:endParaRPr lang="ru-RU" sz="16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214414" y="6000768"/>
            <a:ext cx="22145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В. Маяковский. «Рулетка», 1915. </a:t>
            </a:r>
          </a:p>
        </p:txBody>
      </p:sp>
      <p:sp>
        <p:nvSpPr>
          <p:cNvPr id="9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6" descr="Светлый вертикальный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AutoShape 7" descr="Светлый вертикальный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Раннее творчество</a:t>
            </a: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285860"/>
            <a:ext cx="485778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«Ночь»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«Утро»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«Порт»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     «Уличное»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         «Из улицы в улицу»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            «А вы могли бы?»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                 «Вывескам»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                     «Театры»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                        «Кое-что про Петербург»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                                «За женщиной»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 Unicode MS" pitchFamily="34" charset="-128"/>
                <a:cs typeface="Arial" pitchFamily="34" charset="0"/>
              </a:rPr>
              <a:t>		           «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Я»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357818" y="1142984"/>
            <a:ext cx="342902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Я сразу смазал карту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будня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плеснувши краску из стакана;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я показал на блюде студня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 косые скулы океана.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На чешуе жестяной рыбы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прочел я зовы новых губ.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А вы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 ноктюрн сыграть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 могли бы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 на флейте водосточных труб?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[1913]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143240" y="2857496"/>
            <a:ext cx="207170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6" descr="Светлый вертикальный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7" descr="Светлый вертикальный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3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3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3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53" grpId="0"/>
      <p:bldP spid="235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стихотворения </a:t>
            </a:r>
            <a:r>
              <a:rPr lang="ru-RU" dirty="0" smtClean="0">
                <a:solidFill>
                  <a:srgbClr val="7030A0"/>
                </a:solidFill>
              </a:rPr>
              <a:t>«А вы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могли бы?»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142984"/>
            <a:ext cx="464343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Лирический герой этого стихотворения одинок, он страдает от непонимания окружающих его людей, тоскует по другой живой человеческой душе, его удручает однообразие, обыденность мысли. поэту водосток кажется похожим на флейту, мир – на старую жестяную рыбу или на студень.  Лирический герой бросает вызов миру, и ему многое удается изменить: </a:t>
            </a:r>
            <a:r>
              <a:rPr lang="ru-RU" i="1" dirty="0" smtClean="0"/>
              <a:t>«Я сразу смазал карту </a:t>
            </a:r>
            <a:r>
              <a:rPr lang="ru-RU" i="1" dirty="0" err="1" smtClean="0"/>
              <a:t>будня</a:t>
            </a:r>
            <a:r>
              <a:rPr lang="ru-RU" i="1" dirty="0" smtClean="0"/>
              <a:t>». </a:t>
            </a:r>
            <a:r>
              <a:rPr lang="ru-RU" dirty="0" smtClean="0"/>
              <a:t>Ярким пятном лирический герой врывается в серость мира, выплескивая на него краску искренних чувств. Он «показал на блюде студня косые скулы океана». В «жестяной рыбе», то есть в холодном, жестоком, механическом мире ему видятся люди, солидарные с ним, герой читает «зовы новых губ». 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57818" y="1142984"/>
            <a:ext cx="342902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Я сразу смазал карту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будня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плеснувши краску из стакана;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я показал на блюде студня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 косые скулы океана.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На чешуе жестяной рыбы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прочел я зовы новых губ.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А вы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 ноктюрн сыграть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 могли бы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 на флейте водосточных труб?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34" charset="-128"/>
                <a:cs typeface="Arial" pitchFamily="34" charset="0"/>
              </a:rPr>
              <a:t>[1913]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utoShape 5" descr="Светлый горизонтальный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86810" y="6643710"/>
            <a:ext cx="357190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6" descr="Светлый вертикальный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7752" y="6643710"/>
            <a:ext cx="290510" cy="21429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7" descr="Светлый вертикальный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9124" y="6643710"/>
            <a:ext cx="361949" cy="214290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5" descr="Светлый горизонтальный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 flipH="1">
            <a:off x="0" y="6643710"/>
            <a:ext cx="366714" cy="2142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1504</Words>
  <Application>Microsoft Office PowerPoint</Application>
  <PresentationFormat>Экран (4:3)</PresentationFormat>
  <Paragraphs>143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Владимир  Владимирович Маяковский</vt:lpstr>
      <vt:lpstr>Содержание</vt:lpstr>
      <vt:lpstr>Биография</vt:lpstr>
      <vt:lpstr>В Москве Маяковский познакомился с революционно настроенными студентами, начал увлекаться марксистской литературой, в 1908 году вступил в РСДРП(б). Был пропагандистом в торгово-промышленном подрайоне, в 1908-9 годах трижды арестовывался, но был освобожден за недостатком улик. В тюрьме в 1909 году Маяковский снова стал писать стихи. Маяковский обучался в подготовительном классе Строгановского училища, в студиях художников С. Ю. Жуковского и П. И. Келина. </vt:lpstr>
      <vt:lpstr>Маяковский и футуризм</vt:lpstr>
      <vt:lpstr>Футуризм в живописи</vt:lpstr>
      <vt:lpstr>Картины Маяковского</vt:lpstr>
      <vt:lpstr>Раннее творчество</vt:lpstr>
      <vt:lpstr>Анализ стихотворения «А вы могли бы?»</vt:lpstr>
      <vt:lpstr>Слайд 10</vt:lpstr>
      <vt:lpstr>Муза Маяковского</vt:lpstr>
      <vt:lpstr>О стихотворении «Лиличка»</vt:lpstr>
      <vt:lpstr>Окна РОСТА</vt:lpstr>
      <vt:lpstr>ОКНА РОСТА</vt:lpstr>
      <vt:lpstr>ОКНА РОСТА</vt:lpstr>
      <vt:lpstr>Слайд 16</vt:lpstr>
      <vt:lpstr>Татьяна Яковлева</vt:lpstr>
      <vt:lpstr>  Сатирические и драматические произведения  </vt:lpstr>
      <vt:lpstr>Слайд 19</vt:lpstr>
      <vt:lpstr>Маяковский читает «Послушайте!»</vt:lpstr>
      <vt:lpstr>Слайд 21</vt:lpstr>
      <vt:lpstr>Задания по творчеству</vt:lpstr>
      <vt:lpstr>Слайд 23</vt:lpstr>
      <vt:lpstr>Слайд 24</vt:lpstr>
      <vt:lpstr> </vt:lpstr>
      <vt:lpstr> </vt:lpstr>
      <vt:lpstr>Продолжи строку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маяковский</dc:title>
  <dc:creator>аа</dc:creator>
  <cp:lastModifiedBy>Q</cp:lastModifiedBy>
  <cp:revision>88</cp:revision>
  <dcterms:created xsi:type="dcterms:W3CDTF">2010-05-29T07:07:29Z</dcterms:created>
  <dcterms:modified xsi:type="dcterms:W3CDTF">2010-06-03T20:24:21Z</dcterms:modified>
</cp:coreProperties>
</file>