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8" r:id="rId2"/>
    <p:sldId id="257" r:id="rId3"/>
    <p:sldId id="261" r:id="rId4"/>
    <p:sldId id="259" r:id="rId5"/>
    <p:sldId id="260" r:id="rId6"/>
    <p:sldId id="262" r:id="rId7"/>
    <p:sldId id="263" r:id="rId8"/>
    <p:sldId id="264" r:id="rId9"/>
    <p:sldId id="265" r:id="rId10"/>
  </p:sldIdLst>
  <p:sldSz cx="9144000" cy="6858000" type="screen4x3"/>
  <p:notesSz cx="6877050" cy="100012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74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allforchildren.ru/" TargetMode="External"/><Relationship Id="rId2" Type="http://schemas.openxmlformats.org/officeDocument/2006/relationships/hyperlink" Target="http://otvet.mail.ru/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frazbook.ru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908720"/>
            <a:ext cx="7406640" cy="3672408"/>
          </a:xfrm>
        </p:spPr>
        <p:txBody>
          <a:bodyPr>
            <a:noAutofit/>
          </a:bodyPr>
          <a:lstStyle/>
          <a:p>
            <a:r>
              <a:rPr lang="ru-RU" sz="3200" dirty="0" smtClean="0">
                <a:effectLst/>
                <a:latin typeface="Arial Black" pitchFamily="34" charset="0"/>
              </a:rPr>
              <a:t>          Фразеологизмы</a:t>
            </a:r>
            <a:br>
              <a:rPr lang="ru-RU" sz="3200" dirty="0" smtClean="0">
                <a:effectLst/>
                <a:latin typeface="Arial Black" pitchFamily="34" charset="0"/>
              </a:rPr>
            </a:br>
            <a:r>
              <a:rPr lang="ru-RU" sz="3200" dirty="0" smtClean="0">
                <a:effectLst/>
                <a:latin typeface="Arial Black" pitchFamily="34" charset="0"/>
              </a:rPr>
              <a:t>      </a:t>
            </a:r>
            <a:r>
              <a:rPr lang="ru-RU" sz="3200" dirty="0" smtClean="0">
                <a:effectLst/>
                <a:latin typeface="Arial Black" pitchFamily="34" charset="0"/>
              </a:rPr>
              <a:t>презентация к уроку</a:t>
            </a:r>
            <a:r>
              <a:rPr lang="ru-RU" sz="3200" dirty="0" smtClean="0">
                <a:effectLst/>
                <a:latin typeface="Arial Black" pitchFamily="34" charset="0"/>
              </a:rPr>
              <a:t/>
            </a:r>
            <a:br>
              <a:rPr lang="ru-RU" sz="3200" dirty="0" smtClean="0">
                <a:effectLst/>
                <a:latin typeface="Arial Black" pitchFamily="34" charset="0"/>
              </a:rPr>
            </a:br>
            <a:r>
              <a:rPr lang="ru-RU" sz="3200" dirty="0" smtClean="0">
                <a:effectLst/>
                <a:latin typeface="Arial Black" pitchFamily="34" charset="0"/>
              </a:rPr>
              <a:t/>
            </a:r>
            <a:br>
              <a:rPr lang="ru-RU" sz="3200" dirty="0" smtClean="0">
                <a:effectLst/>
                <a:latin typeface="Arial Black" pitchFamily="34" charset="0"/>
              </a:rPr>
            </a:br>
            <a:r>
              <a:rPr lang="ru-RU" sz="4800" dirty="0" smtClean="0"/>
              <a:t/>
            </a:r>
            <a:br>
              <a:rPr lang="ru-RU" sz="4800" dirty="0" smtClean="0"/>
            </a:br>
            <a:endParaRPr lang="ru-RU" sz="4800" dirty="0">
              <a:effectLst/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4008" y="6165304"/>
            <a:ext cx="3888432" cy="432048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Мысовская Дарья 11 *Б*</a:t>
            </a:r>
            <a:endParaRPr lang="ru-RU" sz="24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60648"/>
            <a:ext cx="7498080" cy="1143000"/>
          </a:xfrm>
        </p:spPr>
        <p:txBody>
          <a:bodyPr/>
          <a:lstStyle/>
          <a:p>
            <a:r>
              <a:rPr lang="ru-RU" dirty="0" smtClean="0"/>
              <a:t>                        План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1) Фразеологический оборот как лингвистическая единица.</a:t>
            </a:r>
          </a:p>
          <a:p>
            <a:r>
              <a:rPr lang="ru-RU" sz="2800" dirty="0" smtClean="0"/>
              <a:t>2) Семантическая слитность фразеологизмов и их лексический состав.</a:t>
            </a:r>
          </a:p>
          <a:p>
            <a:r>
              <a:rPr lang="ru-RU" sz="2800" dirty="0" smtClean="0"/>
              <a:t>3) Системность фразеологизмов русского языка.</a:t>
            </a:r>
          </a:p>
          <a:p>
            <a:r>
              <a:rPr lang="ru-RU" sz="2800" dirty="0" smtClean="0"/>
              <a:t>4) Употребление фразеологизмов в речи.</a:t>
            </a:r>
          </a:p>
          <a:p>
            <a:r>
              <a:rPr lang="ru-RU" sz="2800" dirty="0" smtClean="0"/>
              <a:t>5)Происхождение фразеологизмов русского языка.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Фразеологический оборот как лингвистическая единица.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Слова и фразеологизмы называют предметы, явления, признаки и действия окружающего мира. Кроме отдельных слов с самостоятельными значениями, из которых мы составляем в речи словосочетания и предложения, в русском языке есть ещё и более сложные языковые единицы — устойчивые сочетания слов. В этих выражениях слова теряют свою самостоятельность, и смысл имеет только выражение в целом. Таких выражений в русском языке очень много. Изучением их занимается фразеология. Отдельные выражения называются фразеологическими оборотами или фразеологизмами.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научном отношении изучение фразеологии важно для познания самого языка. Фразеологизмы существуют в языке в тесной связи с лексикой, их изучение помогает лучше познать их строение, образование и употребление в речи.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Семантическая слитность фразеологизмов и их лексический состав.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Фразеологизмы русского языка различаются по степени смысловой слитности слов. Учитывая признаки фразеологизмов, учёные определили два вида фразеологизмов: аналитичные, т.е. поддающиеся смысловому анализу, смысловому членению, и семантически (значит «по смыслу») неразложимые. Семантически неразложимые и аналитичные фразеологизмы нужно различать, потому что их употребление имеет свои особенности. Варианты фразеологического оборота отличаются от фразеологизмов- синонимов смысловой нагрузкой, эмоциональной окраской</a:t>
            </a:r>
            <a:r>
              <a:rPr lang="ru-RU" sz="1800" dirty="0" smtClean="0"/>
              <a:t>.</a:t>
            </a:r>
            <a:endParaRPr lang="ru-RU" sz="1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Системность фразеологизмов русского языка.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800" dirty="0" smtClean="0"/>
              <a:t>Фразеологизмы русского языка чаще всего бывают однозначными, т. е. употребляются с одним постоянным значением. Многозначность и омонимия присуща фразеологизмам. В русском языке масса примеров многозначных фразеологических оборотов и фразеологизмов- омонимов. В русском языке одно и тоже значение можно выразить не только разными словами, но и разными фразеологизмами. Такие фразеологизмы составляют синонимический ряд.</a:t>
            </a:r>
          </a:p>
          <a:p>
            <a:r>
              <a:rPr lang="ru-RU" sz="1800" dirty="0" smtClean="0"/>
              <a:t> Фразеологизмы- синонимы могут различаться оттенками значений или полностью совпадать по значению, могут отличаться стилистической окраской.</a:t>
            </a:r>
          </a:p>
          <a:p>
            <a:r>
              <a:rPr lang="ru-RU" sz="1800" dirty="0" smtClean="0"/>
              <a:t>Между фразеологизмами русского языка, как и между словами, бывают отношения антонимии. Фразеологизмами- антонимами называются такие, которые противоположны по значению.</a:t>
            </a:r>
          </a:p>
          <a:p>
            <a:endParaRPr lang="ru-RU" sz="18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Употребление фразеологизмов в речи.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/>
              <a:t>Большая часть фразеологизмов русского языка имеет образный характер. Для создания образности обычно используются хорошо известные народу предметы и явления.</a:t>
            </a:r>
          </a:p>
          <a:p>
            <a:r>
              <a:rPr lang="ru-RU" dirty="0" smtClean="0"/>
              <a:t>В основе образности фразеологизмов лежат различные приёмы, например: гипербола (преувеличение), литота ( преуменьшение) и т. д.</a:t>
            </a:r>
          </a:p>
          <a:p>
            <a:r>
              <a:rPr lang="ru-RU" dirty="0" smtClean="0"/>
              <a:t>Фразеологизмы, как и слова, являясь единицами языка, служат для передачи мыслей, для отражения явлений действительности, поэтому к их выбору необходимо подходить грамотно, обдуманно.</a:t>
            </a:r>
          </a:p>
          <a:p>
            <a:r>
              <a:rPr lang="ru-RU" dirty="0" smtClean="0"/>
              <a:t>Фразеологизмы по большей части не только обозначают определённое явление действительности, но и характеризуют его, дают ему определённую оценку.</a:t>
            </a:r>
          </a:p>
          <a:p>
            <a:r>
              <a:rPr lang="ru-RU" dirty="0" smtClean="0"/>
              <a:t>В обычной речи фразеологизмы всегда сохраняют свой состав и значение, но той или иной мере утрачивают свою образность, становятся привычными. Поэтому писатели стараются вернуть фразеологизму образность, освежить его, используя для этого различные приёмы.</a:t>
            </a:r>
          </a:p>
          <a:p>
            <a:r>
              <a:rPr lang="ru-RU" dirty="0" smtClean="0"/>
              <a:t>Авторское изменение требует от писателя хорошего знания русской фразеологии.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Происхождение фразеологизмов русского языка.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/>
              <a:t>Образование в языке фразеологизмов опирается на определённые образцы, формулы, т. е. имеет свои особенности.</a:t>
            </a:r>
          </a:p>
          <a:p>
            <a:r>
              <a:rPr lang="ru-RU" dirty="0" smtClean="0"/>
              <a:t>Фразеологизмы образуются на базе отдельных слов, на базе свободных словосочетаний, на базе пословиц.</a:t>
            </a:r>
          </a:p>
          <a:p>
            <a:r>
              <a:rPr lang="ru-RU" dirty="0" smtClean="0"/>
              <a:t>Чтобы верно определить источники фразеологизмов, необходимо знать историю своего народа, его быт, литературное наследие.</a:t>
            </a:r>
          </a:p>
          <a:p>
            <a:r>
              <a:rPr lang="ru-RU" dirty="0" smtClean="0"/>
              <a:t>Все фразеологизмы русского языка можно разделить на две группы: фразеологизмы русского происхождения и заимствованные.</a:t>
            </a:r>
          </a:p>
          <a:p>
            <a:r>
              <a:rPr lang="ru-RU" dirty="0" smtClean="0"/>
              <a:t>Развитие языка отражается в изменении как лексики, так и фразеологии: одни фразеологизмы уходят из языка, устаревают, другие приходят им на смену.</a:t>
            </a:r>
          </a:p>
          <a:p>
            <a:r>
              <a:rPr lang="ru-RU" dirty="0" smtClean="0"/>
              <a:t>Если исчезает явление, с которым связано общее значение фразеологизма, или устаревают слова, составляющие фразеологизм, устаревает весь фразеологический оборот. Новые фразеологизмы отражают события нашей жизни.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1071546"/>
            <a:ext cx="7498080" cy="250033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  <a:hlinkClick r:id="rId2"/>
              </a:rPr>
              <a:t>http://otvet.mail.ru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  <a:hlinkClick r:id="rId3"/>
              </a:rPr>
              <a:t>http://allforchildren.ru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  <a:hlinkClick r:id="rId4"/>
              </a:rPr>
              <a:t>http://frazbook.ru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38</TotalTime>
  <Words>639</Words>
  <Application>Microsoft Office PowerPoint</Application>
  <PresentationFormat>Экран (4:3)</PresentationFormat>
  <Paragraphs>32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Солнцестояние</vt:lpstr>
      <vt:lpstr>          Фразеологизмы       презентация к уроку   </vt:lpstr>
      <vt:lpstr>                        План </vt:lpstr>
      <vt:lpstr>Фразеологический оборот как лингвистическая единица.</vt:lpstr>
      <vt:lpstr>Слайд 4</vt:lpstr>
      <vt:lpstr>Семантическая слитность фразеологизмов и их лексический состав.</vt:lpstr>
      <vt:lpstr>Системность фразеологизмов русского языка.</vt:lpstr>
      <vt:lpstr>Употребление фразеологизмов в речи.</vt:lpstr>
      <vt:lpstr>Происхождение фразеологизмов русского языка.</vt:lpstr>
      <vt:lpstr>http://otvet.mail.ru http://allforchildren.ru http://frazbook.ru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Исследования фразеологизмов</dc:title>
  <dc:creator>пользователь</dc:creator>
  <cp:lastModifiedBy>Админ</cp:lastModifiedBy>
  <cp:revision>9</cp:revision>
  <dcterms:created xsi:type="dcterms:W3CDTF">2013-04-21T18:12:15Z</dcterms:created>
  <dcterms:modified xsi:type="dcterms:W3CDTF">2013-10-21T19:16:00Z</dcterms:modified>
</cp:coreProperties>
</file>