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83" r:id="rId2"/>
    <p:sldId id="279" r:id="rId3"/>
    <p:sldId id="278" r:id="rId4"/>
    <p:sldId id="288" r:id="rId5"/>
    <p:sldId id="261" r:id="rId6"/>
    <p:sldId id="281" r:id="rId7"/>
    <p:sldId id="282" r:id="rId8"/>
    <p:sldId id="284" r:id="rId9"/>
    <p:sldId id="286" r:id="rId10"/>
    <p:sldId id="285" r:id="rId11"/>
    <p:sldId id="273" r:id="rId12"/>
    <p:sldId id="287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55627-99FB-4C40-9AF7-62EB6151BBA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ADEC1B-2284-43DB-B332-C4021E4A7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6930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DEC1B-2284-43DB-B332-C4021E4A74D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4244-503C-434A-86DD-606CD14ECC82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6C35-3300-4FDC-BD93-4BAF69969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4244-503C-434A-86DD-606CD14ECC82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6C35-3300-4FDC-BD93-4BAF69969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4244-503C-434A-86DD-606CD14ECC82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6C35-3300-4FDC-BD93-4BAF69969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4244-503C-434A-86DD-606CD14ECC82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6C35-3300-4FDC-BD93-4BAF69969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4244-503C-434A-86DD-606CD14ECC82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6C35-3300-4FDC-BD93-4BAF69969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4244-503C-434A-86DD-606CD14ECC82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6C35-3300-4FDC-BD93-4BAF69969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4244-503C-434A-86DD-606CD14ECC82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6C35-3300-4FDC-BD93-4BAF69969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4244-503C-434A-86DD-606CD14ECC82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6C35-3300-4FDC-BD93-4BAF69969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4244-503C-434A-86DD-606CD14ECC82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6C35-3300-4FDC-BD93-4BAF69969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4244-503C-434A-86DD-606CD14ECC82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6C35-3300-4FDC-BD93-4BAF69969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74244-503C-434A-86DD-606CD14ECC82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6C35-3300-4FDC-BD93-4BAF69969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74244-503C-434A-86DD-606CD14ECC82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F6C35-3300-4FDC-BD93-4BAF69969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openxmlformats.org/officeDocument/2006/relationships/image" Target="../media/image57.jpeg"/><Relationship Id="rId18" Type="http://schemas.microsoft.com/office/2007/relationships/hdphoto" Target="../media/hdphoto10.wdp"/><Relationship Id="rId3" Type="http://schemas.openxmlformats.org/officeDocument/2006/relationships/image" Target="../media/image52.jpeg"/><Relationship Id="rId21" Type="http://schemas.openxmlformats.org/officeDocument/2006/relationships/image" Target="../media/image62.jpeg"/><Relationship Id="rId7" Type="http://schemas.openxmlformats.org/officeDocument/2006/relationships/image" Target="../media/image54.jpeg"/><Relationship Id="rId12" Type="http://schemas.microsoft.com/office/2007/relationships/hdphoto" Target="../media/hdphoto7.wdp"/><Relationship Id="rId17" Type="http://schemas.openxmlformats.org/officeDocument/2006/relationships/image" Target="../media/image59.jpeg"/><Relationship Id="rId2" Type="http://schemas.openxmlformats.org/officeDocument/2006/relationships/image" Target="../media/image15.jpeg"/><Relationship Id="rId16" Type="http://schemas.microsoft.com/office/2007/relationships/hdphoto" Target="../media/hdphoto9.wdp"/><Relationship Id="rId20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11" Type="http://schemas.openxmlformats.org/officeDocument/2006/relationships/image" Target="../media/image56.jpeg"/><Relationship Id="rId5" Type="http://schemas.openxmlformats.org/officeDocument/2006/relationships/image" Target="../media/image53.jpeg"/><Relationship Id="rId15" Type="http://schemas.openxmlformats.org/officeDocument/2006/relationships/image" Target="../media/image58.jpeg"/><Relationship Id="rId10" Type="http://schemas.microsoft.com/office/2007/relationships/hdphoto" Target="../media/hdphoto6.wdp"/><Relationship Id="rId19" Type="http://schemas.openxmlformats.org/officeDocument/2006/relationships/image" Target="../media/image60.jpeg"/><Relationship Id="rId4" Type="http://schemas.microsoft.com/office/2007/relationships/hdphoto" Target="../media/hdphoto3.wdp"/><Relationship Id="rId9" Type="http://schemas.openxmlformats.org/officeDocument/2006/relationships/image" Target="../media/image55.jpeg"/><Relationship Id="rId14" Type="http://schemas.microsoft.com/office/2007/relationships/hdphoto" Target="../media/hdphoto8.wdp"/><Relationship Id="rId22" Type="http://schemas.openxmlformats.org/officeDocument/2006/relationships/image" Target="../media/image6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Relationship Id="rId9" Type="http://schemas.openxmlformats.org/officeDocument/2006/relationships/image" Target="../media/image7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0.png"/><Relationship Id="rId10" Type="http://schemas.openxmlformats.org/officeDocument/2006/relationships/image" Target="../media/image34.jpeg"/><Relationship Id="rId4" Type="http://schemas.openxmlformats.org/officeDocument/2006/relationships/image" Target="../media/image29.png"/><Relationship Id="rId9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2.gstatic.com/images?q=tbn:ANd9GcSYWvzmy6It28Mankq7PiN2K5g5jeSHQziR0C6hgEBlTGfvV9pP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-324544" y="548680"/>
            <a:ext cx="10153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ГБОУ ООШ №460 Пушкинского района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(структурное подразделение дошкольное отделение)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5805264"/>
            <a:ext cx="47525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Работа выполнена: Ершовой Юлией Борисовной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256490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>
                    <a:lumMod val="85000"/>
                  </a:schemeClr>
                </a:solidFill>
                <a:latin typeface="+mj-lt"/>
                <a:cs typeface="Times New Roman" pitchFamily="18" charset="0"/>
              </a:rPr>
              <a:t>Тема:</a:t>
            </a:r>
            <a:r>
              <a:rPr lang="ru-RU" sz="2400" b="1" i="1" dirty="0" smtClean="0">
                <a:latin typeface="+mj-lt"/>
                <a:cs typeface="Times New Roman" pitchFamily="18" charset="0"/>
              </a:rPr>
              <a:t> Всестороннее развитие личности ребенка </a:t>
            </a:r>
          </a:p>
          <a:p>
            <a:r>
              <a:rPr lang="ru-RU" sz="2400" b="1" i="1" dirty="0" smtClean="0">
                <a:latin typeface="+mj-lt"/>
                <a:cs typeface="Times New Roman" pitchFamily="18" charset="0"/>
              </a:rPr>
              <a:t>            через театрализованную деятельность.</a:t>
            </a:r>
            <a:endParaRPr lang="ru-RU" sz="2400" b="1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encrypted-tbn1.gstatic.com/images?q=tbn:ANd9GcTF8odLngs9TKypnJTfxI4oD_wY2N76c2N6EI3kZdorOz6HWjgolw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470815" y="2492896"/>
            <a:ext cx="39013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Наша экскурсия в дом,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где живут сказки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7" name="Picture 2" descr="C:\Users\User\Documents\старшая группа\IMG_59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1200000">
            <a:off x="96363" y="823773"/>
            <a:ext cx="2824094" cy="211711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5" descr="C:\Users\User\Documents\старшая группа\IMG_60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332656"/>
            <a:ext cx="2699792" cy="202484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3" descr="C:\Users\User\Documents\старшая группа\IMG_603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20000">
            <a:off x="6257015" y="749151"/>
            <a:ext cx="2653987" cy="199049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Picture 4" descr="C:\Users\User\Documents\старшая группа\IMG_603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240000">
            <a:off x="252832" y="4248928"/>
            <a:ext cx="2939819" cy="22048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6" descr="C:\Users\User\Documents\старшая группа\IMG_609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420000">
            <a:off x="5940152" y="4365104"/>
            <a:ext cx="2826841" cy="21201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9528" y="3442481"/>
            <a:ext cx="2524944" cy="1893211"/>
          </a:xfrm>
          <a:prstGeom prst="flowChartAlternateProces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Click="0" advTm="17000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encrypted-tbn0.gstatic.com/images?q=tbn:ANd9GcRiEdm4PAAmGNzs7ZR_ptsWnqfz2sTYouxNgHDk3WNeRu_0X1zx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2013-04-04\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4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56154" y="650481"/>
            <a:ext cx="2157167" cy="1633583"/>
          </a:xfrm>
          <a:prstGeom prst="flowChartAlternateProcess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027" name="Picture 3" descr="F:\2013-04-04\0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718074" y="144334"/>
            <a:ext cx="1209902" cy="9452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F:\2013-04-04\00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802711" y="1248843"/>
            <a:ext cx="1415329" cy="1080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F:\2013-04-04\007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588224" y="476672"/>
            <a:ext cx="1259632" cy="97971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1030" name="Picture 6" descr="F:\2013-04-04\004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colorTemperature colorTemp="59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>
            <a:off x="4592420" y="1056284"/>
            <a:ext cx="1126516" cy="1514969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1031" name="Picture 7" descr="F:\2013-04-04\005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494309" y="1232757"/>
            <a:ext cx="1440160" cy="1080120"/>
          </a:xfrm>
          <a:prstGeom prst="flowChartAlternateProcess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1033" name="Picture 9" descr="F:\2013-04-04\002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 xmlns="">
                  <a14:imgLayer r:embed="rId16">
                    <a14:imgEffect>
                      <a14:sharpenSoften amount="51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>
            <a:off x="2957922" y="5010830"/>
            <a:ext cx="2169648" cy="12026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034" name="Picture 10" descr="F:\2013-04-04\003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 xmlns="">
                  <a14:imgLayer r:embed="rId18">
                    <a14:imgEffect>
                      <a14:sharpenSoften amount="64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>
            <a:off x="4318977" y="5092657"/>
            <a:ext cx="2159500" cy="10288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037" name="Picture 13" descr="H:\DCIM\100CANON\IMG_6417.JP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5436096" y="2536506"/>
            <a:ext cx="3436944" cy="2288003"/>
          </a:xfrm>
          <a:prstGeom prst="teardrop">
            <a:avLst/>
          </a:prstGeom>
          <a:noFill/>
        </p:spPr>
      </p:pic>
      <p:pic>
        <p:nvPicPr>
          <p:cNvPr id="1038" name="Picture 14" descr="H:\DCIM\100CANON\IMG_6418.JP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211354" y="2454158"/>
            <a:ext cx="3511400" cy="2568820"/>
          </a:xfrm>
          <a:prstGeom prst="flowChartAlternateProcess">
            <a:avLst/>
          </a:prstGeom>
          <a:noFill/>
        </p:spPr>
      </p:pic>
      <p:pic>
        <p:nvPicPr>
          <p:cNvPr id="19" name="Picture 2" descr="C:\Users\User\Desktop\ДОУ\DSCF1140.JPG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235081" y="4860117"/>
            <a:ext cx="2808312" cy="1720122"/>
          </a:xfrm>
          <a:prstGeom prst="round2Diag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20" name="Picture 3" descr="C:\Users\User\Desktop\ДОУ\DSCF1136.JPG"/>
          <p:cNvPicPr>
            <a:picLocks noChangeAspect="1" noChangeArrowheads="1"/>
          </p:cNvPicPr>
          <p:nvPr/>
        </p:nvPicPr>
        <p:blipFill>
          <a:blip r:embed="rId22" cstate="email"/>
          <a:srcRect/>
          <a:stretch>
            <a:fillRect/>
          </a:stretch>
        </p:blipFill>
        <p:spPr bwMode="auto">
          <a:xfrm>
            <a:off x="6228729" y="4725144"/>
            <a:ext cx="2705740" cy="1774045"/>
          </a:xfrm>
          <a:prstGeom prst="round2Diag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  <p:transition spd="slow" advClick="0" advTm="33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artshtora.ru/datas/menu/salon1zanaves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483768" y="2780928"/>
            <a:ext cx="4248472" cy="115212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2780928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коллегами по изготовлению сказочных персонажей</a:t>
            </a:r>
            <a:endParaRPr lang="ru-RU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8" name="Picture 2" descr="C:\Users\User\Documents\Мастеркласс\IMG_55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1080000">
            <a:off x="104703" y="613491"/>
            <a:ext cx="3120347" cy="2340260"/>
          </a:xfrm>
          <a:prstGeom prst="ellipse">
            <a:avLst/>
          </a:prstGeom>
          <a:noFill/>
        </p:spPr>
      </p:pic>
      <p:pic>
        <p:nvPicPr>
          <p:cNvPr id="9" name="Picture 4" descr="C:\Users\User\Documents\Мастеркласс\IMG_55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4005064"/>
            <a:ext cx="3083835" cy="2312876"/>
          </a:xfrm>
          <a:prstGeom prst="ellipse">
            <a:avLst/>
          </a:prstGeom>
          <a:noFill/>
        </p:spPr>
      </p:pic>
      <p:pic>
        <p:nvPicPr>
          <p:cNvPr id="10" name="Picture 3" descr="C:\Users\User\Documents\Мастеркласс\IMG_5559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3923928" y="188640"/>
            <a:ext cx="1584176" cy="2356057"/>
          </a:xfrm>
          <a:prstGeom prst="ellipse">
            <a:avLst/>
          </a:prstGeom>
          <a:noFill/>
        </p:spPr>
      </p:pic>
      <p:pic>
        <p:nvPicPr>
          <p:cNvPr id="12" name="Picture 5" descr="C:\Users\User\Documents\ДОУ\DSCF098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466568"/>
            <a:ext cx="1221564" cy="1800200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4" descr="C:\Users\User\Documents\ДОУ\DSCF098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64288" y="2606050"/>
            <a:ext cx="1800200" cy="1543029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7" descr="C:\Users\User\Documents\ДОУ\DSCF094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81437" y="4221088"/>
            <a:ext cx="1368152" cy="2220984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6" descr="C:\Users\User\Documents\ДОУ\DSCF0942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flipH="1">
            <a:off x="6858063" y="4581337"/>
            <a:ext cx="1944216" cy="1774440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6000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158"/>
            <a:ext cx="9144000" cy="6795684"/>
          </a:xfrm>
          <a:prstGeom prst="rect">
            <a:avLst/>
          </a:prstGeom>
        </p:spPr>
      </p:pic>
      <p:sp>
        <p:nvSpPr>
          <p:cNvPr id="4" name="Блок-схема: перфолента 3"/>
          <p:cNvSpPr/>
          <p:nvPr/>
        </p:nvSpPr>
        <p:spPr>
          <a:xfrm>
            <a:off x="1835696" y="1412776"/>
            <a:ext cx="5472608" cy="4032448"/>
          </a:xfrm>
          <a:prstGeom prst="flowChartPunched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Как хорошо, что есть театр!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Он был и будет с нами вечно,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Всегда готовый утверждать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Все, что на свете человечно.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Здесь все прекрасно – жесты, маски,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Костюмы, музыка, игра.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Здесь оживают наши сказки,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И с ними светлый мир добра!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4000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AutoShape 4" descr="data:image/jpeg;base64,/9j/4AAQSkZJRgABAQAAAQABAAD/2wCEAAkGBhQSERQUExQVFRUVFxYSFBQVFRQUFRQVFBgYFBQUFBQXHCYeFxkkGRQUHy8gIycpLCwsFR4xNTAqNSYrLCkBCQoKDgwOGg8PGCwkHiQuKSksLCwuLCwsLCksNCwqKSkpLCwsKSwsKSkpLCwpLCksLCkpKSksKSwsLCwsKSwpLP/AABEIAMwA9wMBIgACEQEDEQH/xAAbAAACAwEBAQAAAAAAAAAAAAADBAECBQAGB//EAEEQAAECAgMNBgMGBwEBAQAAAAEAAgMRBCExBRIiMkFRYXFygbHB8BMjM5Gh0QZCshQkQ1Jiggc0c6LC4fGSRBX/xAAaAQADAQEBAQAAAAAAAAAAAAABAgMEBQAG/8QAMxEAAgECBAQEBgICAgMAAAAAAAECAxEhMUGBBBJxkSIyUWEUobHB0fAT4UKCcuIVUmL/2gAMAwEAAhEDEQA/APlDXSRRFCCQpa1ZmfQxushgRgr9uEANRAxLY0JsK2ONKsKRoKG2Giw4YynghZFYtvUsKVoK7t9BTUGHC+YncR7o1JZAlgl09Jb7pbory/8A0jO7bQp7fQVMQNyH1CGdY8x7o4CPqX7fQVHbaCqeXmFIHVS8C/uW7fQVHb6CuvVF6jZHrv1JMfQVHb6CuLdBUButCwNywj6Cp7fQVW90FderwVf1LdvoK7t9BUXqgjqpewPX9y/b6Cu7fQUPy8wpBGceYXrHr+5bt9BU/aNBUw2tyn1Hun4DKPLCLp6C33QbQ9r/AORnGkaCoNI0FNRmQshPmPdKvhDIR6IqzBJNaoo6OFXtgudDQ3M6kmsiTbJMUKjogUFiG8IpEJNnEzXLgFycjy3OpUwDKpJi+/MfMp+mCopWEydlaMciNaneYMNOc+ZVxAnnR2wJWyCLDhA2EcEeYMKF8GAZQgjsuY05EyyjnMtWhXMnapupY20uDTduUx23HZp9PZS647dPp7L2VHuGJTMgM5qStLo8Bvz16BV5lR/nNv8A4+CWKR5F1zGhCdQRmXoI1FacVwOupIR4BCrGpcy1ODjFZGWaKMyg0YJxzEMtVLmV0Y+gt9nC7sAmJKCEbiuihYwFIgo96pvEbi/xIB2AXfZwjXqsGoXD/EvQX+zjMu+zDMmJKQELjKivQXFECKKAMyO1qagUcnIg5WKQ4ZS0E2XMacnBFbcZmn09lqwaMwYzxurWrQ6PAdY/zFSjKqbYcDDVI8o65DdPp7IL7mtHQXuKVcMSmBMZxWsOm3OLbEYVeY9V4GMVdI82+hhDMCWdar6OcyVfDGccVZSOdPhksbCJac58yoN9+Y+ZTZo87K0CIwi1NczTpcozRxOS5FoYs6yLlJ5m+nHwo6kSkZ2IH2iVTRLrOj0oVFKkcHcE0ciNaUlLAqQSJknJ6y91Z0LN+Yjyn7K7G1DabyTdEo8zD03zuvNM5WJxp8zt0B0G6L4ciQSJkeWgr0ED4ua0VtE9l0+t6XolEaYbZifeXw/9Hknv/wA2EY9bBUy+IyTLgAZbis0+STxR16Ma8IrlnnbMVp1NpMcAthlrXSvXOlM31QlOobgsS7lynMc1oLnukHRDXIXxk0L2zn95DYLGNLzokLxo83HyXlrq0i+MVwEyb6RIdetawdmJEWuJJyyrrtRpPHBEuPpxUPFJtv7Z2+RiMivYReuqNWcHzWgy65mQ4WIEaBgsmMgPmrx6P3pGtVbTzMtONWl5X6fMaFJY/RpCqYANjgs4QMcZiovnBk52GVete5fRjfEO3jiPmjuGRDdDOYoDKa4Fo/NpIT7Yj769yynkQd0NBwqZXFpLkxFpLmuLDKYnkzKop9tQqtqRxC4wTs38gMlIhnMfJWddGq+yalWHdBznSE8+RexF5qSwv8gjaO45EQQALXDcs91Lcb7RUqvLiwGdu5e5WD+eCxjFs03UpjLPX2QX3XcTetCS7DCYN6Zo0CcQ6ByKWy1D/LVngsNMBIvfEmXOPL0WlcO5D4l82bmPAD2TscJlp9QlWQe6fLMTwWzcik3sSE4iVYY629cIjQWkE1zm2RE9Uk0pYOxnpUlGpFzbx+41QrpUmAyb4ZLBa5sshkb4WGvUrUj4ta4VNE9kz63rXZK+jQzWDJ4BsLXivdfNcs9lzIQjPAYMVrgLQJlwMhuCzeFu7R3HGrBJQnhljv8Ag8xTae+IZyIBMkq2FnnjFvpVyXoqVRAIbZCq/nvLiOYWXHgSv9D2nzvVphJaHIr0Z3vJ3YgJhoIzdakU0gGpwnLq1Ve3B1Xw8pqCycxnI9QE+ZkvKOQ3AsC5dAGCNQXKTR0IeVBo0KchnI9SEje/S5bLoeEzabxCQbCq/a7gEYsWtT8RSE2pu1wZNalChybD0Mn5y/2kIbcBut3pDK0jU06Ifv7ISZTh4Yt+w1QcSCM8j6ElGoj76LGdnvIY3Ez5oDIki3MxhPnUOBQaNHvILnZcJ2/Fb6kqTRv5lG19MeyGI90r2HSI+c9lD1Mqn/6cTuWFTn92GB0w0NDgK702yLxU6skyrlNN3Rb4FHBqaL59chO0zOslLxcKG45L4yAnLOazbXOtOsEc+rzVZ8vovnm/m7B7pQ8CGf0w/pCNdGCPtTv3n0miRWzZC2YfAI10GfenbLvpCgp4dzqSpYp/8TEbCwoiH2PdO18wn4ULxTq4hCEPunazxCtz/YyOgrbSEhBwoWvmn4zZRxqQQyuFtc09TmSjt1L0pfRnqNLl7xAXSgfeTpvj/bNJshYb9S2bowvvO4n+xIwYOFEP6R6lqWM7LYedBOV/d/QSbBnCdo9wrXMgd4dDQmWM7t+/krXKh4btQ4J3LBkFQXPD99TOZCwXn9R5o8WF3bN3NSxmA/aKZiw8Bm7gjKeIIUVy7fcAYXeN1citC5sAfaH6AfoKFFhYcPSw81oXNh/eYmyT/YVFzw2NkKKvv9mZtEh/d4uw7iEtR4vcubfSN7NjbCS039TyCJAid7VMuqtWiGSgxZfld9QSUOpsPNOwkgZZV5NaanK7fUz8XRslbRfc3GU8O+zxsjwYL9BOE3ycHDepjPvaRDd+ZjoZ3H3ksi587yPAnMtPaQ9bTfCXl6pym0i+Yx4zteNTpE+rSvONngPTquULv2e6wf0+YSneG/8AS8nycHJKnw8GLqB8v+JykumIoztDxvEjwS9KE2P0w5+hRjgGquZPp+THpMPBdtROZVWswt7eSZpTcB20/wCmat2WF+5vJXuctwxOgQ6utS5NwINZ1niVyk5WZvp0rxQ4Ic3M2mfUFndnJv7XcFrwW4bNpn1BZ7m1HU7gkgytWCcn0FWtwW/v+iXNOx8V2oDz/wCpeG2pv7vUtHNMxcu00eUjyKo8WTpqyf7oCpUWTYhzkMGoCZ5orGjAabAb47MOv6zLelY5n2bfzEvOqc/YK1Iiya6VrpQm6m4x3uP9qCQrli2/3UVdh9rEdaamVysIyZcqvRoR+zzzuKoQResBN6G3xaQRWZyNds2yr0LWocMGiAfr5oVJWQOEpuU236PvgRGEhD2WcEe6B+8/sP0hCpfy6gr3QP3hux/isix+Z2Zq1l7oWgDxdTeKC1vdO38Qj0a2LqbxQ4fhv3quvYlbDaQo4VQj+ocU/dHxWajzSUUYMPaC0Lptw2ajzRf5IxVr/wCoW6A+8t2P8UrR21xdlvEJq6B7+HsD6UvR8aLsjkkvhsXtjv8AYBDb3b9/JTcZuE/U3gphDAfv4K9xG+IdXBUvgyLj44dBCGO7dtFNxm4DN3BLwh3R1lN0gYLN30r0njuClHw7L6lqQMKHsHmm7nnv4p/QfpS0fHh7Huj3OPextg8Ap6bGjKW/2Agd3F2XcVnU6GexYZVX0v8AS1aNiv1FDumz7qwfr5lepys9xOKp89Nv2M+ERDfCiNsIDX1zrNdfsnIsOTXsyAkDZdhs9lnyJv2FxkJOaKyAZyLtAsTkGLfBpy+E7WK2eoIWt+px6WF4/vo/sy8OJfBh/M1zD5VKzTNg0w5egS1FdIOb+RwI1Gz0KahDFG03yn7JWrGqm+ZY/uhnxm4Dtc/OGEyIc3DabyQ4owHbvolyTkBmG0Z3t5BFvAlGGf76locOU9buJUowFZ1u4lcs7Z0Ka8KDUETjQhniQx/cFnvFTv3cFo3N8eD/AFIf1BZjnVO38CqRIzfjfQHDGJ18wPJXjGrWXS31D6gqQTW3UD9S57pEaBM7pnjJNqTWEQfzuIrvQIbdf/SFSMBMAVykwWCZ+YzNQqn/AOlaEZNBy4/7n2enJDDZm9kTk0X1rp7uSfIzSyS9SlEcXvcTbossJWzQv5YbfNZ1yYNbzmB4FaFHbKjy/Ws9V3djo8JTcYpv3+p1N+XUFNO8eHpYOCpSzU3UOSmmHvYX9McFGH5NlXPdAqPjRNQQ4OI/fwRYGO/ZCHBGDE38FT+if/YXijAZtNT918aHpmkouI3Q5vJP3XHhdZk2vcj6/wCpNP8AFhbHJBo+PE2RxCJTThwdgcChwPEfsqemxZebcHAxYm/gi3GGDEPVhQoNkTfwR7kjuoh6sKfRk/8AKPRmfDHdbymaRZD3cEBg7ob0eOK4fWRF57sEV4dkEj+IzZ90WgHCj7PIIUTxW7IV6DbH2fZI8tir8y6k0TFdqK66Q+7s2uaijYrtStTWzgM2uaReYpUV6djGpDiyLkrqM7JWGvJrRoAtH5qtT2mo/Sd5VrqwO8BzoZbJ0pEZNF+3IDmkZLZB3ijiVoOnVd/ULa/REaR+4deiZguqGseo95pWK6q+GQ9oOD/fejstcN/rff5L0ikMJfv7mCiCp27i4LQobe9hDPEZ9TUhG+fUPqd7p2iO72Ecz2n+4ey9oNkmGdU52076ipXRxJ79t/1FcoNGyHlRe53jQttvFZLnVHVyWlRowbEYTZfAzzSrWTEOCdQ5KsDJVlab6BGZNkcD7qsauY/Mb3cLfQKzT6AcAVWHVKeQA7zWetKbUR44HR3yBJ+WuX6jijrMq3NkXkCstaZnSbeaDTXiYacmE7STVV18qduNR5vi6GTJ3Ga9PCJOmnOskskXuUKndZE7E8J237JS5wwTv5ppx7k7aySxkzuU1aEQFJGC3UFNN8SDsBRScVuoclNNx4OwOa9H8i1c90DgjvH6lSDZE38ESH4jtSpAHib+Cb+hbY9wEXw97eAT1062Q+syRieH5cloXTGBD1Dkn1W5Jr6IpTMaBsIcId47ZRKZjQNnmqMHenZSabFFm+oOB8+/gmbnDuYnWQpaAK4mo8E1QPAidZCi3nsD03M9o7sb+SPHtZ1kCC0d2NXsjxRhs1cgvP8AII+XZFnDvRshWoX4+oKPxf2hTQrI+oIadh7YrqzqPiOTP4UPW7gUrAxCmC7umazwKnqyz8qErrNrYlrpkCIRYTJwOkTqJyJu6Qs1+6FdyjyjgWYJr9Zq9F5HO46DfNb2BwyDqcL4ajjDj5hdByaJs4gckChRLWi0YTdAPy8vJGebToDv/P8AqSuzHCV4qReLY7S2fA80ajuwmaxxQIpqOyeXsugxJSOaR9ZoDyeZqUrxH7b/AKiuVI0QOfEIsv3155uJn6rlFmyn5UQ1s3NH6gsmOZA31kqyLa8v++K1o0YATAAIrFZNY8lkUt02On1WqwdzHxCxb9gpEwZGdg1VXtajtgL52act2XcJKgbIzBlW6zRNDp7JNrtImJVAFuEQRYc6fUjKbjHm9BaTnVn5nCrNKwL0lwG4VI2ORWJCbgQta9Bcep9J2eR91CrLBmvhKXLZ+tvoLUQSZuPNFJ7j95VYVm48SpP8v+8rOtTrNWsgVIxRu5KaZjwdgcVFIxRq5hdS8eDsDimj+SVXPdEQ/Fdq9lSAPE1cldniu1eypR/xNR4I6dga9wETwzu4BaF0/Dh9ZlnxfDO7gFoXSxIfWZM80SevRAqZbA2OahvinUpptsHY5lQ3xTqS/gpHN9SkAVxNR4Jmg+BE6yJeBjRNXJHoXgROsiL/AABabiLfDbq9keMMNmr2QPkbq5BHjY7NXILzz7gj5e32Ly73cF1Csj6hxUA97uHBdQrI+ocUFk9h3murJg4h1Iz/AAWbR5oMLEOr3RongM2vdJqUflQKmtmPLmi/EbfvDP6Z5qsb25ot2hOkQ/6Z4FGDsJXjfujyzCWydkaSJaLStIvBIOQ1HfylM7krHbKE/Q6Y8yiURmCZWtGWsX2ML0WAAFbk7o4Ki6c+Raq4U1NwjKojTZk9V1GN9KVQqlnlZw6yIcRlpnntzEFTRYha1hAmZAo2wC229jVIwnbTuJXK0GK0isCZrxiLaznXLK3idSmrRQCHAwm1k1jikLpYrusq1oeM3WFkXSxDu4q0HdnP4hWb6Ek8ZebgiUpk2OGeyo5pH0mgPdVM5/c8lLaQwEd5ENU3EAyvpGwZRYKwnZFywaZ0JvdwSty5owqRsHksZrwWslYHZRI+S2LnnCj7B5LLPU6/DWstvoUZZuPErj/LDaKrD5HmucfuzNoqSNk80UpOLu5rqX4kHYCik4u7mupQ7yFsNTxy7k6ufYlniu1eyHR/xOsiuzxHavZUgfidZF7TseefcBF8M9ZAtC6eJC6/Ks+J4Z6yBP3RxIWr2TkfXogdMxoOxzKgeKdRXUvGg7A4lc3xTqSfgrHN9SsC2Jq5FHoXgROsiXg2xNXJMULwInWRH+hXpuIjEb1kCYi47NXIJf5G6uSPFxoer2Rln3BHy9iw8XcOC6h2R9kcQob4u7kuon42zzCVZPYeWa6stCxDq90WIfu7doc0GEcA6vdFf/LDbCXXceT8J0TLuRbq+Mz+nyKDF9kW6h71n9McEIj1NDCjsnBibUvNNwmyDd4NRtNebMgmIGsM5yvp1CZqy1qj6QwlxESJOU2kgynUTPNVPItkb2OFVaU7+35JJq9PIS5ItzPw/wBvEJcHBq08Sj3KNTN31KjyM6x7DfY1msis8VyMbTrK5ZzpwiuVEsOENYWTdLF3t4rUJrWXdI4J1t4qlPMycVm+hQibTv8ApcrObgki29J9KiuhCo7+YR6K2cOf6JeklRsSMebsCgvJhsJMyayVrUA4UfYPJY8DwmLXoBrjbPssk9Tp8P5Y7fQrDNR1HiVMT+Wh6yVVtn7fdWjH7vC1TU0jXJ4oFScXcFNLPew9hvAKKVZuCmleMzZbwCaGXcSpnujmeI7V7KkH8TrIphnvHdZQqQjU/rIvf0DN9wTsQ9ZAn7pYkLUeSQOIesydumcCFqPAJ9SX4RSl48HYaub4p1KKZ4kLYaub4h1JX9isdepWF+J1kR6J4ETr5UtCOP1kTFE8CJ18q8DRbiXyN6yJiJjQ9XJL/IOsiNEtYi8+4sfL2Lt8Ual1EtjbB4hd+KNSihnCjbBQWvQeWa6smDinUiu/lv3hCgYp1In/AMr9ockuo0vLsTFPLirXSPeM/pj6UOJyHEKaecOH/THBCI1QyqS8iE4tMiDUVMSHJpn+Xkq0odydfumboNk0ndyWyLONVj4m/ZfcWIkANJ4A80W5WKzdxQ6QetwV7l4rOsqd5Ga1pbGmTWdZXKrCuWc6kPKij1nXUxTrbxWo1kyFj0502H9nJUp5nO4p2lsy9GrB1E+pTNCODLWEtQLf2/5FMwhJzhpn6J5D0Mk9gYZJjRmnxK0aF+NqHEJSM2zrKmqJZG3DzIWVvBnTgrNLp9CjTIHZV6T4MEfpCH8p2eSJS/Dgj9LeSRF5ZroDpVnkppfjt2W/SFFLs8lNK8cbI4BGGXcSq/FuisM4busqpCOC/rMrwsZ/WVDh4r0f6BfG/Uo7FTd08SFv4BJvOCnbp4kLfwCfVEvXYHS/Fh7LeAXN8R3WVTS/Gbst4BVZju6yqb+xWLz6lIZqemKH4MTr5UtCsemaH4MTr5UfUF8F0YlPBHWRFiurZ1kQhi9ZkWN8nWRF5ixfh2QSfeDV7rqHjxdhy5/iN1cFFD8SIP0u4FBZbDy06lqPi7uZV2O+7RNEj6j2VKNijUeJUwh93jahxQ1Hl5NmS88ByXU44UP+nyUROQ5KaaMKFse4QjmGpkthC8myX6hxV6e6YA0j0rV4Dat4VXibhomVohmc+tHDqLUv2PBXuZit1HiUKn2nU3irUE4LdXEy5qzyOZN+N9DTYpU3siVyznVh5UWjOqkMX1d7N4rz8XFeDu1TqXuLi3F7U378T1efb/i3YlwILjXDYTKQqFQsUfio03Y5/FPneB8uocWTm2GqUp6SZeq+h3F+FKFFhAxqUe0Mpw6PDfOW3EmN8gEU/BUIOm0S3Akb0/QrgdmZseROqsAoS42OaRk5arXLzWXsZsD+HhMB8SJFaxwvuwhzm6Le5SQcAHSPJTR/4dxptaXN769MQ5KOQcJsSu0CR01jIvVQ4NltVp4e6cbHdJ1ZwrdOWtQXGQ1iaVV4hO6l8tj53SPguL25o8OTwcERQJMvcr3flAAJ3ZVWJ8KRXtEi1rYbZXx+a8nittrlaaq7V9Dlo0WCxQ1sqpJHxcdIl/iaztisrZHiLjfAMSkwy972wWkAsLpFz3ATDQycwDnPqppH8P4xhGkXru1LmhsANm8w3SbfkWjCIEiLK17achLIBIDJ5KwpTg8OmJgSFW6xUjxVPJpkp8RxDlzXWadumm+p4O6PwPEhXvZu7Z0SV8xrZFjqyWivCABrdoKi5PwNOk9lFcewIc50dsmipswK53pvyGyK9tMV6iMhtEuCHISlJFcXD/1E/m4jltzLXHr+NDzMb+HkJvaX0cuaWzgFjZG+nWIoIkAJAVGuc6lhn4bjRiyG1oD214RkCaqg6wle/LAVUwWTBvaxlsR+Mg3kCFSvBPxXvbP2PA0j4cimG6lyHZMcyGSTIkkCsDK0EgE5yF1N+GY0BoixGgMihrmkEEgOrAePlJFcl9KZS3CQvjIWAmYtnZrQolLJM3OmRWJ2g5xpXviKXuV+Krp5LO/9Hzm5vwpFfSRRXSY+JWHHCaBeF85ttqEqsqapPwnHgF0JzQb6Ra9pBY5tk77JZWDIr2QqNplXltnardk2dk9dfFF8TSSyYvxHENp4Wtbf1MKF/DmC57L2ORCDQIhc3vC8zEmACQaQQZk1V2rNul8Eu+0PYwkQWVw4r5ERBezYARKZJMiRUK17O9G5XcARKSD4yD/xJU5cRD/O+FsTxtB+BokVjnON5EYHBkEtN89wJm0meCc1s9CLB/h7GbCZHAcXvvhEglsnQ2mbWOIJmZ5aqphewJBM8+oIkKKROu0XpnmS/FU9UVdfiM+ZZ3/o8Rdv4DiUVoLHNjwwJF7JAhxNhZMkCu2sakuz4OitBhktIiXrBEE71t8bXA1gCa+gZJVSOQyl6rph0pFpDsWsTJwrBaT3cSq3AdmK8uI53eMGH4urCKjKS13PAUD4MixI/YxO5AmHRHCYEsorF9kszpukfw/jkPsvoILWNqnHrIJhkkCQab6Z1L2plOsiciZmQk1pvSTmANRnYRK1EfFJlXi4OMJtN8WXpkajfhzZZwRkknVWyb5GLPjasmvGtPl+TxNJ/h1esguZFERjiwUgNwXwpyLr0HGEr6RlkFSXu/8ADFDgwr6BSb6IPw47HtcRbIPZITyWS0r2L4FcpiZsrBMplpqzBwInnBCxqR8OdqQS+cwC2QAJaZyMs2C7c0mwFNDiG7+B/Mzzq1HZupl0Pk1LizLqxYBKY1roIPdi2yerNUvpTPguDfAuLCS0xAJsaS0CZiCZraAQSRVpTzPhmEJyhsBmWuAvSZi+BEp2i8cCMhaRarPisMIsmp3l4mu54aG8XtcyM9pboOcaVC1rs3FMA3zcQ2EEEtrkQSLRMET0Z1yCkmd2FRSimmerggASEp2AAVAf8TcOGM29I0M1Tz8k9BdNciRyrhQBm9Fd0gFUGxCpMQkyySJ5JByWmqs5dNquIhGVBYawpcbV6wQ8GKTaSqxqQQRXoyVqjnSbu9vdCLzfN1jgvWDcYdSDnyoZjGdvBVfYN/FVnWvALOjmU56LAo+0nP6IRsKq0zbuTADGkHR5KppOWfoqzmFQtRsAMKUc/ohmknN6f7VQFR6dJWFeYWHHno3IjY56CUhGaYaJDWlaDcI2kHRLUu+0mX+kOdSo81JRhkRjIV5ZWBWbGM7fRBGRWnWesyDCg4jEzaZyN82o3pkQQZHIa7Vajx65yma6yXOMy57yQSasKI87xWZCQGHiFSG8zOsqkas4K0XYnKnCbvJXGI0rb1uKYfzA3rg4FoIMwMN1lk5isAgsQAknsiS3FN62vDk3szkm4vdVKpuUWAJmD1kUNNitT4mSvz3e7Iz4eL8tlsHAFUmPrwpnIXOJk+uqYaXSyTAEpokSGyTptErwtdX8knTBzNk94nOZk4GoVJONqLRoprE6hIjWbeCf4mN78vzYvw0rW5vkgohid7emUizBc69DYzXRHOcGmQBvanCZAcJXsgFLwb493XezvgDle4GGALDNgMgbZGWCCBuiE5SgRXlH4v2fcT4bW67AaTDbIAAAZgBemysAVSnVVlacs1KWpzzblsmpUJvnk5GiKcUk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data:image/jpeg;base64,/9j/4AAQSkZJRgABAQAAAQABAAD/2wCEAAkGBhQSERQUExQVFRUVFxYSFBQVFRQUFRQVFBgYFBQUFBQXHCYeFxkkGRQUHy8gIycpLCwsFR4xNTAqNSYrLCkBCQoKDgwOGg8PGCwkHiQuKSksLCwuLCwsLCksNCwqKSkpLCwsKSwsKSkpLCwpLCksLCkpKSksKSwsLCwsKSwpLP/AABEIAMwA9wMBIgACEQEDEQH/xAAbAAACAwEBAQAAAAAAAAAAAAADBAECBQAGB//EAEEQAAECAgMNBgMGBwEBAQAAAAEAAgMRBCExBRIiMkFRYXFygbHB8BMjM5Gh0QZCshQkQ1Jiggc0c6LC4fGSRBX/xAAaAQADAQEBAQAAAAAAAAAAAAABAgMEBQAG/8QAMxEAAgECBAQEBgICAgMAAAAAAAECAxEhMUGBBBJxkSIyUWEUobHB0fAT4UKCcuIVUmL/2gAMAwEAAhEDEQA/APlDXSRRFCCQpa1ZmfQxushgRgr9uEANRAxLY0JsK2ONKsKRoKG2Giw4YynghZFYtvUsKVoK7t9BTUGHC+YncR7o1JZAlgl09Jb7pbory/8A0jO7bQp7fQVMQNyH1CGdY8x7o4CPqX7fQVHbaCqeXmFIHVS8C/uW7fQVHb6CuvVF6jZHrv1JMfQVHb6CuLdBUButCwNywj6Cp7fQVW90FderwVf1LdvoK7t9BUXqgjqpewPX9y/b6Cu7fQUPy8wpBGceYXrHr+5bt9BU/aNBUw2tyn1Hun4DKPLCLp6C33QbQ9r/AORnGkaCoNI0FNRmQshPmPdKvhDIR6IqzBJNaoo6OFXtgudDQ3M6kmsiTbJMUKjogUFiG8IpEJNnEzXLgFycjy3OpUwDKpJi+/MfMp+mCopWEydlaMciNaneYMNOc+ZVxAnnR2wJWyCLDhA2EcEeYMKF8GAZQgjsuY05EyyjnMtWhXMnapupY20uDTduUx23HZp9PZS647dPp7L2VHuGJTMgM5qStLo8Bvz16BV5lR/nNv8A4+CWKR5F1zGhCdQRmXoI1FacVwOupIR4BCrGpcy1ODjFZGWaKMyg0YJxzEMtVLmV0Y+gt9nC7sAmJKCEbiuihYwFIgo96pvEbi/xIB2AXfZwjXqsGoXD/EvQX+zjMu+zDMmJKQELjKivQXFECKKAMyO1qagUcnIg5WKQ4ZS0E2XMacnBFbcZmn09lqwaMwYzxurWrQ6PAdY/zFSjKqbYcDDVI8o65DdPp7IL7mtHQXuKVcMSmBMZxWsOm3OLbEYVeY9V4GMVdI82+hhDMCWdar6OcyVfDGccVZSOdPhksbCJac58yoN9+Y+ZTZo87K0CIwi1NczTpcozRxOS5FoYs6yLlJ5m+nHwo6kSkZ2IH2iVTRLrOj0oVFKkcHcE0ciNaUlLAqQSJknJ6y91Z0LN+Yjyn7K7G1DabyTdEo8zD03zuvNM5WJxp8zt0B0G6L4ciQSJkeWgr0ED4ua0VtE9l0+t6XolEaYbZifeXw/9Hknv/wA2EY9bBUy+IyTLgAZbis0+STxR16Ma8IrlnnbMVp1NpMcAthlrXSvXOlM31QlOobgsS7lynMc1oLnukHRDXIXxk0L2zn95DYLGNLzokLxo83HyXlrq0i+MVwEyb6RIdetawdmJEWuJJyyrrtRpPHBEuPpxUPFJtv7Z2+RiMivYReuqNWcHzWgy65mQ4WIEaBgsmMgPmrx6P3pGtVbTzMtONWl5X6fMaFJY/RpCqYANjgs4QMcZiovnBk52GVete5fRjfEO3jiPmjuGRDdDOYoDKa4Fo/NpIT7Yj769yynkQd0NBwqZXFpLkxFpLmuLDKYnkzKop9tQqtqRxC4wTs38gMlIhnMfJWddGq+yalWHdBznSE8+RexF5qSwv8gjaO45EQQALXDcs91Lcb7RUqvLiwGdu5e5WD+eCxjFs03UpjLPX2QX3XcTetCS7DCYN6Zo0CcQ6ByKWy1D/LVngsNMBIvfEmXOPL0WlcO5D4l82bmPAD2TscJlp9QlWQe6fLMTwWzcik3sSE4iVYY629cIjQWkE1zm2RE9Uk0pYOxnpUlGpFzbx+41QrpUmAyb4ZLBa5sshkb4WGvUrUj4ta4VNE9kz63rXZK+jQzWDJ4BsLXivdfNcs9lzIQjPAYMVrgLQJlwMhuCzeFu7R3HGrBJQnhljv8Ag8xTae+IZyIBMkq2FnnjFvpVyXoqVRAIbZCq/nvLiOYWXHgSv9D2nzvVphJaHIr0Z3vJ3YgJhoIzdakU0gGpwnLq1Ve3B1Xw8pqCycxnI9QE+ZkvKOQ3AsC5dAGCNQXKTR0IeVBo0KchnI9SEje/S5bLoeEzabxCQbCq/a7gEYsWtT8RSE2pu1wZNalChybD0Mn5y/2kIbcBut3pDK0jU06Ifv7ISZTh4Yt+w1QcSCM8j6ElGoj76LGdnvIY3Ez5oDIki3MxhPnUOBQaNHvILnZcJ2/Fb6kqTRv5lG19MeyGI90r2HSI+c9lD1Mqn/6cTuWFTn92GB0w0NDgK702yLxU6skyrlNN3Rb4FHBqaL59chO0zOslLxcKG45L4yAnLOazbXOtOsEc+rzVZ8vovnm/m7B7pQ8CGf0w/pCNdGCPtTv3n0miRWzZC2YfAI10GfenbLvpCgp4dzqSpYp/8TEbCwoiH2PdO18wn4ULxTq4hCEPunazxCtz/YyOgrbSEhBwoWvmn4zZRxqQQyuFtc09TmSjt1L0pfRnqNLl7xAXSgfeTpvj/bNJshYb9S2bowvvO4n+xIwYOFEP6R6lqWM7LYedBOV/d/QSbBnCdo9wrXMgd4dDQmWM7t+/krXKh4btQ4J3LBkFQXPD99TOZCwXn9R5o8WF3bN3NSxmA/aKZiw8Bm7gjKeIIUVy7fcAYXeN1citC5sAfaH6AfoKFFhYcPSw81oXNh/eYmyT/YVFzw2NkKKvv9mZtEh/d4uw7iEtR4vcubfSN7NjbCS039TyCJAid7VMuqtWiGSgxZfld9QSUOpsPNOwkgZZV5NaanK7fUz8XRslbRfc3GU8O+zxsjwYL9BOE3ycHDepjPvaRDd+ZjoZ3H3ksi587yPAnMtPaQ9bTfCXl6pym0i+Yx4zteNTpE+rSvONngPTquULv2e6wf0+YSneG/8AS8nycHJKnw8GLqB8v+JykumIoztDxvEjwS9KE2P0w5+hRjgGquZPp+THpMPBdtROZVWswt7eSZpTcB20/wCmat2WF+5vJXuctwxOgQ6utS5NwINZ1niVyk5WZvp0rxQ4Ic3M2mfUFndnJv7XcFrwW4bNpn1BZ7m1HU7gkgytWCcn0FWtwW/v+iXNOx8V2oDz/wCpeG2pv7vUtHNMxcu00eUjyKo8WTpqyf7oCpUWTYhzkMGoCZ5orGjAabAb47MOv6zLelY5n2bfzEvOqc/YK1Iiya6VrpQm6m4x3uP9qCQrli2/3UVdh9rEdaamVysIyZcqvRoR+zzzuKoQResBN6G3xaQRWZyNds2yr0LWocMGiAfr5oVJWQOEpuU236PvgRGEhD2WcEe6B+8/sP0hCpfy6gr3QP3hux/isix+Z2Zq1l7oWgDxdTeKC1vdO38Qj0a2LqbxQ4fhv3quvYlbDaQo4VQj+ocU/dHxWajzSUUYMPaC0Lptw2ajzRf5IxVr/wCoW6A+8t2P8UrR21xdlvEJq6B7+HsD6UvR8aLsjkkvhsXtjv8AYBDb3b9/JTcZuE/U3gphDAfv4K9xG+IdXBUvgyLj44dBCGO7dtFNxm4DN3BLwh3R1lN0gYLN30r0njuClHw7L6lqQMKHsHmm7nnv4p/QfpS0fHh7Huj3OPextg8Ap6bGjKW/2Agd3F2XcVnU6GexYZVX0v8AS1aNiv1FDumz7qwfr5lepys9xOKp89Nv2M+ERDfCiNsIDX1zrNdfsnIsOTXsyAkDZdhs9lnyJv2FxkJOaKyAZyLtAsTkGLfBpy+E7WK2eoIWt+px6WF4/vo/sy8OJfBh/M1zD5VKzTNg0w5egS1FdIOb+RwI1Gz0KahDFG03yn7JWrGqm+ZY/uhnxm4Dtc/OGEyIc3DabyQ4owHbvolyTkBmG0Z3t5BFvAlGGf76locOU9buJUowFZ1u4lcs7Z0Ka8KDUETjQhniQx/cFnvFTv3cFo3N8eD/AFIf1BZjnVO38CqRIzfjfQHDGJ18wPJXjGrWXS31D6gqQTW3UD9S57pEaBM7pnjJNqTWEQfzuIrvQIbdf/SFSMBMAVykwWCZ+YzNQqn/AOlaEZNBy4/7n2enJDDZm9kTk0X1rp7uSfIzSyS9SlEcXvcTbossJWzQv5YbfNZ1yYNbzmB4FaFHbKjy/Ws9V3djo8JTcYpv3+p1N+XUFNO8eHpYOCpSzU3UOSmmHvYX9McFGH5NlXPdAqPjRNQQ4OI/fwRYGO/ZCHBGDE38FT+if/YXijAZtNT918aHpmkouI3Q5vJP3XHhdZk2vcj6/wCpNP8AFhbHJBo+PE2RxCJTThwdgcChwPEfsqemxZebcHAxYm/gi3GGDEPVhQoNkTfwR7kjuoh6sKfRk/8AKPRmfDHdbymaRZD3cEBg7ob0eOK4fWRF57sEV4dkEj+IzZ90WgHCj7PIIUTxW7IV6DbH2fZI8tir8y6k0TFdqK66Q+7s2uaijYrtStTWzgM2uaReYpUV6djGpDiyLkrqM7JWGvJrRoAtH5qtT2mo/Sd5VrqwO8BzoZbJ0pEZNF+3IDmkZLZB3ijiVoOnVd/ULa/REaR+4deiZguqGseo95pWK6q+GQ9oOD/fejstcN/rff5L0ikMJfv7mCiCp27i4LQobe9hDPEZ9TUhG+fUPqd7p2iO72Ecz2n+4ey9oNkmGdU52076ipXRxJ79t/1FcoNGyHlRe53jQttvFZLnVHVyWlRowbEYTZfAzzSrWTEOCdQ5KsDJVlab6BGZNkcD7qsauY/Mb3cLfQKzT6AcAVWHVKeQA7zWetKbUR44HR3yBJ+WuX6jijrMq3NkXkCstaZnSbeaDTXiYacmE7STVV18qduNR5vi6GTJ3Ga9PCJOmnOskskXuUKndZE7E8J237JS5wwTv5ppx7k7aySxkzuU1aEQFJGC3UFNN8SDsBRScVuoclNNx4OwOa9H8i1c90DgjvH6lSDZE38ESH4jtSpAHib+Cb+hbY9wEXw97eAT1062Q+syRieH5cloXTGBD1Dkn1W5Jr6IpTMaBsIcId47ZRKZjQNnmqMHenZSabFFm+oOB8+/gmbnDuYnWQpaAK4mo8E1QPAidZCi3nsD03M9o7sb+SPHtZ1kCC0d2NXsjxRhs1cgvP8AII+XZFnDvRshWoX4+oKPxf2hTQrI+oIadh7YrqzqPiOTP4UPW7gUrAxCmC7umazwKnqyz8qErrNrYlrpkCIRYTJwOkTqJyJu6Qs1+6FdyjyjgWYJr9Zq9F5HO46DfNb2BwyDqcL4ajjDj5hdByaJs4gckChRLWi0YTdAPy8vJGebToDv/P8AqSuzHCV4qReLY7S2fA80ajuwmaxxQIpqOyeXsugxJSOaR9ZoDyeZqUrxH7b/AKiuVI0QOfEIsv3155uJn6rlFmyn5UQ1s3NH6gsmOZA31kqyLa8v++K1o0YATAAIrFZNY8lkUt02On1WqwdzHxCxb9gpEwZGdg1VXtajtgL52act2XcJKgbIzBlW6zRNDp7JNrtImJVAFuEQRYc6fUjKbjHm9BaTnVn5nCrNKwL0lwG4VI2ORWJCbgQta9Bcep9J2eR91CrLBmvhKXLZ+tvoLUQSZuPNFJ7j95VYVm48SpP8v+8rOtTrNWsgVIxRu5KaZjwdgcVFIxRq5hdS8eDsDimj+SVXPdEQ/Fdq9lSAPE1cldniu1eypR/xNR4I6dga9wETwzu4BaF0/Dh9ZlnxfDO7gFoXSxIfWZM80SevRAqZbA2OahvinUpptsHY5lQ3xTqS/gpHN9SkAVxNR4Jmg+BE6yJeBjRNXJHoXgROsiL/AABabiLfDbq9keMMNmr2QPkbq5BHjY7NXILzz7gj5e32Ly73cF1Csj6hxUA97uHBdQrI+ocUFk9h3murJg4h1Iz/AAWbR5oMLEOr3RongM2vdJqUflQKmtmPLmi/EbfvDP6Z5qsb25ot2hOkQ/6Z4FGDsJXjfujyzCWydkaSJaLStIvBIOQ1HfylM7krHbKE/Q6Y8yiURmCZWtGWsX2ML0WAAFbk7o4Ki6c+Raq4U1NwjKojTZk9V1GN9KVQqlnlZw6yIcRlpnntzEFTRYha1hAmZAo2wC229jVIwnbTuJXK0GK0isCZrxiLaznXLK3idSmrRQCHAwm1k1jikLpYrusq1oeM3WFkXSxDu4q0HdnP4hWb6Ek8ZebgiUpk2OGeyo5pH0mgPdVM5/c8lLaQwEd5ENU3EAyvpGwZRYKwnZFywaZ0JvdwSty5owqRsHksZrwWslYHZRI+S2LnnCj7B5LLPU6/DWstvoUZZuPErj/LDaKrD5HmucfuzNoqSNk80UpOLu5rqX4kHYCik4u7mupQ7yFsNTxy7k6ufYlniu1eyHR/xOsiuzxHavZUgfidZF7TseefcBF8M9ZAtC6eJC6/Ks+J4Z6yBP3RxIWr2TkfXogdMxoOxzKgeKdRXUvGg7A4lc3xTqSfgrHN9SsC2Jq5FHoXgROsiXg2xNXJMULwInWRH+hXpuIjEb1kCYi47NXIJf5G6uSPFxoer2Rln3BHy9iw8XcOC6h2R9kcQob4u7kuon42zzCVZPYeWa6stCxDq90WIfu7doc0GEcA6vdFf/LDbCXXceT8J0TLuRbq+Mz+nyKDF9kW6h71n9McEIj1NDCjsnBibUvNNwmyDd4NRtNebMgmIGsM5yvp1CZqy1qj6QwlxESJOU2kgynUTPNVPItkb2OFVaU7+35JJq9PIS5ItzPw/wBvEJcHBq08Sj3KNTN31KjyM6x7DfY1msis8VyMbTrK5ZzpwiuVEsOENYWTdLF3t4rUJrWXdI4J1t4qlPMycVm+hQibTv8ApcrObgki29J9KiuhCo7+YR6K2cOf6JeklRsSMebsCgvJhsJMyayVrUA4UfYPJY8DwmLXoBrjbPssk9Tp8P5Y7fQrDNR1HiVMT+Wh6yVVtn7fdWjH7vC1TU0jXJ4oFScXcFNLPew9hvAKKVZuCmleMzZbwCaGXcSpnujmeI7V7KkH8TrIphnvHdZQqQjU/rIvf0DN9wTsQ9ZAn7pYkLUeSQOIesydumcCFqPAJ9SX4RSl48HYaub4p1KKZ4kLYaub4h1JX9isdepWF+J1kR6J4ETr5UtCOP1kTFE8CJ18q8DRbiXyN6yJiJjQ9XJL/IOsiNEtYi8+4sfL2Lt8Ual1EtjbB4hd+KNSihnCjbBQWvQeWa6smDinUiu/lv3hCgYp1In/AMr9ockuo0vLsTFPLirXSPeM/pj6UOJyHEKaecOH/THBCI1QyqS8iE4tMiDUVMSHJpn+Xkq0odydfumboNk0ndyWyLONVj4m/ZfcWIkANJ4A80W5WKzdxQ6QetwV7l4rOsqd5Ga1pbGmTWdZXKrCuWc6kPKij1nXUxTrbxWo1kyFj0502H9nJUp5nO4p2lsy9GrB1E+pTNCODLWEtQLf2/5FMwhJzhpn6J5D0Mk9gYZJjRmnxK0aF+NqHEJSM2zrKmqJZG3DzIWVvBnTgrNLp9CjTIHZV6T4MEfpCH8p2eSJS/Dgj9LeSRF5ZroDpVnkppfjt2W/SFFLs8lNK8cbI4BGGXcSq/FuisM4busqpCOC/rMrwsZ/WVDh4r0f6BfG/Uo7FTd08SFv4BJvOCnbp4kLfwCfVEvXYHS/Fh7LeAXN8R3WVTS/Gbst4BVZju6yqb+xWLz6lIZqemKH4MTr5UtCsemaH4MTr5UfUF8F0YlPBHWRFiurZ1kQhi9ZkWN8nWRF5ixfh2QSfeDV7rqHjxdhy5/iN1cFFD8SIP0u4FBZbDy06lqPi7uZV2O+7RNEj6j2VKNijUeJUwh93jahxQ1Hl5NmS88ByXU44UP+nyUROQ5KaaMKFse4QjmGpkthC8myX6hxV6e6YA0j0rV4Dat4VXibhomVohmc+tHDqLUv2PBXuZit1HiUKn2nU3irUE4LdXEy5qzyOZN+N9DTYpU3siVyznVh5UWjOqkMX1d7N4rz8XFeDu1TqXuLi3F7U378T1efb/i3YlwILjXDYTKQqFQsUfio03Y5/FPneB8uocWTm2GqUp6SZeq+h3F+FKFFhAxqUe0Mpw6PDfOW3EmN8gEU/BUIOm0S3Akb0/QrgdmZseROqsAoS42OaRk5arXLzWXsZsD+HhMB8SJFaxwvuwhzm6Le5SQcAHSPJTR/4dxptaXN769MQ5KOQcJsSu0CR01jIvVQ4NltVp4e6cbHdJ1ZwrdOWtQXGQ1iaVV4hO6l8tj53SPguL25o8OTwcERQJMvcr3flAAJ3ZVWJ8KRXtEi1rYbZXx+a8nittrlaaq7V9Dlo0WCxQ1sqpJHxcdIl/iaztisrZHiLjfAMSkwy972wWkAsLpFz3ATDQycwDnPqppH8P4xhGkXru1LmhsANm8w3SbfkWjCIEiLK17achLIBIDJ5KwpTg8OmJgSFW6xUjxVPJpkp8RxDlzXWadumm+p4O6PwPEhXvZu7Z0SV8xrZFjqyWivCABrdoKi5PwNOk9lFcewIc50dsmipswK53pvyGyK9tMV6iMhtEuCHISlJFcXD/1E/m4jltzLXHr+NDzMb+HkJvaX0cuaWzgFjZG+nWIoIkAJAVGuc6lhn4bjRiyG1oD214RkCaqg6wle/LAVUwWTBvaxlsR+Mg3kCFSvBPxXvbP2PA0j4cimG6lyHZMcyGSTIkkCsDK0EgE5yF1N+GY0BoixGgMihrmkEEgOrAePlJFcl9KZS3CQvjIWAmYtnZrQolLJM3OmRWJ2g5xpXviKXuV+Krp5LO/9Hzm5vwpFfSRRXSY+JWHHCaBeF85ttqEqsqapPwnHgF0JzQb6Ra9pBY5tk77JZWDIr2QqNplXltnardk2dk9dfFF8TSSyYvxHENp4Wtbf1MKF/DmC57L2ORCDQIhc3vC8zEmACQaQQZk1V2rNul8Eu+0PYwkQWVw4r5ERBezYARKZJMiRUK17O9G5XcARKSD4yD/xJU5cRD/O+FsTxtB+BokVjnON5EYHBkEtN89wJm0meCc1s9CLB/h7GbCZHAcXvvhEglsnQ2mbWOIJmZ5aqphewJBM8+oIkKKROu0XpnmS/FU9UVdfiM+ZZ3/o8Rdv4DiUVoLHNjwwJF7JAhxNhZMkCu2sakuz4OitBhktIiXrBEE71t8bXA1gCa+gZJVSOQyl6rph0pFpDsWsTJwrBaT3cSq3AdmK8uI53eMGH4urCKjKS13PAUD4MixI/YxO5AmHRHCYEsorF9kszpukfw/jkPsvoILWNqnHrIJhkkCQab6Z1L2plOsiciZmQk1pvSTmANRnYRK1EfFJlXi4OMJtN8WXpkajfhzZZwRkknVWyb5GLPjasmvGtPl+TxNJ/h1esguZFERjiwUgNwXwpyLr0HGEr6RlkFSXu/8ADFDgwr6BSb6IPw47HtcRbIPZITyWS0r2L4FcpiZsrBMplpqzBwInnBCxqR8OdqQS+cwC2QAJaZyMs2C7c0mwFNDiG7+B/Mzzq1HZupl0Pk1LizLqxYBKY1roIPdi2yerNUvpTPguDfAuLCS0xAJsaS0CZiCZraAQSRVpTzPhmEJyhsBmWuAvSZi+BEp2i8cCMhaRarPisMIsmp3l4mu54aG8XtcyM9pboOcaVC1rs3FMA3zcQ2EEEtrkQSLRMET0Z1yCkmd2FRSimmerggASEp2AAVAf8TcOGM29I0M1Tz8k9BdNciRyrhQBm9Fd0gFUGxCpMQkyySJ5JByWmqs5dNquIhGVBYawpcbV6wQ8GKTaSqxqQQRXoyVqjnSbu9vdCLzfN1jgvWDcYdSDnyoZjGdvBVfYN/FVnWvALOjmU56LAo+0nP6IRsKq0zbuTADGkHR5KppOWfoqzmFQtRsAMKUc/ohmknN6f7VQFR6dJWFeYWHHno3IjY56CUhGaYaJDWlaDcI2kHRLUu+0mX+kOdSo81JRhkRjIV5ZWBWbGM7fRBGRWnWesyDCg4jEzaZyN82o3pkQQZHIa7Vajx65yma6yXOMy57yQSasKI87xWZCQGHiFSG8zOsqkas4K0XYnKnCbvJXGI0rb1uKYfzA3rg4FoIMwMN1lk5isAgsQAknsiS3FN62vDk3szkm4vdVKpuUWAJmD1kUNNitT4mSvz3e7Iz4eL8tlsHAFUmPrwpnIXOJk+uqYaXSyTAEpokSGyTptErwtdX8knTBzNk94nOZk4GoVJONqLRoprE6hIjWbeCf4mN78vzYvw0rW5vkgohid7emUizBc69DYzXRHOcGmQBvanCZAcJXsgFLwb493XezvgDle4GGALDNgMgbZGWCCBuiE5SgRXlH4v2fcT4bW67AaTDbIAAAZgBemysAVSnVVlacs1KWpzzblsmpUJvnk5GiKcUk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data:image/jpeg;base64,/9j/4AAQSkZJRgABAQAAAQABAAD/2wCEAAkGBhQSERQUExQVFRUVFxYSFBQVFRQUFRQVFBgYFBQUFBQXHCYeFxkkGRQUHy8gIycpLCwsFR4xNTAqNSYrLCkBCQoKDgwOGg8PGCwkHiQuKSksLCwuLCwsLCksNCwqKSkpLCwsKSwsKSkpLCwpLCksLCkpKSksKSwsLCwsKSwpLP/AABEIAMwA9wMBIgACEQEDEQH/xAAbAAACAwEBAQAAAAAAAAAAAAADBAECBQAGB//EAEEQAAECAgMNBgMGBwEBAQAAAAEAAgMRBCExBRIiMkFRYXFygbHB8BMjM5Gh0QZCshQkQ1Jiggc0c6LC4fGSRBX/xAAaAQADAQEBAQAAAAAAAAAAAAABAgMEBQAG/8QAMxEAAgECBAQEBgICAgMAAAAAAAECAxEhMUGBBBJxkSIyUWEUobHB0fAT4UKCcuIVUmL/2gAMAwEAAhEDEQA/APlDXSRRFCCQpa1ZmfQxushgRgr9uEANRAxLY0JsK2ONKsKRoKG2Giw4YynghZFYtvUsKVoK7t9BTUGHC+YncR7o1JZAlgl09Jb7pbory/8A0jO7bQp7fQVMQNyH1CGdY8x7o4CPqX7fQVHbaCqeXmFIHVS8C/uW7fQVHb6CuvVF6jZHrv1JMfQVHb6CuLdBUButCwNywj6Cp7fQVW90FderwVf1LdvoK7t9BUXqgjqpewPX9y/b6Cu7fQUPy8wpBGceYXrHr+5bt9BU/aNBUw2tyn1Hun4DKPLCLp6C33QbQ9r/AORnGkaCoNI0FNRmQshPmPdKvhDIR6IqzBJNaoo6OFXtgudDQ3M6kmsiTbJMUKjogUFiG8IpEJNnEzXLgFycjy3OpUwDKpJi+/MfMp+mCopWEydlaMciNaneYMNOc+ZVxAnnR2wJWyCLDhA2EcEeYMKF8GAZQgjsuY05EyyjnMtWhXMnapupY20uDTduUx23HZp9PZS647dPp7L2VHuGJTMgM5qStLo8Bvz16BV5lR/nNv8A4+CWKR5F1zGhCdQRmXoI1FacVwOupIR4BCrGpcy1ODjFZGWaKMyg0YJxzEMtVLmV0Y+gt9nC7sAmJKCEbiuihYwFIgo96pvEbi/xIB2AXfZwjXqsGoXD/EvQX+zjMu+zDMmJKQELjKivQXFECKKAMyO1qagUcnIg5WKQ4ZS0E2XMacnBFbcZmn09lqwaMwYzxurWrQ6PAdY/zFSjKqbYcDDVI8o65DdPp7IL7mtHQXuKVcMSmBMZxWsOm3OLbEYVeY9V4GMVdI82+hhDMCWdar6OcyVfDGccVZSOdPhksbCJac58yoN9+Y+ZTZo87K0CIwi1NczTpcozRxOS5FoYs6yLlJ5m+nHwo6kSkZ2IH2iVTRLrOj0oVFKkcHcE0ciNaUlLAqQSJknJ6y91Z0LN+Yjyn7K7G1DabyTdEo8zD03zuvNM5WJxp8zt0B0G6L4ciQSJkeWgr0ED4ua0VtE9l0+t6XolEaYbZifeXw/9Hknv/wA2EY9bBUy+IyTLgAZbis0+STxR16Ma8IrlnnbMVp1NpMcAthlrXSvXOlM31QlOobgsS7lynMc1oLnukHRDXIXxk0L2zn95DYLGNLzokLxo83HyXlrq0i+MVwEyb6RIdetawdmJEWuJJyyrrtRpPHBEuPpxUPFJtv7Z2+RiMivYReuqNWcHzWgy65mQ4WIEaBgsmMgPmrx6P3pGtVbTzMtONWl5X6fMaFJY/RpCqYANjgs4QMcZiovnBk52GVete5fRjfEO3jiPmjuGRDdDOYoDKa4Fo/NpIT7Yj769yynkQd0NBwqZXFpLkxFpLmuLDKYnkzKop9tQqtqRxC4wTs38gMlIhnMfJWddGq+yalWHdBznSE8+RexF5qSwv8gjaO45EQQALXDcs91Lcb7RUqvLiwGdu5e5WD+eCxjFs03UpjLPX2QX3XcTetCS7DCYN6Zo0CcQ6ByKWy1D/LVngsNMBIvfEmXOPL0WlcO5D4l82bmPAD2TscJlp9QlWQe6fLMTwWzcik3sSE4iVYY629cIjQWkE1zm2RE9Uk0pYOxnpUlGpFzbx+41QrpUmAyb4ZLBa5sshkb4WGvUrUj4ta4VNE9kz63rXZK+jQzWDJ4BsLXivdfNcs9lzIQjPAYMVrgLQJlwMhuCzeFu7R3HGrBJQnhljv8Ag8xTae+IZyIBMkq2FnnjFvpVyXoqVRAIbZCq/nvLiOYWXHgSv9D2nzvVphJaHIr0Z3vJ3YgJhoIzdakU0gGpwnLq1Ve3B1Xw8pqCycxnI9QE+ZkvKOQ3AsC5dAGCNQXKTR0IeVBo0KchnI9SEje/S5bLoeEzabxCQbCq/a7gEYsWtT8RSE2pu1wZNalChybD0Mn5y/2kIbcBut3pDK0jU06Ifv7ISZTh4Yt+w1QcSCM8j6ElGoj76LGdnvIY3Ez5oDIki3MxhPnUOBQaNHvILnZcJ2/Fb6kqTRv5lG19MeyGI90r2HSI+c9lD1Mqn/6cTuWFTn92GB0w0NDgK702yLxU6skyrlNN3Rb4FHBqaL59chO0zOslLxcKG45L4yAnLOazbXOtOsEc+rzVZ8vovnm/m7B7pQ8CGf0w/pCNdGCPtTv3n0miRWzZC2YfAI10GfenbLvpCgp4dzqSpYp/8TEbCwoiH2PdO18wn4ULxTq4hCEPunazxCtz/YyOgrbSEhBwoWvmn4zZRxqQQyuFtc09TmSjt1L0pfRnqNLl7xAXSgfeTpvj/bNJshYb9S2bowvvO4n+xIwYOFEP6R6lqWM7LYedBOV/d/QSbBnCdo9wrXMgd4dDQmWM7t+/krXKh4btQ4J3LBkFQXPD99TOZCwXn9R5o8WF3bN3NSxmA/aKZiw8Bm7gjKeIIUVy7fcAYXeN1citC5sAfaH6AfoKFFhYcPSw81oXNh/eYmyT/YVFzw2NkKKvv9mZtEh/d4uw7iEtR4vcubfSN7NjbCS039TyCJAid7VMuqtWiGSgxZfld9QSUOpsPNOwkgZZV5NaanK7fUz8XRslbRfc3GU8O+zxsjwYL9BOE3ycHDepjPvaRDd+ZjoZ3H3ksi587yPAnMtPaQ9bTfCXl6pym0i+Yx4zteNTpE+rSvONngPTquULv2e6wf0+YSneG/8AS8nycHJKnw8GLqB8v+JykumIoztDxvEjwS9KE2P0w5+hRjgGquZPp+THpMPBdtROZVWswt7eSZpTcB20/wCmat2WF+5vJXuctwxOgQ6utS5NwINZ1niVyk5WZvp0rxQ4Ic3M2mfUFndnJv7XcFrwW4bNpn1BZ7m1HU7gkgytWCcn0FWtwW/v+iXNOx8V2oDz/wCpeG2pv7vUtHNMxcu00eUjyKo8WTpqyf7oCpUWTYhzkMGoCZ5orGjAabAb47MOv6zLelY5n2bfzEvOqc/YK1Iiya6VrpQm6m4x3uP9qCQrli2/3UVdh9rEdaamVysIyZcqvRoR+zzzuKoQResBN6G3xaQRWZyNds2yr0LWocMGiAfr5oVJWQOEpuU236PvgRGEhD2WcEe6B+8/sP0hCpfy6gr3QP3hux/isix+Z2Zq1l7oWgDxdTeKC1vdO38Qj0a2LqbxQ4fhv3quvYlbDaQo4VQj+ocU/dHxWajzSUUYMPaC0Lptw2ajzRf5IxVr/wCoW6A+8t2P8UrR21xdlvEJq6B7+HsD6UvR8aLsjkkvhsXtjv8AYBDb3b9/JTcZuE/U3gphDAfv4K9xG+IdXBUvgyLj44dBCGO7dtFNxm4DN3BLwh3R1lN0gYLN30r0njuClHw7L6lqQMKHsHmm7nnv4p/QfpS0fHh7Huj3OPextg8Ap6bGjKW/2Agd3F2XcVnU6GexYZVX0v8AS1aNiv1FDumz7qwfr5lepys9xOKp89Nv2M+ERDfCiNsIDX1zrNdfsnIsOTXsyAkDZdhs9lnyJv2FxkJOaKyAZyLtAsTkGLfBpy+E7WK2eoIWt+px6WF4/vo/sy8OJfBh/M1zD5VKzTNg0w5egS1FdIOb+RwI1Gz0KahDFG03yn7JWrGqm+ZY/uhnxm4Dtc/OGEyIc3DabyQ4owHbvolyTkBmG0Z3t5BFvAlGGf76locOU9buJUowFZ1u4lcs7Z0Ka8KDUETjQhniQx/cFnvFTv3cFo3N8eD/AFIf1BZjnVO38CqRIzfjfQHDGJ18wPJXjGrWXS31D6gqQTW3UD9S57pEaBM7pnjJNqTWEQfzuIrvQIbdf/SFSMBMAVykwWCZ+YzNQqn/AOlaEZNBy4/7n2enJDDZm9kTk0X1rp7uSfIzSyS9SlEcXvcTbossJWzQv5YbfNZ1yYNbzmB4FaFHbKjy/Ws9V3djo8JTcYpv3+p1N+XUFNO8eHpYOCpSzU3UOSmmHvYX9McFGH5NlXPdAqPjRNQQ4OI/fwRYGO/ZCHBGDE38FT+if/YXijAZtNT918aHpmkouI3Q5vJP3XHhdZk2vcj6/wCpNP8AFhbHJBo+PE2RxCJTThwdgcChwPEfsqemxZebcHAxYm/gi3GGDEPVhQoNkTfwR7kjuoh6sKfRk/8AKPRmfDHdbymaRZD3cEBg7ob0eOK4fWRF57sEV4dkEj+IzZ90WgHCj7PIIUTxW7IV6DbH2fZI8tir8y6k0TFdqK66Q+7s2uaijYrtStTWzgM2uaReYpUV6djGpDiyLkrqM7JWGvJrRoAtH5qtT2mo/Sd5VrqwO8BzoZbJ0pEZNF+3IDmkZLZB3ijiVoOnVd/ULa/REaR+4deiZguqGseo95pWK6q+GQ9oOD/fejstcN/rff5L0ikMJfv7mCiCp27i4LQobe9hDPEZ9TUhG+fUPqd7p2iO72Ecz2n+4ey9oNkmGdU52076ipXRxJ79t/1FcoNGyHlRe53jQttvFZLnVHVyWlRowbEYTZfAzzSrWTEOCdQ5KsDJVlab6BGZNkcD7qsauY/Mb3cLfQKzT6AcAVWHVKeQA7zWetKbUR44HR3yBJ+WuX6jijrMq3NkXkCstaZnSbeaDTXiYacmE7STVV18qduNR5vi6GTJ3Ga9PCJOmnOskskXuUKndZE7E8J237JS5wwTv5ppx7k7aySxkzuU1aEQFJGC3UFNN8SDsBRScVuoclNNx4OwOa9H8i1c90DgjvH6lSDZE38ESH4jtSpAHib+Cb+hbY9wEXw97eAT1062Q+syRieH5cloXTGBD1Dkn1W5Jr6IpTMaBsIcId47ZRKZjQNnmqMHenZSabFFm+oOB8+/gmbnDuYnWQpaAK4mo8E1QPAidZCi3nsD03M9o7sb+SPHtZ1kCC0d2NXsjxRhs1cgvP8AII+XZFnDvRshWoX4+oKPxf2hTQrI+oIadh7YrqzqPiOTP4UPW7gUrAxCmC7umazwKnqyz8qErrNrYlrpkCIRYTJwOkTqJyJu6Qs1+6FdyjyjgWYJr9Zq9F5HO46DfNb2BwyDqcL4ajjDj5hdByaJs4gckChRLWi0YTdAPy8vJGebToDv/P8AqSuzHCV4qReLY7S2fA80ajuwmaxxQIpqOyeXsugxJSOaR9ZoDyeZqUrxH7b/AKiuVI0QOfEIsv3155uJn6rlFmyn5UQ1s3NH6gsmOZA31kqyLa8v++K1o0YATAAIrFZNY8lkUt02On1WqwdzHxCxb9gpEwZGdg1VXtajtgL52act2XcJKgbIzBlW6zRNDp7JNrtImJVAFuEQRYc6fUjKbjHm9BaTnVn5nCrNKwL0lwG4VI2ORWJCbgQta9Bcep9J2eR91CrLBmvhKXLZ+tvoLUQSZuPNFJ7j95VYVm48SpP8v+8rOtTrNWsgVIxRu5KaZjwdgcVFIxRq5hdS8eDsDimj+SVXPdEQ/Fdq9lSAPE1cldniu1eypR/xNR4I6dga9wETwzu4BaF0/Dh9ZlnxfDO7gFoXSxIfWZM80SevRAqZbA2OahvinUpptsHY5lQ3xTqS/gpHN9SkAVxNR4Jmg+BE6yJeBjRNXJHoXgROsiL/AABabiLfDbq9keMMNmr2QPkbq5BHjY7NXILzz7gj5e32Ly73cF1Csj6hxUA97uHBdQrI+ocUFk9h3murJg4h1Iz/AAWbR5oMLEOr3RongM2vdJqUflQKmtmPLmi/EbfvDP6Z5qsb25ot2hOkQ/6Z4FGDsJXjfujyzCWydkaSJaLStIvBIOQ1HfylM7krHbKE/Q6Y8yiURmCZWtGWsX2ML0WAAFbk7o4Ki6c+Raq4U1NwjKojTZk9V1GN9KVQqlnlZw6yIcRlpnntzEFTRYha1hAmZAo2wC229jVIwnbTuJXK0GK0isCZrxiLaznXLK3idSmrRQCHAwm1k1jikLpYrusq1oeM3WFkXSxDu4q0HdnP4hWb6Ek8ZebgiUpk2OGeyo5pH0mgPdVM5/c8lLaQwEd5ENU3EAyvpGwZRYKwnZFywaZ0JvdwSty5owqRsHksZrwWslYHZRI+S2LnnCj7B5LLPU6/DWstvoUZZuPErj/LDaKrD5HmucfuzNoqSNk80UpOLu5rqX4kHYCik4u7mupQ7yFsNTxy7k6ufYlniu1eyHR/xOsiuzxHavZUgfidZF7TseefcBF8M9ZAtC6eJC6/Ks+J4Z6yBP3RxIWr2TkfXogdMxoOxzKgeKdRXUvGg7A4lc3xTqSfgrHN9SsC2Jq5FHoXgROsiXg2xNXJMULwInWRH+hXpuIjEb1kCYi47NXIJf5G6uSPFxoer2Rln3BHy9iw8XcOC6h2R9kcQob4u7kuon42zzCVZPYeWa6stCxDq90WIfu7doc0GEcA6vdFf/LDbCXXceT8J0TLuRbq+Mz+nyKDF9kW6h71n9McEIj1NDCjsnBibUvNNwmyDd4NRtNebMgmIGsM5yvp1CZqy1qj6QwlxESJOU2kgynUTPNVPItkb2OFVaU7+35JJq9PIS5ItzPw/wBvEJcHBq08Sj3KNTN31KjyM6x7DfY1msis8VyMbTrK5ZzpwiuVEsOENYWTdLF3t4rUJrWXdI4J1t4qlPMycVm+hQibTv8ApcrObgki29J9KiuhCo7+YR6K2cOf6JeklRsSMebsCgvJhsJMyayVrUA4UfYPJY8DwmLXoBrjbPssk9Tp8P5Y7fQrDNR1HiVMT+Wh6yVVtn7fdWjH7vC1TU0jXJ4oFScXcFNLPew9hvAKKVZuCmleMzZbwCaGXcSpnujmeI7V7KkH8TrIphnvHdZQqQjU/rIvf0DN9wTsQ9ZAn7pYkLUeSQOIesydumcCFqPAJ9SX4RSl48HYaub4p1KKZ4kLYaub4h1JX9isdepWF+J1kR6J4ETr5UtCOP1kTFE8CJ18q8DRbiXyN6yJiJjQ9XJL/IOsiNEtYi8+4sfL2Lt8Ual1EtjbB4hd+KNSihnCjbBQWvQeWa6smDinUiu/lv3hCgYp1In/AMr9ockuo0vLsTFPLirXSPeM/pj6UOJyHEKaecOH/THBCI1QyqS8iE4tMiDUVMSHJpn+Xkq0odydfumboNk0ndyWyLONVj4m/ZfcWIkANJ4A80W5WKzdxQ6QetwV7l4rOsqd5Ga1pbGmTWdZXKrCuWc6kPKij1nXUxTrbxWo1kyFj0502H9nJUp5nO4p2lsy9GrB1E+pTNCODLWEtQLf2/5FMwhJzhpn6J5D0Mk9gYZJjRmnxK0aF+NqHEJSM2zrKmqJZG3DzIWVvBnTgrNLp9CjTIHZV6T4MEfpCH8p2eSJS/Dgj9LeSRF5ZroDpVnkppfjt2W/SFFLs8lNK8cbI4BGGXcSq/FuisM4busqpCOC/rMrwsZ/WVDh4r0f6BfG/Uo7FTd08SFv4BJvOCnbp4kLfwCfVEvXYHS/Fh7LeAXN8R3WVTS/Gbst4BVZju6yqb+xWLz6lIZqemKH4MTr5UtCsemaH4MTr5UfUF8F0YlPBHWRFiurZ1kQhi9ZkWN8nWRF5ixfh2QSfeDV7rqHjxdhy5/iN1cFFD8SIP0u4FBZbDy06lqPi7uZV2O+7RNEj6j2VKNijUeJUwh93jahxQ1Hl5NmS88ByXU44UP+nyUROQ5KaaMKFse4QjmGpkthC8myX6hxV6e6YA0j0rV4Dat4VXibhomVohmc+tHDqLUv2PBXuZit1HiUKn2nU3irUE4LdXEy5qzyOZN+N9DTYpU3siVyznVh5UWjOqkMX1d7N4rz8XFeDu1TqXuLi3F7U378T1efb/i3YlwILjXDYTKQqFQsUfio03Y5/FPneB8uocWTm2GqUp6SZeq+h3F+FKFFhAxqUe0Mpw6PDfOW3EmN8gEU/BUIOm0S3Akb0/QrgdmZseROqsAoS42OaRk5arXLzWXsZsD+HhMB8SJFaxwvuwhzm6Le5SQcAHSPJTR/4dxptaXN769MQ5KOQcJsSu0CR01jIvVQ4NltVp4e6cbHdJ1ZwrdOWtQXGQ1iaVV4hO6l8tj53SPguL25o8OTwcERQJMvcr3flAAJ3ZVWJ8KRXtEi1rYbZXx+a8nittrlaaq7V9Dlo0WCxQ1sqpJHxcdIl/iaztisrZHiLjfAMSkwy972wWkAsLpFz3ATDQycwDnPqppH8P4xhGkXru1LmhsANm8w3SbfkWjCIEiLK17achLIBIDJ5KwpTg8OmJgSFW6xUjxVPJpkp8RxDlzXWadumm+p4O6PwPEhXvZu7Z0SV8xrZFjqyWivCABrdoKi5PwNOk9lFcewIc50dsmipswK53pvyGyK9tMV6iMhtEuCHISlJFcXD/1E/m4jltzLXHr+NDzMb+HkJvaX0cuaWzgFjZG+nWIoIkAJAVGuc6lhn4bjRiyG1oD214RkCaqg6wle/LAVUwWTBvaxlsR+Mg3kCFSvBPxXvbP2PA0j4cimG6lyHZMcyGSTIkkCsDK0EgE5yF1N+GY0BoixGgMihrmkEEgOrAePlJFcl9KZS3CQvjIWAmYtnZrQolLJM3OmRWJ2g5xpXviKXuV+Krp5LO/9Hzm5vwpFfSRRXSY+JWHHCaBeF85ttqEqsqapPwnHgF0JzQb6Ra9pBY5tk77JZWDIr2QqNplXltnardk2dk9dfFF8TSSyYvxHENp4Wtbf1MKF/DmC57L2ORCDQIhc3vC8zEmACQaQQZk1V2rNul8Eu+0PYwkQWVw4r5ERBezYARKZJMiRUK17O9G5XcARKSD4yD/xJU5cRD/O+FsTxtB+BokVjnON5EYHBkEtN89wJm0meCc1s9CLB/h7GbCZHAcXvvhEglsnQ2mbWOIJmZ5aqphewJBM8+oIkKKROu0XpnmS/FU9UVdfiM+ZZ3/o8Rdv4DiUVoLHNjwwJF7JAhxNhZMkCu2sakuz4OitBhktIiXrBEE71t8bXA1gCa+gZJVSOQyl6rph0pFpDsWsTJwrBaT3cSq3AdmK8uI53eMGH4urCKjKS13PAUD4MixI/YxO5AmHRHCYEsorF9kszpukfw/jkPsvoILWNqnHrIJhkkCQab6Z1L2plOsiciZmQk1pvSTmANRnYRK1EfFJlXi4OMJtN8WXpkajfhzZZwRkknVWyb5GLPjasmvGtPl+TxNJ/h1esguZFERjiwUgNwXwpyLr0HGEr6RlkFSXu/8ADFDgwr6BSb6IPw47HtcRbIPZITyWS0r2L4FcpiZsrBMplpqzBwInnBCxqR8OdqQS+cwC2QAJaZyMs2C7c0mwFNDiG7+B/Mzzq1HZupl0Pk1LizLqxYBKY1roIPdi2yerNUvpTPguDfAuLCS0xAJsaS0CZiCZraAQSRVpTzPhmEJyhsBmWuAvSZi+BEp2i8cCMhaRarPisMIsmp3l4mu54aG8XtcyM9pboOcaVC1rs3FMA3zcQ2EEEtrkQSLRMET0Z1yCkmd2FRSimmerggASEp2AAVAf8TcOGM29I0M1Tz8k9BdNciRyrhQBm9Fd0gFUGxCpMQkyySJ5JByWmqs5dNquIhGVBYawpcbV6wQ8GKTaSqxqQQRXoyVqjnSbu9vdCLzfN1jgvWDcYdSDnyoZjGdvBVfYN/FVnWvALOjmU56LAo+0nP6IRsKq0zbuTADGkHR5KppOWfoqzmFQtRsAMKUc/ohmknN6f7VQFR6dJWFeYWHHno3IjY56CUhGaYaJDWlaDcI2kHRLUu+0mX+kOdSo81JRhkRjIV5ZWBWbGM7fRBGRWnWesyDCg4jEzaZyN82o3pkQQZHIa7Vajx65yma6yXOMy57yQSasKI87xWZCQGHiFSG8zOsqkas4K0XYnKnCbvJXGI0rb1uKYfzA3rg4FoIMwMN1lk5isAgsQAknsiS3FN62vDk3szkm4vdVKpuUWAJmD1kUNNitT4mSvz3e7Iz4eL8tlsHAFUmPrwpnIXOJk+uqYaXSyTAEpokSGyTptErwtdX8knTBzNk94nOZk4GoVJONqLRoprE6hIjWbeCf4mN78vzYvw0rW5vkgohid7emUizBc69DYzXRHOcGmQBvanCZAcJXsgFLwb493XezvgDle4GGALDNgMgbZGWCCBuiE5SgRXlH4v2fcT4bW67AaTDbIAAAZgBemysAVSnVVlacs1KWpzzblsmpUJvnk5GiKcUk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 descr="http://www.artshtora.ru/datas/menu/salon1zanaves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248472" cy="5716694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5004048" y="1124744"/>
            <a:ext cx="3888432" cy="295232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Театр это мир идей,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Перенесенных на людей.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 это мир в котором люди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Живут с надеждами на чудо.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 тот, кто заглянул однажды,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Уже не сможет не вернуться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Туда, где может зритель каждый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 любую сказку окунуться.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0288769"/>
      </p:ext>
    </p:extLst>
  </p:cSld>
  <p:clrMapOvr>
    <a:masterClrMapping/>
  </p:clrMapOvr>
  <p:transition spd="slow" advClick="0" advTm="20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encrypted-tbn0.gstatic.com/images?q=tbn:ANd9GcT_-PsIwkKa_EHRFeJVkJ2lwLClpNsPazkZXZJOPGl8yKbocWU7YQ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proza.ru/pics/2011/01/31/1237.jpg"/>
          <p:cNvPicPr/>
          <p:nvPr/>
        </p:nvPicPr>
        <p:blipFill>
          <a:blip r:embed="rId3" cstate="email"/>
          <a:srcRect l="7861" r="63437" b="55324"/>
          <a:stretch>
            <a:fillRect/>
          </a:stretch>
        </p:blipFill>
        <p:spPr bwMode="auto">
          <a:xfrm>
            <a:off x="1907704" y="2060848"/>
            <a:ext cx="1495425" cy="1838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proza.ru/pics/2011/01/31/1237.jpg"/>
          <p:cNvPicPr/>
          <p:nvPr/>
        </p:nvPicPr>
        <p:blipFill>
          <a:blip r:embed="rId3" cstate="email"/>
          <a:srcRect l="6947" t="44444" r="64899" b="1852"/>
          <a:stretch>
            <a:fillRect/>
          </a:stretch>
        </p:blipFill>
        <p:spPr bwMode="auto">
          <a:xfrm>
            <a:off x="3995936" y="1484784"/>
            <a:ext cx="146685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www.proza.ru/pics/2011/01/31/1237.jpg"/>
          <p:cNvPicPr/>
          <p:nvPr/>
        </p:nvPicPr>
        <p:blipFill>
          <a:blip r:embed="rId3" cstate="email"/>
          <a:srcRect l="36015" t="44444" r="35831" b="2547"/>
          <a:stretch>
            <a:fillRect/>
          </a:stretch>
        </p:blipFill>
        <p:spPr bwMode="auto">
          <a:xfrm>
            <a:off x="6012160" y="1916832"/>
            <a:ext cx="1466850" cy="2181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Двойная волна 6"/>
          <p:cNvSpPr/>
          <p:nvPr/>
        </p:nvSpPr>
        <p:spPr>
          <a:xfrm>
            <a:off x="971600" y="4509120"/>
            <a:ext cx="7416824" cy="2016224"/>
          </a:xfrm>
          <a:prstGeom prst="doubleWav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79712" y="3573016"/>
            <a:ext cx="5803317" cy="311756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Сейчас дети стали менее отзывчивыми к чувствам других. Они не всегда способны не только понять чужие эмоции, но и осознать свои. Отсюда возникают проблемы в общении со сверстниками и взрослыми.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28000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0lik.ru/uploads/posts/2010-11/1290362952_0lik.ru_0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H:\DCIM\100CANON\IMG_63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1140000">
            <a:off x="712070" y="265392"/>
            <a:ext cx="2088232" cy="27363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6" descr="H:\DCIM\100CANON\IMG_63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332656"/>
            <a:ext cx="1571919" cy="27363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H:\DCIM\100CANON\IMG_638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20000">
            <a:off x="6813670" y="580986"/>
            <a:ext cx="1544748" cy="22656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:\DCIM\100CANON\IMG_638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1020000">
            <a:off x="851014" y="3619155"/>
            <a:ext cx="1656184" cy="23781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5" descr="H:\DCIM\100CANON\IMG_638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140000">
            <a:off x="6647235" y="4005066"/>
            <a:ext cx="1656184" cy="19667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763688" y="3068960"/>
            <a:ext cx="136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удивлена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6165304"/>
            <a:ext cx="1023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плачу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7944" y="6165304"/>
            <a:ext cx="1603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улыбаюсь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6093296"/>
            <a:ext cx="1569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расстроена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7944" y="3140968"/>
            <a:ext cx="149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рассержен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3068960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неприятно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cuments\ДОУ\DSCF125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851920" y="3645024"/>
            <a:ext cx="2016224" cy="24545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22000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Блок-схема: узел 38"/>
          <p:cNvSpPr/>
          <p:nvPr/>
        </p:nvSpPr>
        <p:spPr>
          <a:xfrm>
            <a:off x="6300192" y="4581128"/>
            <a:ext cx="1728192" cy="1080120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6300192" y="2132856"/>
            <a:ext cx="2016224" cy="864096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8099376" y="3284984"/>
            <a:ext cx="1044624" cy="792088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>
            <a:off x="3563888" y="332656"/>
            <a:ext cx="1872208" cy="936104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5292080" y="1340768"/>
            <a:ext cx="1440160" cy="936104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2123728" y="1340768"/>
            <a:ext cx="1440160" cy="864096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971600" y="4581128"/>
            <a:ext cx="1800200" cy="1152128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683568" y="2060848"/>
            <a:ext cx="1800200" cy="864096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179512" y="3356992"/>
            <a:ext cx="720080" cy="648072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44208" y="3284984"/>
            <a:ext cx="129614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3284984"/>
            <a:ext cx="12961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51920" y="1484784"/>
            <a:ext cx="122413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059832" y="3212976"/>
            <a:ext cx="291632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Театрализованная деятельность  включает себя: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51920" y="1628800"/>
            <a:ext cx="13681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семьей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верх 7"/>
          <p:cNvSpPr/>
          <p:nvPr/>
        </p:nvSpPr>
        <p:spPr>
          <a:xfrm>
            <a:off x="4355976" y="2708920"/>
            <a:ext cx="360040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259632" y="3356992"/>
            <a:ext cx="122413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детьми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трелка влево 10"/>
          <p:cNvSpPr/>
          <p:nvPr/>
        </p:nvSpPr>
        <p:spPr>
          <a:xfrm>
            <a:off x="2627784" y="3573016"/>
            <a:ext cx="32403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372200" y="3429000"/>
            <a:ext cx="16561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коллегами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6012160" y="3645024"/>
            <a:ext cx="36004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 flipH="1">
            <a:off x="251520" y="3573016"/>
            <a:ext cx="755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НОД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2204864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87624" y="4797152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Организация экскурсий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64088" y="1556792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Групповые   собрания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39752" y="1412776"/>
            <a:ext cx="12241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Выставки совместных работ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63888" y="548680"/>
            <a:ext cx="2181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Праздники, досуги,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вечера развлечений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47601" y="3429000"/>
            <a:ext cx="896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Мастер -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класс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44208" y="4653136"/>
            <a:ext cx="1584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Представление собственного опыта на семинарах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00192" y="2420888"/>
            <a:ext cx="2020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Участие в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советах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https://encrypted-tbn2.gstatic.com/images?q=tbn:ANd9GcQnKdsYWMCT23FzYCADav5mB9uhDX4mZY9AIRVEQB4V_uemS2JU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122413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https://encrypted-tbn2.gstatic.com/images?q=tbn:ANd9GcQnKdsYWMCT23FzYCADav5mB9uhDX4mZY9AIRVEQB4V_uemS2JU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68344" y="5733256"/>
            <a:ext cx="1187624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Стрелка вверх 47"/>
          <p:cNvSpPr/>
          <p:nvPr/>
        </p:nvSpPr>
        <p:spPr>
          <a:xfrm>
            <a:off x="4355976" y="1196752"/>
            <a:ext cx="288032" cy="216024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право 48"/>
          <p:cNvSpPr/>
          <p:nvPr/>
        </p:nvSpPr>
        <p:spPr>
          <a:xfrm>
            <a:off x="5076056" y="1772816"/>
            <a:ext cx="258328" cy="2880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право 49"/>
          <p:cNvSpPr/>
          <p:nvPr/>
        </p:nvSpPr>
        <p:spPr>
          <a:xfrm>
            <a:off x="7812360" y="3573016"/>
            <a:ext cx="330336" cy="2880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верх 50"/>
          <p:cNvSpPr/>
          <p:nvPr/>
        </p:nvSpPr>
        <p:spPr>
          <a:xfrm>
            <a:off x="1691680" y="2996952"/>
            <a:ext cx="288032" cy="216024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верх 51"/>
          <p:cNvSpPr/>
          <p:nvPr/>
        </p:nvSpPr>
        <p:spPr>
          <a:xfrm>
            <a:off x="6948264" y="2996952"/>
            <a:ext cx="288032" cy="216024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лево 52"/>
          <p:cNvSpPr/>
          <p:nvPr/>
        </p:nvSpPr>
        <p:spPr>
          <a:xfrm>
            <a:off x="3491880" y="1772816"/>
            <a:ext cx="288032" cy="288032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лево 53"/>
          <p:cNvSpPr/>
          <p:nvPr/>
        </p:nvSpPr>
        <p:spPr>
          <a:xfrm>
            <a:off x="899592" y="3573016"/>
            <a:ext cx="288032" cy="288032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низ 55"/>
          <p:cNvSpPr/>
          <p:nvPr/>
        </p:nvSpPr>
        <p:spPr>
          <a:xfrm>
            <a:off x="7092280" y="4437112"/>
            <a:ext cx="196600" cy="18632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низ 56"/>
          <p:cNvSpPr/>
          <p:nvPr/>
        </p:nvSpPr>
        <p:spPr>
          <a:xfrm>
            <a:off x="1691680" y="4293096"/>
            <a:ext cx="216024" cy="25832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 advTm="7000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0.gstatic.com/images?q=tbn:ANd9GcRiEdm4PAAmGNzs7ZR_ptsWnqfz2sTYouxNgHDk3WNeRu_0X1zx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63888" y="332656"/>
            <a:ext cx="20882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Работа с детьми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4" name="Picture 4" descr="C:\Users\User\Documents\первая группа\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620688"/>
            <a:ext cx="2880320" cy="24062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 descr="C:\Users\User\Pictures\2013-04-03\0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764704"/>
            <a:ext cx="2880320" cy="21065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3635896" y="1124745"/>
            <a:ext cx="3222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Подготовительная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группа 2010 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1772816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Русская народная сказка «Репка»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3105835"/>
            <a:ext cx="4032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С.Я. Маршак «Сказка о глупом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мышонке».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User\Documents\старшая группа\PIC_4694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51520" y="4077072"/>
            <a:ext cx="314855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isometricOffAxis1Righ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39552" y="3212976"/>
            <a:ext cx="22451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Старшая группа 2013 год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Русская народная сказка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«Заяц - хвастун»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J:\Колобок\1805201105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84168" y="3861048"/>
            <a:ext cx="2448272" cy="26435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3995936" y="4077072"/>
            <a:ext cx="2190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Старшая группа2011 год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«Колобок на новый лад»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7000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0.gstatic.com/images?q=tbn:ANd9GcRiEdm4PAAmGNzs7ZR_ptsWnqfz2sTYouxNgHDk3WNeRu_0X1zx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17813" y="476672"/>
            <a:ext cx="41638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Сюжетно – ролевая игра «Театр»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C:\Users\User\Documents\старшая группа\IMG_6212 -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2205" y="676727"/>
            <a:ext cx="2400186" cy="1556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10" descr="C:\Users\User\Documents\старшая группа\IMG_62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230" y="1920163"/>
            <a:ext cx="2304256" cy="1916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40000">
            <a:off x="6506605" y="1118040"/>
            <a:ext cx="2327676" cy="17499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0034" y="153507"/>
            <a:ext cx="20782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Дети покупают билеты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 театральной кассе.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67219" y="1353727"/>
            <a:ext cx="2520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 входе в театр билетер проверяет билеты.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60232" y="260648"/>
            <a:ext cx="2232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Антракт. В буфете можно купить что –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вкусное.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219" y="3044929"/>
            <a:ext cx="1896130" cy="1497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7" descr="C:\Users\User\Documents\старшая группа\PIC_466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8199" y="4878452"/>
            <a:ext cx="2709733" cy="17562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4625" y="3429000"/>
            <a:ext cx="2517855" cy="15427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13197" y="2423787"/>
            <a:ext cx="22042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Любой театр начинается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 вешалки.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32234" y="4139788"/>
            <a:ext cx="2304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Прозвенел последний звонок,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Начинается спектакль.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28283" y="5880664"/>
            <a:ext cx="19157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Представление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окончено.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Зрители аплодируют</a:t>
            </a:r>
            <a:r>
              <a:rPr lang="ru-RU" sz="1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:\DCIM\100CANON\IMG_641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201249" y="5106660"/>
            <a:ext cx="3058389" cy="15480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17000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2.gstatic.com/images?q=tbn:ANd9GcQXwR6M43On_PdAKeOEb7kBOf2unHPY9MLGxmTqJo68PwBl6X_9BQ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286000" y="188641"/>
            <a:ext cx="5526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Интеграция театрализованной деятельности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6402" y="820744"/>
            <a:ext cx="1750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(ФЭМП)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620688"/>
            <a:ext cx="2520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СОЦИАЛИЗАЦИЯ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269" y="1561518"/>
            <a:ext cx="2206336" cy="4134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600000">
            <a:off x="2879812" y="1343963"/>
            <a:ext cx="1800200" cy="16537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43585">
            <a:off x="4613700" y="1569951"/>
            <a:ext cx="1811429" cy="14372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Прямоугольник 8"/>
          <p:cNvSpPr/>
          <p:nvPr/>
        </p:nvSpPr>
        <p:spPr>
          <a:xfrm>
            <a:off x="6414187" y="697632"/>
            <a:ext cx="25694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04069" y="3258412"/>
            <a:ext cx="3609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Художественное творчество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708" y="3717032"/>
            <a:ext cx="2515952" cy="23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54006" y="4603745"/>
            <a:ext cx="1854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3" descr="J:\Рисунок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43154" y="3853122"/>
            <a:ext cx="2239910" cy="2239910"/>
          </a:xfrm>
          <a:prstGeom prst="ellipse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5" name="TextBox 14"/>
          <p:cNvSpPr txBox="1"/>
          <p:nvPr/>
        </p:nvSpPr>
        <p:spPr>
          <a:xfrm>
            <a:off x="5724128" y="6211669"/>
            <a:ext cx="2038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Безопасность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3" descr="C:\Users\User\Documents\ДОУ\DSCF158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76402" y="5172199"/>
            <a:ext cx="2809949" cy="1224136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050" name="Picture 2" descr="H:\DCIM\100CANON\IMG_6390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660232" y="1412776"/>
            <a:ext cx="2337820" cy="1687811"/>
          </a:xfrm>
          <a:prstGeom prst="roundRect">
            <a:avLst/>
          </a:prstGeom>
          <a:noFill/>
          <a:ln>
            <a:solidFill>
              <a:srgbClr val="FFFF00"/>
            </a:solidFill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slow" advClick="0" advTm="62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0.gstatic.com/images?q=tbn:ANd9GcSEMqaMsOkqB_yNvZyub2KMi-U3dTrdWDgMMnNnCaimalFkBn0hk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92787" y="332656"/>
            <a:ext cx="4317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Виды театра в групп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User\Documents\ДОУ\DSCF12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9245" y="234471"/>
            <a:ext cx="1939970" cy="2042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467544" y="2276872"/>
            <a:ext cx="12106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Настольный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кукольный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театр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Users\User\Documents\старшая группа\IMG_617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2844790"/>
            <a:ext cx="2232248" cy="1674186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3" descr="C:\Users\User\Documents\старшая группа\IMG_625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63490" y="4250733"/>
            <a:ext cx="2016224" cy="1548172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TextBox 13"/>
          <p:cNvSpPr txBox="1"/>
          <p:nvPr/>
        </p:nvSpPr>
        <p:spPr>
          <a:xfrm>
            <a:off x="7264276" y="5767001"/>
            <a:ext cx="1654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Театр на руке (пальчиковый)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4" descr="C:\Users\User\Documents\старшая группа\IMG_624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83262" y="2574760"/>
            <a:ext cx="2187116" cy="22142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Picture 6" descr="C:\Users\User\Documents\старшая группа\IMG_620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43772" y="4739604"/>
            <a:ext cx="1512168" cy="12961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1979711" y="5589240"/>
            <a:ext cx="1728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Верховые куклы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(бибабо, на ложках)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5" descr="C:\Users\User\Documents\старшая группа\IMG_621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333479" y="3066400"/>
            <a:ext cx="1940978" cy="1901293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TextBox 19"/>
          <p:cNvSpPr txBox="1"/>
          <p:nvPr/>
        </p:nvSpPr>
        <p:spPr>
          <a:xfrm>
            <a:off x="4040212" y="6059746"/>
            <a:ext cx="3418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Стендовый театр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фланелеграф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теневой)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Новые фотографии\IMG_6319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032735" y="1013591"/>
            <a:ext cx="2780527" cy="1196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" name="TextBox 23"/>
          <p:cNvSpPr txBox="1"/>
          <p:nvPr/>
        </p:nvSpPr>
        <p:spPr>
          <a:xfrm>
            <a:off x="2771800" y="2348880"/>
            <a:ext cx="1323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Театр масок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6" descr="C:\Users\User\Documents\старшая группа\IMG_6206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710321" y="363740"/>
            <a:ext cx="2085696" cy="191313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7" name="TextBox 26"/>
          <p:cNvSpPr txBox="1"/>
          <p:nvPr/>
        </p:nvSpPr>
        <p:spPr>
          <a:xfrm>
            <a:off x="7903537" y="2507604"/>
            <a:ext cx="1072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Костюмы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2" descr="C:\Users\User\Documents\старшая группа\DSCF1264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65777" y="4653136"/>
            <a:ext cx="1614186" cy="1872208"/>
          </a:xfrm>
          <a:prstGeom prst="round2Diag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Click="0" advTm="13000"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2339</TotalTime>
  <Words>356</Words>
  <Application>Microsoft Office PowerPoint</Application>
  <PresentationFormat>Экран (4:3)</PresentationFormat>
  <Paragraphs>90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Актуальность  Сейчас дети стали менее отзывчивыми к чувствам других. Они не всегда способны не только понять чужие эмоции, но и осознать свои. Отсюда возникают проблемы в общении со сверстниками и взрослыми.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Работа с родителями</vt:lpstr>
      <vt:lpstr>Слайд 12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277</cp:revision>
  <dcterms:created xsi:type="dcterms:W3CDTF">2013-03-31T09:27:41Z</dcterms:created>
  <dcterms:modified xsi:type="dcterms:W3CDTF">2013-10-20T13:17:54Z</dcterms:modified>
</cp:coreProperties>
</file>