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90" r:id="rId4"/>
    <p:sldId id="288" r:id="rId5"/>
    <p:sldId id="291" r:id="rId6"/>
    <p:sldId id="260" r:id="rId7"/>
    <p:sldId id="292" r:id="rId8"/>
    <p:sldId id="261" r:id="rId9"/>
    <p:sldId id="293" r:id="rId10"/>
    <p:sldId id="262" r:id="rId11"/>
    <p:sldId id="263" r:id="rId12"/>
    <p:sldId id="294" r:id="rId13"/>
    <p:sldId id="264" r:id="rId14"/>
    <p:sldId id="265" r:id="rId15"/>
    <p:sldId id="295" r:id="rId16"/>
    <p:sldId id="266" r:id="rId17"/>
    <p:sldId id="267" r:id="rId18"/>
    <p:sldId id="296" r:id="rId19"/>
    <p:sldId id="297" r:id="rId20"/>
    <p:sldId id="298" r:id="rId21"/>
    <p:sldId id="268" r:id="rId22"/>
    <p:sldId id="299" r:id="rId23"/>
    <p:sldId id="270" r:id="rId24"/>
    <p:sldId id="272" r:id="rId25"/>
    <p:sldId id="300" r:id="rId26"/>
    <p:sldId id="301" r:id="rId27"/>
    <p:sldId id="273" r:id="rId28"/>
    <p:sldId id="303" r:id="rId29"/>
    <p:sldId id="275" r:id="rId30"/>
    <p:sldId id="30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9CF65-1283-4E95-BAEA-7A1FFE4366A9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71692-52F7-4F62-9885-0059E648D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u.wikipedia.org/wiki/%D0%A1%D1%83%D1%80%D0%B4%D0%BE%D0%BA%D0%B0%D0%BC%D0%B5%D1%80%D0%B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E%D1%81%D1%82%D0%BE%D0%BA-5" TargetMode="External"/><Relationship Id="rId2" Type="http://schemas.openxmlformats.org/officeDocument/2006/relationships/hyperlink" Target="http://ru.wikipedia.org/wiki/%D0%92%D0%BE%D1%81%D1%82%D0%BE%D0%BA-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69" TargetMode="External"/><Relationship Id="rId7" Type="http://schemas.openxmlformats.org/officeDocument/2006/relationships/image" Target="../media/image26.jpeg"/><Relationship Id="rId2" Type="http://schemas.openxmlformats.org/officeDocument/2006/relationships/hyperlink" Target="http://ru.wikipedia.org/wiki/30_%D0%B0%D0%BF%D1%80%D0%B5%D0%BB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RIAN_archive_888102_Soviet_cosmonauts.jpg?uselang=ru" TargetMode="External"/><Relationship Id="rId5" Type="http://schemas.openxmlformats.org/officeDocument/2006/relationships/hyperlink" Target="http://ru.wikipedia.org/wiki/1997_%D0%B3%D0%BE%D0%B4" TargetMode="External"/><Relationship Id="rId4" Type="http://schemas.openxmlformats.org/officeDocument/2006/relationships/hyperlink" Target="http://ru.wikipedia.org/wiki/28_%D0%B0%D0%BF%D1%80%D0%B5%D0%BB%D1%8F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ru.wikipedia.org/wiki/%D0%90%D0%BB%D0%BB%D0%B5%D1%8F_%D0%BA%D0%BE%D1%81%D0%BC%D0%BE%D0%BD%D0%B0%D0%B2%D1%82%D0%BE%D0%B2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1%80%D0%B4%D0%B5%D0%BD_%D0%9E%D0%BA%D1%82%D1%8F%D0%B1%D1%80%D1%8C%D1%81%D0%BA%D0%BE%D0%B9_%D0%A0%D0%B5%D0%B2%D0%BE%D0%BB%D1%8E%D1%86%D0%B8%D0%B8" TargetMode="External"/><Relationship Id="rId13" Type="http://schemas.openxmlformats.org/officeDocument/2006/relationships/hyperlink" Target="http://ru.wikipedia.org/wiki/%D0%9F%D0%BE%D1%87%D1%91%D1%82%D0%BD%D0%B0%D1%8F_%D0%B3%D1%80%D0%B0%D0%BC%D0%BE%D1%82%D0%B0_%D0%9F%D1%80%D0%B5%D0%B7%D0%B8%D0%B4%D0%B5%D0%BD%D1%82%D0%B0_%D0%A0%D0%BE%D1%81%D1%81%D0%B8%D0%B9%D1%81%D0%BA%D0%BE%D0%B9_%D0%A4%D0%B5%D0%B4%D0%B5%D1%80%D0%B0%D1%86%D0%B8%D0%B8" TargetMode="External"/><Relationship Id="rId3" Type="http://schemas.openxmlformats.org/officeDocument/2006/relationships/hyperlink" Target="http://ru.wikipedia.org/wiki/%D0%9E%D1%80%D0%B4%D0%B5%D0%BD_%C2%AB%D0%97%D0%B0_%D0%B7%D0%B0%D1%81%D0%BB%D1%83%D0%B3%D0%B8_%D0%BF%D0%B5%D1%80%D0%B5%D0%B4_%D0%9E%D1%82%D0%B5%D1%87%D0%B5%D1%81%D1%82%D0%B2%D0%BE%D0%BC%C2%BB" TargetMode="External"/><Relationship Id="rId7" Type="http://schemas.openxmlformats.org/officeDocument/2006/relationships/hyperlink" Target="http://ru.wikipedia.org/wiki/%D0%9E%D1%80%D0%B4%D0%B5%D0%BD_%D0%9B%D0%B5%D0%BD%D0%B8%D0%BD%D0%B0" TargetMode="External"/><Relationship Id="rId12" Type="http://schemas.openxmlformats.org/officeDocument/2006/relationships/hyperlink" Target="http://ru.wikipedia.org/wiki/%D0%93%D0%BE%D1%81%D1%83%D0%B4%D0%B0%D1%80%D1%81%D1%82%D0%B2%D0%B5%D0%BD%D0%BD%D0%B0%D1%8F_%D0%BF%D1%80%D0%B5%D0%BC%D0%B8%D1%8F_%D0%A0%D0%BE%D1%81%D1%81%D0%B8%D0%B9%D1%81%D0%BA%D0%BE%D0%B9_%D0%A4%D0%B5%D0%B4%D0%B5%D1%80%D0%B0%D1%86%D0%B8%D0%B8" TargetMode="External"/><Relationship Id="rId2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E%D1%80%D0%B4%D0%B5%D0%BD_%D0%94%D1%80%D1%83%D0%B6%D0%B1%D1%8B_(%D0%A0%D0%BE%D1%81%D1%81%D0%B8%D1%8F)" TargetMode="External"/><Relationship Id="rId11" Type="http://schemas.openxmlformats.org/officeDocument/2006/relationships/hyperlink" Target="http://ru.wikipedia.org/wiki/%D0%9B%D1%91%D1%82%D1%87%D0%B8%D0%BA-%D0%BA%D0%BE%D1%81%D0%BC%D0%BE%D0%BD%D0%B0%D0%B2%D1%82_%D0%A1%D0%A1%D0%A1%D0%A0" TargetMode="External"/><Relationship Id="rId5" Type="http://schemas.openxmlformats.org/officeDocument/2006/relationships/hyperlink" Target="http://ru.wikipedia.org/wiki/%D0%9E%D1%80%D0%B4%D0%B5%D0%BD_%D0%9F%D0%BE%D1%87%D1%91%D1%82%D0%B0_(%D0%A0%D0%BE%D1%81%D1%81%D0%B8%D1%8F)" TargetMode="External"/><Relationship Id="rId15" Type="http://schemas.openxmlformats.org/officeDocument/2006/relationships/image" Target="../media/image34.jpeg"/><Relationship Id="rId10" Type="http://schemas.openxmlformats.org/officeDocument/2006/relationships/hyperlink" Target="http://ru.wikipedia.org/wiki/%D0%9E%D1%80%D0%B4%D0%B5%D0%BD_%D0%94%D1%80%D1%83%D0%B6%D0%B1%D1%8B_%D0%9D%D0%B0%D1%80%D0%BE%D0%B4%D0%BE%D0%B2" TargetMode="External"/><Relationship Id="rId4" Type="http://schemas.openxmlformats.org/officeDocument/2006/relationships/hyperlink" Target="http://ru.wikipedia.org/wiki/%D0%9E%D1%80%D0%B4%D0%B5%D0%BD_%D0%90%D0%BB%D0%B5%D0%BA%D1%81%D0%B0%D0%BD%D0%B4%D1%80%D0%B0_%D0%9D%D0%B5%D0%B2%D1%81%D0%BA%D0%BE%D0%B3%D0%BE_(%D0%A0%D0%BE%D1%81%D1%81%D0%B8%D1%8F)" TargetMode="External"/><Relationship Id="rId9" Type="http://schemas.openxmlformats.org/officeDocument/2006/relationships/hyperlink" Target="http://ru.wikipedia.org/wiki/%D0%9E%D1%80%D0%B4%D0%B5%D0%BD_%D0%A2%D1%80%D1%83%D0%B4%D0%BE%D0%B2%D0%BE%D0%B3%D0%BE_%D0%9A%D1%80%D0%B0%D1%81%D0%BD%D0%BE%D0%B3%D0%BE_%D0%97%D0%BD%D0%B0%D0%BC%D0%B5%D0%BD%D0%B8" TargetMode="External"/><Relationship Id="rId14" Type="http://schemas.openxmlformats.org/officeDocument/2006/relationships/hyperlink" Target="http://ru.wikipedia.org/wiki/%D0%9F%D1%80%D0%B0%D0%B2%D0%B8%D1%82%D0%B5%D0%BB%D1%8C%D1%81%D1%82%D0%B2%D0%BE_%D0%A0%D0%BE%D1%81%D1%81%D0%B8%D0%B9%D1%81%D0%BA%D0%BE%D0%B9_%D0%A4%D0%B5%D0%B4%D0%B5%D1%80%D0%B0%D1%86%D0%B8%D0%B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714348" y="0"/>
            <a:ext cx="7786742" cy="1857364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50-летие полёта в космос первой женщины-космонавта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071538" y="5714992"/>
            <a:ext cx="7000924" cy="1143008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Валентина Владимировна Терешкова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Documents and Settings\SERG\Рабочий стол\Новая папка\фотографии\54556613_0_18bf_c9efb099_1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643051"/>
            <a:ext cx="2786082" cy="3980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Documents and Settings\SERG\Рабочий стол\Новая папка\фотографии\594px-RIAN_archive_612748_Valentina_Tereshkova.jpg"/>
          <p:cNvPicPr>
            <a:picLocks noChangeAspect="1" noChangeArrowheads="1"/>
          </p:cNvPicPr>
          <p:nvPr/>
        </p:nvPicPr>
        <p:blipFill>
          <a:blip r:embed="rId3"/>
          <a:srcRect l="6734" t="3448" r="5723"/>
          <a:stretch>
            <a:fillRect/>
          </a:stretch>
        </p:blipFill>
        <p:spPr bwMode="auto">
          <a:xfrm>
            <a:off x="1142976" y="1714488"/>
            <a:ext cx="3387147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6972320" cy="93978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Подготовка</a:t>
            </a:r>
            <a:r>
              <a:rPr lang="ru-RU" sz="4000" b="1" i="1" dirty="0" smtClean="0">
                <a:solidFill>
                  <a:srgbClr val="FF0000"/>
                </a:solidFill>
              </a:rPr>
              <a:t> к полёту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429684" cy="290037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b="1" i="1" dirty="0" smtClean="0">
                <a:solidFill>
                  <a:srgbClr val="FF0000"/>
                </a:solidFill>
              </a:rPr>
              <a:t>12 марта 1962 года</a:t>
            </a:r>
            <a:r>
              <a:rPr lang="ru-RU" sz="2600" i="1" dirty="0" smtClean="0"/>
              <a:t> зачисление в отряд космонавтов </a:t>
            </a:r>
            <a:r>
              <a:rPr lang="ru-RU" sz="2600" b="1" i="1" dirty="0" smtClean="0">
                <a:solidFill>
                  <a:srgbClr val="FF0000"/>
                </a:solidFill>
              </a:rPr>
              <a:t> </a:t>
            </a:r>
            <a:r>
              <a:rPr lang="ru-RU" sz="2600" i="1" dirty="0" smtClean="0"/>
              <a:t>и</a:t>
            </a:r>
          </a:p>
          <a:p>
            <a:pPr>
              <a:buNone/>
            </a:pPr>
            <a:r>
              <a:rPr lang="ru-RU" sz="2600" i="1" dirty="0" smtClean="0"/>
              <a:t>обучение в качестве слушателя-космонавта 2-го отряда. </a:t>
            </a:r>
          </a:p>
          <a:p>
            <a:pPr>
              <a:buNone/>
            </a:pPr>
            <a:r>
              <a:rPr lang="ru-RU" sz="2600" i="1" dirty="0" smtClean="0"/>
              <a:t> </a:t>
            </a:r>
            <a:r>
              <a:rPr lang="ru-RU" sz="2600" b="1" i="1" dirty="0" smtClean="0">
                <a:solidFill>
                  <a:srgbClr val="FF0000"/>
                </a:solidFill>
              </a:rPr>
              <a:t>29 ноября 1962 года</a:t>
            </a:r>
            <a:r>
              <a:rPr lang="ru-RU" sz="2600" i="1" dirty="0" smtClean="0"/>
              <a:t>  сдача выпускных экзаменов  на</a:t>
            </a:r>
          </a:p>
          <a:p>
            <a:pPr>
              <a:buNone/>
            </a:pPr>
            <a:r>
              <a:rPr lang="ru-RU" sz="2600" i="1" dirty="0" smtClean="0"/>
              <a:t>«отлично».     </a:t>
            </a:r>
          </a:p>
          <a:p>
            <a:pPr>
              <a:buNone/>
            </a:pPr>
            <a:r>
              <a:rPr lang="ru-RU" sz="2600" i="1" dirty="0" smtClean="0"/>
              <a:t>С </a:t>
            </a:r>
            <a:r>
              <a:rPr lang="ru-RU" sz="2600" b="1" i="1" dirty="0" smtClean="0">
                <a:solidFill>
                  <a:srgbClr val="FF0000"/>
                </a:solidFill>
              </a:rPr>
              <a:t>1 декабря 1962 года</a:t>
            </a:r>
            <a:r>
              <a:rPr lang="ru-RU" sz="2600" i="1" dirty="0" smtClean="0"/>
              <a:t>  Терешкова — космонавт 1-го отряда. </a:t>
            </a:r>
          </a:p>
          <a:p>
            <a:pPr>
              <a:buNone/>
            </a:pPr>
            <a:r>
              <a:rPr lang="ru-RU" sz="2600" i="1" dirty="0" smtClean="0"/>
              <a:t>С</a:t>
            </a:r>
            <a:r>
              <a:rPr lang="ru-RU" sz="2600" b="1" i="1" dirty="0" smtClean="0">
                <a:solidFill>
                  <a:srgbClr val="FF0000"/>
                </a:solidFill>
              </a:rPr>
              <a:t> июня1963 года</a:t>
            </a:r>
            <a:r>
              <a:rPr lang="ru-RU" sz="2600" i="1" dirty="0" smtClean="0"/>
              <a:t>  по </a:t>
            </a:r>
            <a:r>
              <a:rPr lang="ru-RU" sz="2600" b="1" i="1" dirty="0" smtClean="0">
                <a:solidFill>
                  <a:srgbClr val="FF0000"/>
                </a:solidFill>
              </a:rPr>
              <a:t>14 марта 1966 года</a:t>
            </a:r>
            <a:r>
              <a:rPr lang="ru-RU" sz="2600" i="1" dirty="0" smtClean="0"/>
              <a:t> она была</a:t>
            </a:r>
          </a:p>
          <a:p>
            <a:pPr>
              <a:buNone/>
            </a:pPr>
            <a:r>
              <a:rPr lang="ru-RU" sz="2600" i="1" dirty="0" smtClean="0"/>
              <a:t>инструктором-космонавтом 1-го отряда .</a:t>
            </a:r>
            <a:endParaRPr lang="ru-RU" dirty="0"/>
          </a:p>
        </p:txBody>
      </p:sp>
      <p:pic>
        <p:nvPicPr>
          <p:cNvPr id="1026" name="Picture 2" descr="C:\Documents and Settings\SERG\Рабочий стол\Новая папка\фотографии\3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857628"/>
            <a:ext cx="4286280" cy="27760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0" name="Picture 2" descr="C:\Documents and Settings\SERG\Рабочий стол\Новая папка\38379767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929066"/>
            <a:ext cx="3643338" cy="27408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857232"/>
            <a:ext cx="4286280" cy="535785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Во время обучения проводились тренировки на устойчивость организма к факторам космического полёта. </a:t>
            </a:r>
          </a:p>
          <a:p>
            <a:pPr algn="ctr">
              <a:buNone/>
            </a:pPr>
            <a:r>
              <a:rPr lang="ru-RU" sz="2400" dirty="0" smtClean="0"/>
              <a:t>Тренировки включали в себя </a:t>
            </a:r>
            <a:r>
              <a:rPr lang="ru-RU" sz="2400" u="sng" dirty="0" err="1" smtClean="0">
                <a:solidFill>
                  <a:srgbClr val="0000FF"/>
                </a:solidFill>
              </a:rPr>
              <a:t>термокамеру</a:t>
            </a:r>
            <a:r>
              <a:rPr lang="ru-RU" sz="2400" u="sng" dirty="0" smtClean="0">
                <a:solidFill>
                  <a:srgbClr val="0000FF"/>
                </a:solidFill>
              </a:rPr>
              <a:t>  и </a:t>
            </a:r>
            <a:r>
              <a:rPr lang="ru-RU" sz="2400" dirty="0" smtClean="0">
                <a:hlinkClick r:id="rId2" tooltip="Сурдокамера"/>
              </a:rPr>
              <a:t>сурдокамеру</a:t>
            </a:r>
            <a:r>
              <a:rPr lang="ru-RU" sz="2400" dirty="0" smtClean="0"/>
              <a:t> ,</a:t>
            </a:r>
          </a:p>
          <a:p>
            <a:pPr algn="ctr">
              <a:buNone/>
            </a:pPr>
            <a:r>
              <a:rPr lang="ru-RU" sz="2400" dirty="0" smtClean="0"/>
              <a:t>тренировки в невесомости.</a:t>
            </a:r>
          </a:p>
          <a:p>
            <a:pPr algn="ctr">
              <a:buNone/>
            </a:pPr>
            <a:r>
              <a:rPr lang="ru-RU" sz="2400" dirty="0" smtClean="0"/>
              <a:t> </a:t>
            </a:r>
          </a:p>
          <a:p>
            <a:endParaRPr lang="ru-RU" dirty="0"/>
          </a:p>
        </p:txBody>
      </p:sp>
      <p:pic>
        <p:nvPicPr>
          <p:cNvPr id="2050" name="Picture 2" descr="C:\Documents and Settings\SERG\Рабочий стол\Новая папка\0004-002-Tereshkova-pered-start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42918"/>
            <a:ext cx="4286280" cy="5715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86314" y="857232"/>
            <a:ext cx="38576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Особое внимание уделялось парашютной подготовке, так как космонавт перед самой посадкой катапультировался и приземлялся отдельно на парашюте. </a:t>
            </a:r>
            <a:endParaRPr lang="ru-RU" sz="2800" dirty="0"/>
          </a:p>
        </p:txBody>
      </p:sp>
      <p:pic>
        <p:nvPicPr>
          <p:cNvPr id="8194" name="Picture 2" descr="C:\Documents and Settings\SERG\Рабочий стол\Новая папка\фотографии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3786214" cy="30209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6" name="Picture 4" descr="C:\Documents and Settings\SERG\Рабочий стол\Новая папка\фотографии\7261171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643314"/>
            <a:ext cx="4101844" cy="2928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543824" cy="86834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Избрание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857232"/>
            <a:ext cx="4643470" cy="564360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Первоначально предполагался одновременный полёт двух женских экипажей, но впоследствии решили выбрать одну из 5 кандидатур.</a:t>
            </a:r>
          </a:p>
          <a:p>
            <a:endParaRPr lang="ru-RU" sz="2400" dirty="0" smtClean="0"/>
          </a:p>
          <a:p>
            <a:r>
              <a:rPr lang="ru-RU" sz="2400" dirty="0" smtClean="0"/>
              <a:t>На момент назначения Терешковой пилотом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«Востока-6» </a:t>
            </a:r>
            <a:r>
              <a:rPr lang="ru-RU" sz="2400" dirty="0" smtClean="0"/>
              <a:t>она была на 10 лет младше, чем Гордон </a:t>
            </a:r>
            <a:r>
              <a:rPr lang="ru-RU" sz="2400" dirty="0" smtClean="0"/>
              <a:t>Купер, самый </a:t>
            </a:r>
            <a:r>
              <a:rPr lang="ru-RU" sz="2400" dirty="0" smtClean="0"/>
              <a:t>молодой из первого отряда американских астронавтов.</a:t>
            </a:r>
          </a:p>
          <a:p>
            <a:endParaRPr lang="ru-RU" dirty="0"/>
          </a:p>
        </p:txBody>
      </p:sp>
      <p:pic>
        <p:nvPicPr>
          <p:cNvPr id="3074" name="Picture 2" descr="C:\Documents and Settings\SERG\Рабочий стол\Новая папка\фотографии\54556613_0_18bf_c9efb099_1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3950522" cy="564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Полёт на «Востоке-6»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464347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Свой космический полёт Терешкова совершила</a:t>
            </a:r>
            <a:r>
              <a:rPr lang="ru-RU" sz="2400" b="1" dirty="0" smtClean="0">
                <a:solidFill>
                  <a:srgbClr val="C00000"/>
                </a:solidFill>
              </a:rPr>
              <a:t> 16 июня 1963 года </a:t>
            </a:r>
            <a:r>
              <a:rPr lang="ru-RU" sz="2400" dirty="0" smtClean="0"/>
              <a:t>на космическом корабле </a:t>
            </a:r>
            <a:r>
              <a:rPr lang="ru-RU" sz="2400" dirty="0" smtClean="0">
                <a:solidFill>
                  <a:srgbClr val="0066FF"/>
                </a:solidFill>
                <a:hlinkClick r:id="rId2" tooltip="Восток-6"/>
              </a:rPr>
              <a:t>«Восток-6</a:t>
            </a:r>
            <a:r>
              <a:rPr lang="ru-RU" sz="2400" dirty="0" smtClean="0">
                <a:solidFill>
                  <a:srgbClr val="0066FF"/>
                </a:solidFill>
              </a:rPr>
              <a:t>», </a:t>
            </a:r>
            <a:r>
              <a:rPr lang="ru-RU" sz="2400" dirty="0" smtClean="0"/>
              <a:t>он продолжался почти трое суток. Старт произошёл на Байконуре не с «</a:t>
            </a:r>
            <a:r>
              <a:rPr lang="ru-RU" sz="2400" dirty="0" err="1" smtClean="0"/>
              <a:t>гагаринской</a:t>
            </a:r>
            <a:r>
              <a:rPr lang="ru-RU" sz="2400" dirty="0" smtClean="0"/>
              <a:t>» площадки, а с дублирующей. Одновременно на орбите находился космический корабль  </a:t>
            </a:r>
            <a:r>
              <a:rPr lang="ru-RU" sz="2400" dirty="0" smtClean="0">
                <a:hlinkClick r:id="rId3" tooltip="Восток-5"/>
              </a:rPr>
              <a:t>«Восток-5</a:t>
            </a:r>
            <a:r>
              <a:rPr lang="ru-RU" sz="2400" dirty="0" smtClean="0"/>
              <a:t>», пилотируемый космонавтом Валерием Быковским.</a:t>
            </a:r>
          </a:p>
        </p:txBody>
      </p:sp>
      <p:pic>
        <p:nvPicPr>
          <p:cNvPr id="9218" name="Picture 2" descr="C:\Documents and Settings\SERG\Рабочий стол\Новая папка\фотографии\1тт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000108"/>
            <a:ext cx="3784600" cy="2451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19" name="Picture 3" descr="C:\Documents and Settings\SERG\Рабочий стол\Новая папка\фотографии\2т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3786190"/>
            <a:ext cx="3744811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4071966" cy="584043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В день первого полёта в космос Валентина сказала родным, что уезжает на соревнования парашютистов, о полёте они узнали из новостей по радио.</a:t>
            </a:r>
          </a:p>
          <a:p>
            <a:endParaRPr lang="ru-RU" dirty="0"/>
          </a:p>
        </p:txBody>
      </p:sp>
      <p:pic>
        <p:nvPicPr>
          <p:cNvPr id="10242" name="Picture 2" descr="C:\Documents and Settings\SERG\Рабочий стол\Новая папка\фотографии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85727"/>
            <a:ext cx="4287974" cy="60722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14393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Подготовка ракеты, корабля и все операции обслуживания </a:t>
            </a:r>
          </a:p>
          <a:p>
            <a:pPr>
              <a:buNone/>
            </a:pPr>
            <a:r>
              <a:rPr lang="ru-RU" sz="2400" dirty="0" smtClean="0"/>
              <a:t>прошли исключительно чётко. Как и </a:t>
            </a:r>
            <a:r>
              <a:rPr lang="ru-RU" sz="2400" b="1" dirty="0" smtClean="0">
                <a:solidFill>
                  <a:srgbClr val="FF0000"/>
                </a:solidFill>
              </a:rPr>
              <a:t>12 апреля 1961 года</a:t>
            </a:r>
            <a:r>
              <a:rPr lang="ru-RU" sz="2400" dirty="0" smtClean="0"/>
              <a:t>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16 июня 1963 года </a:t>
            </a:r>
            <a:r>
              <a:rPr lang="ru-RU" sz="2400" dirty="0" smtClean="0"/>
              <a:t>полёт готовился и прошёл отлично. Все,</a:t>
            </a:r>
          </a:p>
          <a:p>
            <a:pPr>
              <a:buNone/>
            </a:pPr>
            <a:r>
              <a:rPr lang="ru-RU" sz="2400" dirty="0" smtClean="0"/>
              <a:t>кто видел Терешкову во время подготовки старта и вывода </a:t>
            </a:r>
          </a:p>
          <a:p>
            <a:pPr>
              <a:buNone/>
            </a:pPr>
            <a:r>
              <a:rPr lang="ru-RU" sz="2400" dirty="0" smtClean="0"/>
              <a:t>корабля на орбиту, кто слушал её доклады по радио,</a:t>
            </a:r>
          </a:p>
          <a:p>
            <a:pPr>
              <a:buNone/>
            </a:pPr>
            <a:r>
              <a:rPr lang="ru-RU" sz="2400" dirty="0" smtClean="0"/>
              <a:t>единодушно заявили: «Она провела старт</a:t>
            </a:r>
          </a:p>
          <a:p>
            <a:pPr>
              <a:buNone/>
            </a:pPr>
            <a:r>
              <a:rPr lang="ru-RU" sz="2400" dirty="0" smtClean="0"/>
              <a:t>лучше Поповича  и Николаева».</a:t>
            </a:r>
          </a:p>
          <a:p>
            <a:endParaRPr lang="ru-RU" dirty="0"/>
          </a:p>
        </p:txBody>
      </p:sp>
      <p:pic>
        <p:nvPicPr>
          <p:cNvPr id="4099" name="Picture 3" descr="C:\Documents and Settings\SERG\Рабочий стол\Новая папка\фотографии\n00028930-r-b-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428976"/>
            <a:ext cx="3929090" cy="3091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66" name="Picture 2" descr="C:\Documents and Settings\SERG\Рабочий стол\Новая папка\фотографии\7т.jpg"/>
          <p:cNvPicPr>
            <a:picLocks noChangeAspect="1" noChangeArrowheads="1"/>
          </p:cNvPicPr>
          <p:nvPr/>
        </p:nvPicPr>
        <p:blipFill>
          <a:blip r:embed="rId3"/>
          <a:srcRect b="41646"/>
          <a:stretch>
            <a:fillRect/>
          </a:stretch>
        </p:blipFill>
        <p:spPr bwMode="auto">
          <a:xfrm>
            <a:off x="4929190" y="3143248"/>
            <a:ext cx="4000528" cy="33058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      </a:t>
            </a:r>
            <a:r>
              <a:rPr lang="ru-RU" sz="2800" dirty="0" smtClean="0"/>
              <a:t>Через несколько дней Терешковой предъявили протест в связи с нарушением режима в районе места посадки: она раздала местным жителям запасы продуктов из рациона космонавтов, а сама ела местную пищу, после трёх суток голодания.</a:t>
            </a:r>
          </a:p>
          <a:p>
            <a:endParaRPr lang="ru-RU" dirty="0"/>
          </a:p>
        </p:txBody>
      </p:sp>
      <p:pic>
        <p:nvPicPr>
          <p:cNvPr id="12290" name="Picture 2" descr="C:\Documents and Settings\SERG\Рабочий стол\Новая папка\фотографии\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643182"/>
            <a:ext cx="6000792" cy="38864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По свидетельству лётчицы Марины Попович, при ней после полёта Терешковой С.П.Королёв сказал: </a:t>
            </a:r>
            <a:r>
              <a:rPr lang="ru-RU" sz="2800" dirty="0" smtClean="0">
                <a:solidFill>
                  <a:srgbClr val="C00000"/>
                </a:solidFill>
              </a:rPr>
              <a:t>«Пока я жив, ни одна женщина в космос больше не полетит». </a:t>
            </a:r>
            <a:r>
              <a:rPr lang="ru-RU" sz="2800" dirty="0" smtClean="0"/>
              <a:t>Следующий полёт женщины в космос, Светланы Савицкой, состоялся только </a:t>
            </a:r>
            <a:r>
              <a:rPr lang="ru-RU" sz="2800" b="1" dirty="0" smtClean="0">
                <a:solidFill>
                  <a:srgbClr val="C00000"/>
                </a:solidFill>
              </a:rPr>
              <a:t>через 19 лет, в августе 1982 года.</a:t>
            </a:r>
          </a:p>
          <a:p>
            <a:endParaRPr lang="ru-RU" dirty="0"/>
          </a:p>
        </p:txBody>
      </p:sp>
      <p:pic>
        <p:nvPicPr>
          <p:cNvPr id="4" name="Picture 2" descr="C:\Documents and Settings\SERG\Рабочий стол\Новая папка\фотографии\tereshk_77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86124"/>
            <a:ext cx="4429156" cy="3274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4" name="Picture 2" descr="C:\Documents and Settings\SERG\Рабочий стол\Новая папка\фотографии\v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357562"/>
            <a:ext cx="3967056" cy="307183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214290"/>
            <a:ext cx="80724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C00000"/>
                </a:solidFill>
              </a:rPr>
              <a:t>З ноября 1963 года </a:t>
            </a:r>
            <a:r>
              <a:rPr lang="ru-RU" sz="2800" dirty="0" smtClean="0"/>
              <a:t>состоялась свадьба Валентины с космонавтом А.Николаевым. После бракосочетания Терешкова носила двойную фамилию </a:t>
            </a:r>
            <a:r>
              <a:rPr lang="ru-RU" sz="2800" b="1" dirty="0" smtClean="0">
                <a:solidFill>
                  <a:srgbClr val="C00000"/>
                </a:solidFill>
              </a:rPr>
              <a:t>Николаева-Терешкова</a:t>
            </a:r>
            <a:r>
              <a:rPr lang="ru-RU" sz="2800" dirty="0" smtClean="0">
                <a:solidFill>
                  <a:srgbClr val="C00000"/>
                </a:solidFill>
              </a:rPr>
              <a:t>.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Documents and Settings\SERG\Рабочий стол\Новая папка\i.jpg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/>
          <a:stretch>
            <a:fillRect/>
          </a:stretch>
        </p:blipFill>
        <p:spPr bwMode="auto">
          <a:xfrm>
            <a:off x="2000232" y="2357430"/>
            <a:ext cx="4929222" cy="36969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500034" y="571480"/>
            <a:ext cx="8001056" cy="5500726"/>
            <a:chOff x="500034" y="571480"/>
            <a:chExt cx="8001056" cy="5500726"/>
          </a:xfrm>
        </p:grpSpPr>
        <p:pic>
          <p:nvPicPr>
            <p:cNvPr id="1026" name="Picture 2" descr="C:\Documents and Settings\SERG\Рабочий стол\Новая папка\img039.jpg"/>
            <p:cNvPicPr>
              <a:picLocks noChangeAspect="1" noChangeArrowheads="1"/>
            </p:cNvPicPr>
            <p:nvPr/>
          </p:nvPicPr>
          <p:blipFill>
            <a:blip r:embed="rId2"/>
            <a:srcRect b="7087"/>
            <a:stretch>
              <a:fillRect/>
            </a:stretch>
          </p:blipFill>
          <p:spPr bwMode="auto">
            <a:xfrm>
              <a:off x="4714876" y="571480"/>
              <a:ext cx="3786214" cy="5464632"/>
            </a:xfrm>
            <a:prstGeom prst="rect">
              <a:avLst/>
            </a:prstGeom>
            <a:noFill/>
          </p:spPr>
        </p:pic>
        <p:sp>
          <p:nvSpPr>
            <p:cNvPr id="5" name="Блок-схема: процесс 4"/>
            <p:cNvSpPr/>
            <p:nvPr/>
          </p:nvSpPr>
          <p:spPr>
            <a:xfrm>
              <a:off x="500034" y="571480"/>
              <a:ext cx="4000528" cy="5500726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</a:rPr>
                <a:t>Единственная </a:t>
              </a:r>
            </a:p>
            <a:p>
              <a:pPr algn="ctr"/>
              <a:r>
                <a:rPr lang="ru-RU" sz="3200" b="1" dirty="0" smtClean="0">
                  <a:solidFill>
                    <a:srgbClr val="FF0000"/>
                  </a:solidFill>
                </a:rPr>
                <a:t>в мире  </a:t>
              </a:r>
            </a:p>
            <a:p>
              <a:pPr algn="ctr"/>
              <a:r>
                <a:rPr lang="ru-RU" sz="3200" b="1" dirty="0" smtClean="0">
                  <a:solidFill>
                    <a:srgbClr val="FF0000"/>
                  </a:solidFill>
                </a:rPr>
                <a:t>женщина</a:t>
              </a:r>
            </a:p>
            <a:p>
              <a:pPr algn="ctr"/>
              <a:r>
                <a:rPr lang="ru-RU" sz="3200" b="1" dirty="0" smtClean="0">
                  <a:solidFill>
                    <a:srgbClr val="FF0000"/>
                  </a:solidFill>
                </a:rPr>
                <a:t>-космонавт</a:t>
              </a:r>
              <a:r>
                <a:rPr lang="ru-RU" sz="3200" dirty="0" smtClean="0">
                  <a:solidFill>
                    <a:srgbClr val="FF0000"/>
                  </a:solidFill>
                </a:rPr>
                <a:t> , совершившая космический полёт в одиночку. </a:t>
              </a:r>
              <a:endParaRPr lang="ru-RU" sz="32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8 июня 1964 года родилась дочь Елена. </a:t>
            </a:r>
          </a:p>
          <a:p>
            <a:pPr algn="ctr">
              <a:buNone/>
            </a:pPr>
            <a:r>
              <a:rPr lang="ru-RU" dirty="0" smtClean="0"/>
              <a:t>Это  первый в мире ребёнок, и отец и мать которого были космонавтами.</a:t>
            </a:r>
            <a:r>
              <a:rPr lang="ru-RU" baseline="30000" dirty="0" smtClean="0"/>
              <a:t>.</a:t>
            </a:r>
            <a:r>
              <a:rPr lang="ru-RU" dirty="0" smtClean="0"/>
              <a:t> Сейчас Елена Терешкова — хирург-ортопед.</a:t>
            </a:r>
          </a:p>
          <a:p>
            <a:endParaRPr lang="ru-RU" dirty="0"/>
          </a:p>
        </p:txBody>
      </p:sp>
      <p:pic>
        <p:nvPicPr>
          <p:cNvPr id="2050" name="Picture 2" descr="C:\Documents and Settings\SERG\Рабочий стол\Новая папка\76afdde1fc843c3bf91ab83a97d61330375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714620"/>
            <a:ext cx="3086588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Documents and Settings\SERG\Рабочий стол\Новая папка\0_64d2a_a25cda0e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00372"/>
            <a:ext cx="4429156" cy="2858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4615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Карьера в отряде после полёта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8929718" cy="40719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С </a:t>
            </a:r>
            <a:r>
              <a:rPr lang="ru-RU" sz="2400" dirty="0" smtClean="0">
                <a:hlinkClick r:id="rId2" tooltip="30 апреля"/>
              </a:rPr>
              <a:t>30 апреля</a:t>
            </a:r>
            <a:r>
              <a:rPr lang="ru-RU" sz="2400" dirty="0" smtClean="0"/>
              <a:t> </a:t>
            </a:r>
            <a:r>
              <a:rPr lang="ru-RU" sz="2400" dirty="0" smtClean="0">
                <a:hlinkClick r:id="rId3" tooltip="1969"/>
              </a:rPr>
              <a:t>1969</a:t>
            </a:r>
            <a:r>
              <a:rPr lang="ru-RU" sz="2400" dirty="0" smtClean="0"/>
              <a:t> по </a:t>
            </a:r>
            <a:r>
              <a:rPr lang="ru-RU" sz="2400" dirty="0" smtClean="0">
                <a:hlinkClick r:id="rId4" tooltip="28 апреля"/>
              </a:rPr>
              <a:t>28 апреля</a:t>
            </a:r>
            <a:r>
              <a:rPr lang="ru-RU" sz="2400" dirty="0" smtClean="0"/>
              <a:t> </a:t>
            </a:r>
            <a:r>
              <a:rPr lang="ru-RU" sz="2400" dirty="0" smtClean="0">
                <a:hlinkClick r:id="rId5" tooltip="1997 год"/>
              </a:rPr>
              <a:t>1997 года</a:t>
            </a:r>
            <a:r>
              <a:rPr lang="ru-RU" sz="2400" dirty="0" smtClean="0"/>
              <a:t> — инструктор-космонавт отряда космонавтов 1-го управления группы орбитальных кораблей и станций, инструктор-космонавт-испытатель группы орбитальных пилотируемых комплексов общего и специального назначения.</a:t>
            </a:r>
          </a:p>
          <a:p>
            <a:pPr>
              <a:buNone/>
            </a:pPr>
            <a:r>
              <a:rPr lang="ru-RU" sz="2400" dirty="0" smtClean="0"/>
              <a:t>     </a:t>
            </a:r>
            <a:r>
              <a:rPr lang="ru-RU" sz="2400" dirty="0" smtClean="0">
                <a:hlinkClick r:id="rId2" tooltip="30 апреля"/>
              </a:rPr>
              <a:t>30 апреля</a:t>
            </a:r>
            <a:r>
              <a:rPr lang="ru-RU" sz="2400" dirty="0" smtClean="0"/>
              <a:t> </a:t>
            </a:r>
            <a:r>
              <a:rPr lang="ru-RU" sz="2400" dirty="0" smtClean="0">
                <a:hlinkClick r:id="rId5" tooltip="1997 год"/>
              </a:rPr>
              <a:t>1997 года</a:t>
            </a:r>
            <a:r>
              <a:rPr lang="ru-RU" sz="2400" dirty="0" smtClean="0"/>
              <a:t>  покинула отряд в связи с достижением предельного возраста.</a:t>
            </a:r>
          </a:p>
          <a:p>
            <a:pPr>
              <a:buNone/>
            </a:pPr>
            <a:r>
              <a:rPr lang="ru-RU" sz="2400" dirty="0" smtClean="0"/>
              <a:t>     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3" descr="Звёздный городок, отряд космонавтов, 1965 г.">
            <a:hlinkClick r:id="rId6" tooltip="&quot;Звёздный городок, отряд космонавтов, 1965 г.&quot;"/>
          </p:cNvPr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3429000"/>
            <a:ext cx="4357718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ERG\Рабочий стол\Новая папка\tereschowa0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6913028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5357826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С 1979 года</a:t>
            </a:r>
            <a:r>
              <a:rPr lang="ru-RU" sz="2800" dirty="0" smtClean="0"/>
              <a:t> - старший научный сотрудник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Центра подготовки космонавтов.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1759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Награды и звания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6357982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Квалификация</a:t>
            </a:r>
          </a:p>
          <a:p>
            <a:pPr>
              <a:buNone/>
            </a:pPr>
            <a:r>
              <a:rPr lang="ru-RU" sz="2400" dirty="0" smtClean="0"/>
              <a:t>Космонавт 3 класса.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Спортивные достижения</a:t>
            </a:r>
          </a:p>
          <a:p>
            <a:pPr lvl="0">
              <a:buNone/>
            </a:pPr>
            <a:r>
              <a:rPr lang="ru-RU" sz="2400" dirty="0" smtClean="0"/>
              <a:t>1 разряд по парашютному спорту,</a:t>
            </a:r>
          </a:p>
          <a:p>
            <a:pPr lvl="0">
              <a:buNone/>
            </a:pPr>
            <a:r>
              <a:rPr lang="ru-RU" sz="2400" dirty="0" smtClean="0"/>
              <a:t>заслуженный мастер спорта СССР.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Воинские звания:</a:t>
            </a:r>
            <a:r>
              <a:rPr lang="ru-RU" sz="2400" u="sng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лейтенант,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err="1" smtClean="0"/>
              <a:t>капитан,майор</a:t>
            </a:r>
            <a:r>
              <a:rPr lang="ru-RU" sz="2400" dirty="0" smtClean="0"/>
              <a:t>, подполковник, </a:t>
            </a:r>
          </a:p>
          <a:p>
            <a:pPr>
              <a:buNone/>
            </a:pPr>
            <a:r>
              <a:rPr lang="ru-RU" sz="2400" dirty="0" smtClean="0"/>
              <a:t>инженер-полковник,</a:t>
            </a:r>
          </a:p>
          <a:p>
            <a:pPr>
              <a:buNone/>
            </a:pPr>
            <a:r>
              <a:rPr lang="ru-RU" sz="2400" dirty="0" smtClean="0"/>
              <a:t>генерал-майор авиации.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Валентина Терешкова — первая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в истории Российской армии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женщина-генерал.</a:t>
            </a:r>
          </a:p>
          <a:p>
            <a:endParaRPr lang="ru-RU" sz="2400" dirty="0"/>
          </a:p>
        </p:txBody>
      </p:sp>
      <p:pic>
        <p:nvPicPr>
          <p:cNvPr id="8194" name="Picture 2" descr="C:\Documents and Settings\SERG\Рабочий стол\Новая папка\215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000108"/>
            <a:ext cx="3786214" cy="5572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solidFill>
                  <a:srgbClr val="FF0000"/>
                </a:solidFill>
              </a:rPr>
              <a:t>Признание заслуг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Терешковой присвоен титул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«Величайшая женщина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XX столетия»</a:t>
            </a:r>
            <a:r>
              <a:rPr lang="ru-RU" sz="2400" b="1" i="1" baseline="30000" dirty="0" smtClean="0">
                <a:solidFill>
                  <a:srgbClr val="C00000"/>
                </a:solidFill>
              </a:rPr>
              <a:t>.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dirty="0" smtClean="0"/>
              <a:t>Именем Терешковой названы:</a:t>
            </a:r>
          </a:p>
          <a:p>
            <a:pPr lvl="0"/>
            <a:r>
              <a:rPr lang="ru-RU" sz="2400" dirty="0" smtClean="0"/>
              <a:t>кратер на </a:t>
            </a:r>
            <a:r>
              <a:rPr lang="ru-RU" sz="2400" dirty="0" smtClean="0"/>
              <a:t>Луне</a:t>
            </a:r>
            <a:endParaRPr lang="ru-RU" sz="2400" dirty="0" smtClean="0"/>
          </a:p>
          <a:p>
            <a:pPr lvl="0"/>
            <a:r>
              <a:rPr lang="ru-RU" sz="2400" dirty="0" smtClean="0"/>
              <a:t>малая планета 1671 </a:t>
            </a:r>
            <a:r>
              <a:rPr lang="en-US" sz="2400" dirty="0" smtClean="0"/>
              <a:t> </a:t>
            </a:r>
            <a:r>
              <a:rPr lang="ru-RU" sz="2400" dirty="0" smtClean="0"/>
              <a:t>С</a:t>
            </a:r>
            <a:r>
              <a:rPr lang="en-US" sz="2400" dirty="0" err="1" smtClean="0"/>
              <a:t>haika</a:t>
            </a:r>
            <a:r>
              <a:rPr lang="ru-RU" sz="2400" dirty="0" smtClean="0"/>
              <a:t>(по её позывному — «Чайка»);</a:t>
            </a:r>
          </a:p>
          <a:p>
            <a:pPr lvl="0"/>
            <a:r>
              <a:rPr lang="ru-RU" sz="2400" dirty="0" smtClean="0"/>
              <a:t>улицы в разных городах, набережная в Евпатории, школа в Ярославле;</a:t>
            </a:r>
          </a:p>
          <a:p>
            <a:r>
              <a:rPr lang="ru-RU" sz="2400" dirty="0" smtClean="0"/>
              <a:t>Название гостиницы в Караганде «Чайка» дано после того, как  В. Терешкова отдыхала там после полёта.</a:t>
            </a:r>
          </a:p>
          <a:p>
            <a:r>
              <a:rPr lang="ru-RU" sz="2400" dirty="0" smtClean="0"/>
              <a:t>В </a:t>
            </a:r>
            <a:r>
              <a:rPr lang="ru-RU" sz="2400" b="1" u="sng" dirty="0" smtClean="0">
                <a:solidFill>
                  <a:srgbClr val="C00000"/>
                </a:solidFill>
              </a:rPr>
              <a:t>Ярославле</a:t>
            </a:r>
            <a:r>
              <a:rPr lang="ru-RU" sz="2400" dirty="0" smtClean="0"/>
              <a:t> проводится ежегодная городская легкоатлетическая эстафета на приз В. В. Терешковой</a:t>
            </a:r>
            <a:r>
              <a:rPr lang="ru-RU" sz="2400" baseline="30000" dirty="0" smtClean="0"/>
              <a:t>.</a:t>
            </a:r>
            <a:endParaRPr lang="ru-RU" sz="2400" dirty="0"/>
          </a:p>
        </p:txBody>
      </p:sp>
      <p:pic>
        <p:nvPicPr>
          <p:cNvPr id="6" name="Picture 2" descr="C:\Documents and Settings\SERG\Рабочий стол\Новая папка\tereshkova_valentina_vladi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85728"/>
            <a:ext cx="2428892" cy="2797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57166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Установлено два памятника Терешковой: </a:t>
            </a:r>
          </a:p>
          <a:p>
            <a:pPr algn="ctr"/>
            <a:r>
              <a:rPr lang="ru-RU" sz="2800" dirty="0" smtClean="0"/>
              <a:t>на </a:t>
            </a:r>
            <a:r>
              <a:rPr lang="ru-RU" sz="2800" dirty="0" smtClean="0">
                <a:hlinkClick r:id="rId2" tooltip="Аллея космонавтов"/>
              </a:rPr>
              <a:t>Аллее космонавтов</a:t>
            </a:r>
            <a:r>
              <a:rPr lang="ru-RU" sz="2800" dirty="0" smtClean="0"/>
              <a:t> в Москве</a:t>
            </a:r>
          </a:p>
        </p:txBody>
      </p:sp>
      <p:pic>
        <p:nvPicPr>
          <p:cNvPr id="1026" name="Picture 2" descr="C:\Documents and Settings\SERG\Рабочий стол\аллея.jpeg"/>
          <p:cNvPicPr>
            <a:picLocks noChangeAspect="1" noChangeArrowheads="1"/>
          </p:cNvPicPr>
          <p:nvPr/>
        </p:nvPicPr>
        <p:blipFill>
          <a:blip r:embed="rId3"/>
          <a:srcRect b="12598"/>
          <a:stretch>
            <a:fillRect/>
          </a:stretch>
        </p:blipFill>
        <p:spPr bwMode="auto">
          <a:xfrm>
            <a:off x="1928794" y="1428736"/>
            <a:ext cx="4754512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SERG\Рабочий стол\алта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14488"/>
            <a:ext cx="6993178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57224" y="285728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 в </a:t>
            </a:r>
            <a:r>
              <a:rPr lang="ru-RU" sz="2400" dirty="0" err="1" smtClean="0"/>
              <a:t>Баевском</a:t>
            </a:r>
            <a:r>
              <a:rPr lang="ru-RU" sz="2400" dirty="0" smtClean="0"/>
              <a:t> районе</a:t>
            </a:r>
            <a:r>
              <a:rPr lang="ru-RU" sz="2400" b="1" u="sng" dirty="0" smtClean="0">
                <a:solidFill>
                  <a:srgbClr val="C00000"/>
                </a:solidFill>
              </a:rPr>
              <a:t> на Алтае</a:t>
            </a:r>
            <a:r>
              <a:rPr lang="ru-RU" sz="2400" dirty="0" smtClean="0"/>
              <a:t>, на территории которого она приземлилась. Планируется также установить памятник на родине Терешковой в Ярославле.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В 1983 году </a:t>
            </a:r>
            <a:r>
              <a:rPr lang="ru-RU" sz="2800" dirty="0" smtClean="0"/>
              <a:t>была выпущена </a:t>
            </a:r>
            <a:r>
              <a:rPr lang="ru-RU" sz="2800" b="1" i="1" dirty="0" smtClean="0">
                <a:solidFill>
                  <a:srgbClr val="C00000"/>
                </a:solidFill>
              </a:rPr>
              <a:t>памятная монета </a:t>
            </a:r>
          </a:p>
          <a:p>
            <a:pPr algn="ctr">
              <a:buNone/>
            </a:pPr>
            <a:r>
              <a:rPr lang="ru-RU" sz="2800" dirty="0" smtClean="0"/>
              <a:t>с изображением В. Терешковой. </a:t>
            </a:r>
          </a:p>
          <a:p>
            <a:pPr algn="ctr">
              <a:buNone/>
            </a:pPr>
            <a:r>
              <a:rPr lang="ru-RU" sz="2800" dirty="0" smtClean="0"/>
              <a:t>Она стала единственным советским гражданином, чей портрет был при жизни помещён на советскую монету.</a:t>
            </a:r>
          </a:p>
          <a:p>
            <a:endParaRPr lang="ru-RU" dirty="0"/>
          </a:p>
        </p:txBody>
      </p:sp>
      <p:pic>
        <p:nvPicPr>
          <p:cNvPr id="1026" name="Picture 2" descr="C:\Documents and Settings\SERG\Рабочий стол\гг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714620"/>
            <a:ext cx="6609443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6215106" cy="4857808"/>
          </a:xfrm>
        </p:spPr>
        <p:txBody>
          <a:bodyPr>
            <a:noAutofit/>
          </a:bodyPr>
          <a:lstStyle/>
          <a:p>
            <a:pPr marL="216000" lvl="0">
              <a:buNone/>
            </a:pPr>
            <a:endParaRPr lang="ru-RU" sz="2000" dirty="0" smtClean="0"/>
          </a:p>
          <a:p>
            <a:pPr marL="216000" lvl="0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1968—1987 годы </a:t>
            </a:r>
            <a:r>
              <a:rPr lang="ru-RU" sz="2400" dirty="0" smtClean="0"/>
              <a:t>- возглавляла Комитет</a:t>
            </a:r>
          </a:p>
          <a:p>
            <a:pPr marL="216000" lvl="0">
              <a:buNone/>
            </a:pPr>
            <a:r>
              <a:rPr lang="ru-RU" sz="2400" dirty="0" smtClean="0"/>
              <a:t>советских женщин.</a:t>
            </a:r>
          </a:p>
          <a:p>
            <a:pPr marL="216000" lvl="0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1969  год</a:t>
            </a:r>
            <a:r>
              <a:rPr lang="ru-RU" sz="2400" dirty="0" smtClean="0"/>
              <a:t>— вице-президент Международной </a:t>
            </a:r>
          </a:p>
          <a:p>
            <a:pPr marL="216000" lvl="0">
              <a:buNone/>
            </a:pPr>
            <a:r>
              <a:rPr lang="ru-RU" sz="2400" dirty="0" smtClean="0"/>
              <a:t>демократической федерации  женщин, член</a:t>
            </a:r>
          </a:p>
          <a:p>
            <a:pPr marL="216000" lvl="0">
              <a:buNone/>
            </a:pPr>
            <a:r>
              <a:rPr lang="ru-RU" sz="2400" dirty="0" smtClean="0"/>
              <a:t> Всемирного Совета Мира.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1987—1992 годы </a:t>
            </a:r>
            <a:r>
              <a:rPr lang="ru-RU" sz="2400" dirty="0" smtClean="0"/>
              <a:t>– председатель</a:t>
            </a:r>
          </a:p>
          <a:p>
            <a:pPr lvl="0">
              <a:buNone/>
            </a:pPr>
            <a:r>
              <a:rPr lang="ru-RU" sz="2400" dirty="0" smtClean="0"/>
              <a:t>Президиума Союза обществ дружбы и   </a:t>
            </a:r>
          </a:p>
          <a:p>
            <a:pPr lvl="0">
              <a:buNone/>
            </a:pPr>
            <a:r>
              <a:rPr lang="ru-RU" sz="2400" dirty="0" smtClean="0"/>
              <a:t>Культурных связей с зарубежными странами.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1989—1992 годы </a:t>
            </a:r>
            <a:r>
              <a:rPr lang="ru-RU" sz="2400" dirty="0" smtClean="0"/>
              <a:t>— народный депутат СССР </a:t>
            </a:r>
          </a:p>
          <a:p>
            <a:pPr lvl="0">
              <a:buNone/>
            </a:pPr>
            <a:r>
              <a:rPr lang="ru-RU" sz="2400" dirty="0" smtClean="0"/>
              <a:t>от Союза обществ дружбы и культурных</a:t>
            </a:r>
          </a:p>
          <a:p>
            <a:pPr lvl="0">
              <a:buNone/>
            </a:pPr>
            <a:r>
              <a:rPr lang="ru-RU" sz="2400" dirty="0" smtClean="0"/>
              <a:t> связей с зарубежными странами.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9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Общественная и государственная деятельность</a:t>
            </a:r>
            <a:endParaRPr lang="ru-RU" sz="2800" dirty="0"/>
          </a:p>
        </p:txBody>
      </p:sp>
      <p:pic>
        <p:nvPicPr>
          <p:cNvPr id="7" name="Picture 2" descr="C:\Documents and Settings\SERG\Рабочий стол\Новая папка\nikolaevabab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142984"/>
            <a:ext cx="2571768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1994—2004 годы </a:t>
            </a:r>
            <a:r>
              <a:rPr lang="ru-RU" sz="2800" dirty="0" smtClean="0"/>
              <a:t>— руководитель </a:t>
            </a:r>
          </a:p>
          <a:p>
            <a:pPr lvl="0">
              <a:buNone/>
            </a:pPr>
            <a:r>
              <a:rPr lang="ru-RU" sz="2800" dirty="0" smtClean="0"/>
              <a:t>Российского центра международного </a:t>
            </a:r>
          </a:p>
          <a:p>
            <a:pPr lvl="0">
              <a:buNone/>
            </a:pPr>
            <a:r>
              <a:rPr lang="ru-RU" sz="2800" dirty="0" smtClean="0"/>
              <a:t>научного и культурного сотрудничества.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2011 год </a:t>
            </a:r>
            <a:r>
              <a:rPr lang="ru-RU" sz="2800" dirty="0" smtClean="0"/>
              <a:t>- депутат Государственной думы от партии </a:t>
            </a:r>
          </a:p>
          <a:p>
            <a:pPr lvl="0">
              <a:buNone/>
            </a:pPr>
            <a:r>
              <a:rPr lang="ru-RU" sz="2800" dirty="0" smtClean="0"/>
              <a:t>«Единая Россия».</a:t>
            </a:r>
          </a:p>
          <a:p>
            <a:endParaRPr lang="ru-RU" dirty="0"/>
          </a:p>
        </p:txBody>
      </p:sp>
      <p:pic>
        <p:nvPicPr>
          <p:cNvPr id="1026" name="Picture 2" descr="C:\Documents and Settings\SERG\Рабочий стол\Новая папка\1666127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000372"/>
            <a:ext cx="6143668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C:\Documents and Settings\SERG\Рабочий стол\Новая папка\фотографии\1тт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572428" cy="47654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785786" y="5143512"/>
            <a:ext cx="7572428" cy="1357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Первая в России женщина в звании 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генерал-майор.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5857916" cy="6643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 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2" tooltip="Герой Советского Союза"/>
              </a:rPr>
              <a:t>Герой Советского Союза</a:t>
            </a:r>
            <a:r>
              <a:rPr lang="ru-RU" sz="2000" i="1" dirty="0" smtClean="0">
                <a:solidFill>
                  <a:srgbClr val="0000FF"/>
                </a:solidFill>
              </a:rPr>
              <a:t> 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3" tooltip="Орден "/>
              </a:rPr>
              <a:t>Орден «За заслуги перед Отечеством»</a:t>
            </a:r>
            <a:endParaRPr lang="ru-RU" sz="2000" i="1" dirty="0" smtClean="0">
              <a:solidFill>
                <a:srgbClr val="0000FF"/>
              </a:solidFill>
            </a:endParaRP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4" tooltip="Орден Александра Невского (Россия)"/>
              </a:rPr>
              <a:t>Орден </a:t>
            </a:r>
            <a:r>
              <a:rPr lang="ru-RU" sz="2000" i="1" dirty="0" smtClean="0">
                <a:solidFill>
                  <a:srgbClr val="0000FF"/>
                </a:solidFill>
                <a:hlinkClick r:id="rId4" tooltip="Орден Александра Невского (Россия)"/>
              </a:rPr>
              <a:t>Александра Невского</a:t>
            </a:r>
            <a:r>
              <a:rPr lang="ru-RU" sz="2000" i="1" dirty="0" smtClean="0">
                <a:solidFill>
                  <a:srgbClr val="0000FF"/>
                </a:solidFill>
              </a:rPr>
              <a:t> 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5" tooltip="Орден Почёта (Россия)"/>
              </a:rPr>
              <a:t>Орден Почёта</a:t>
            </a:r>
            <a:r>
              <a:rPr lang="ru-RU" sz="2000" i="1" dirty="0" smtClean="0">
                <a:solidFill>
                  <a:srgbClr val="0000FF"/>
                </a:solidFill>
              </a:rPr>
              <a:t> 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6" tooltip="Орден Дружбы (Россия)"/>
              </a:rPr>
              <a:t>Орден Дружбы</a:t>
            </a:r>
            <a:r>
              <a:rPr lang="ru-RU" sz="2000" i="1" dirty="0" smtClean="0">
                <a:solidFill>
                  <a:srgbClr val="0000FF"/>
                </a:solidFill>
              </a:rPr>
              <a:t> </a:t>
            </a:r>
          </a:p>
          <a:p>
            <a:pPr lvl="0"/>
            <a:r>
              <a:rPr lang="ru-RU" sz="2000" i="1" u="sng" dirty="0" smtClean="0">
                <a:solidFill>
                  <a:srgbClr val="0000FF"/>
                </a:solidFill>
              </a:rPr>
              <a:t>Два </a:t>
            </a:r>
            <a:r>
              <a:rPr lang="ru-RU" sz="2000" i="1" dirty="0" smtClean="0">
                <a:solidFill>
                  <a:srgbClr val="0000FF"/>
                </a:solidFill>
                <a:hlinkClick r:id="rId7" tooltip="Орден Ленина"/>
              </a:rPr>
              <a:t>ордена Ленина</a:t>
            </a:r>
            <a:r>
              <a:rPr lang="ru-RU" sz="2000" i="1" dirty="0" smtClean="0">
                <a:solidFill>
                  <a:srgbClr val="0000FF"/>
                </a:solidFill>
              </a:rPr>
              <a:t> 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8" tooltip="Орден Октябрьской Революции"/>
              </a:rPr>
              <a:t>Орден Октябрьской Революции</a:t>
            </a:r>
            <a:r>
              <a:rPr lang="ru-RU" sz="2000" i="1" dirty="0" smtClean="0">
                <a:solidFill>
                  <a:srgbClr val="0000FF"/>
                </a:solidFill>
              </a:rPr>
              <a:t> 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9" tooltip="Орден Трудового Красного Знамени"/>
              </a:rPr>
              <a:t>Орден Трудового Красного Знамени</a:t>
            </a:r>
            <a:r>
              <a:rPr lang="ru-RU" sz="2000" i="1" dirty="0" smtClean="0">
                <a:solidFill>
                  <a:srgbClr val="0000FF"/>
                </a:solidFill>
              </a:rPr>
              <a:t> 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10" tooltip="Орден Дружбы Народов"/>
              </a:rPr>
              <a:t>Орден Дружбы Народов</a:t>
            </a:r>
            <a:endParaRPr lang="ru-RU" sz="2000" i="1" dirty="0" smtClean="0">
              <a:solidFill>
                <a:srgbClr val="0000FF"/>
              </a:solidFill>
            </a:endParaRP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11" tooltip="Лётчик-космонавт СССР"/>
              </a:rPr>
              <a:t>Лётчик-космонавт СССР</a:t>
            </a:r>
            <a:endParaRPr lang="ru-RU" sz="2000" i="1" dirty="0" smtClean="0">
              <a:solidFill>
                <a:srgbClr val="0000FF"/>
              </a:solidFill>
            </a:endParaRPr>
          </a:p>
          <a:p>
            <a:pPr lvl="0"/>
            <a:r>
              <a:rPr lang="ru-RU" sz="2000" i="1" u="sng" dirty="0" smtClean="0">
                <a:solidFill>
                  <a:srgbClr val="0000FF"/>
                </a:solidFill>
              </a:rPr>
              <a:t>Медали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12" tooltip="Государственная премия Российской Федерации"/>
              </a:rPr>
              <a:t>Государственная премия Российской Федерации</a:t>
            </a:r>
            <a:r>
              <a:rPr lang="ru-RU" sz="2000" i="1" dirty="0" smtClean="0">
                <a:solidFill>
                  <a:srgbClr val="0000FF"/>
                </a:solidFill>
              </a:rPr>
              <a:t> .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hlinkClick r:id="rId13" tooltip="Почётная грамота Президента Российской Федерации"/>
              </a:rPr>
              <a:t>Почётная грамота </a:t>
            </a:r>
            <a:r>
              <a:rPr lang="ru-RU" sz="2000" i="1" dirty="0" smtClean="0">
                <a:solidFill>
                  <a:srgbClr val="0000FF"/>
                </a:solidFill>
                <a:hlinkClick r:id="rId13" tooltip="Почётная грамота Президента Российской Федерации"/>
              </a:rPr>
              <a:t>Президента</a:t>
            </a:r>
          </a:p>
          <a:p>
            <a:pPr lvl="0">
              <a:buNone/>
            </a:pPr>
            <a:r>
              <a:rPr lang="ru-RU" sz="2000" i="1" dirty="0" smtClean="0">
                <a:solidFill>
                  <a:srgbClr val="0000FF"/>
                </a:solidFill>
                <a:hlinkClick r:id="rId13" tooltip="Почётная грамота Президента Российской Федерации"/>
              </a:rPr>
              <a:t>       Российской </a:t>
            </a:r>
            <a:r>
              <a:rPr lang="ru-RU" sz="2000" i="1" dirty="0" smtClean="0">
                <a:solidFill>
                  <a:srgbClr val="0000FF"/>
                </a:solidFill>
                <a:hlinkClick r:id="rId13" tooltip="Почётная грамота Президента Российской Федерации"/>
              </a:rPr>
              <a:t>Федерации</a:t>
            </a:r>
            <a:r>
              <a:rPr lang="ru-RU" sz="2000" i="1" dirty="0" smtClean="0">
                <a:solidFill>
                  <a:srgbClr val="0000FF"/>
                </a:solidFill>
              </a:rPr>
              <a:t>.</a:t>
            </a:r>
          </a:p>
          <a:p>
            <a:pPr lvl="0"/>
            <a:r>
              <a:rPr lang="ru-RU" sz="2000" i="1" u="sng" dirty="0" smtClean="0">
                <a:solidFill>
                  <a:srgbClr val="0000FF"/>
                </a:solidFill>
              </a:rPr>
              <a:t>Почётные грамоты </a:t>
            </a:r>
            <a:r>
              <a:rPr lang="ru-RU" sz="2000" i="1" dirty="0" smtClean="0">
                <a:solidFill>
                  <a:srgbClr val="0000FF"/>
                </a:solidFill>
                <a:hlinkClick r:id="rId14" tooltip="Правительство Российской Федерации"/>
              </a:rPr>
              <a:t>Правительства Российской Федерации</a:t>
            </a:r>
            <a:r>
              <a:rPr lang="ru-RU" sz="2000" i="1" dirty="0" smtClean="0">
                <a:solidFill>
                  <a:srgbClr val="0000FF"/>
                </a:solidFill>
              </a:rPr>
              <a:t> .</a:t>
            </a:r>
            <a:endParaRPr lang="ru-RU" sz="2000" i="1" dirty="0">
              <a:solidFill>
                <a:srgbClr val="0000FF"/>
              </a:solidFill>
            </a:endParaRPr>
          </a:p>
        </p:txBody>
      </p:sp>
      <p:pic>
        <p:nvPicPr>
          <p:cNvPr id="9218" name="Picture 2" descr="C:\Documents and Settings\SERG\Рабочий стол\Новая папка\2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72066" y="714356"/>
            <a:ext cx="3929090" cy="5286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SERG\Рабочий стол\Новая папка\nikolaevabab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3571900" cy="4857784"/>
          </a:xfrm>
          <a:prstGeom prst="rect">
            <a:avLst/>
          </a:prstGeom>
          <a:noFill/>
        </p:spPr>
      </p:pic>
      <p:sp>
        <p:nvSpPr>
          <p:cNvPr id="6" name="Блок-схема: процесс 5"/>
          <p:cNvSpPr/>
          <p:nvPr/>
        </p:nvSpPr>
        <p:spPr>
          <a:xfrm>
            <a:off x="4286248" y="857232"/>
            <a:ext cx="4429156" cy="4857784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Герой Советского Союза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 Социалистического труда.  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Кандидат  технических наук, профессор.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1759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Валентина Терешкова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4857784" cy="431164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Родилась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6 марта 1937 года  </a:t>
            </a:r>
            <a:r>
              <a:rPr lang="ru-RU" sz="2400" dirty="0" smtClean="0"/>
              <a:t>в </a:t>
            </a:r>
          </a:p>
          <a:p>
            <a:pPr>
              <a:buNone/>
            </a:pPr>
            <a:r>
              <a:rPr lang="ru-RU" sz="2400" dirty="0" smtClean="0"/>
              <a:t>ныне несуществующей деревне</a:t>
            </a:r>
          </a:p>
          <a:p>
            <a:pPr>
              <a:buNone/>
            </a:pPr>
            <a:r>
              <a:rPr lang="ru-RU" sz="2400" dirty="0" smtClean="0"/>
              <a:t>Большое </a:t>
            </a:r>
            <a:r>
              <a:rPr lang="ru-RU" sz="2400" dirty="0" err="1" smtClean="0"/>
              <a:t>Масленниково</a:t>
            </a:r>
            <a:r>
              <a:rPr lang="ru-RU" sz="2400" dirty="0" smtClean="0"/>
              <a:t>  близ </a:t>
            </a:r>
          </a:p>
          <a:p>
            <a:pPr>
              <a:buNone/>
            </a:pPr>
            <a:r>
              <a:rPr lang="ru-RU" sz="2400" dirty="0" smtClean="0"/>
              <a:t>города Тутаев.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Отец </a:t>
            </a:r>
            <a:r>
              <a:rPr lang="ru-RU" sz="2400" dirty="0" smtClean="0"/>
              <a:t>— Владимир </a:t>
            </a:r>
            <a:r>
              <a:rPr lang="ru-RU" sz="2400" dirty="0" err="1" smtClean="0"/>
              <a:t>Аксёнович</a:t>
            </a:r>
            <a:r>
              <a:rPr lang="ru-RU" sz="2400" dirty="0" smtClean="0"/>
              <a:t>,</a:t>
            </a:r>
          </a:p>
          <a:p>
            <a:pPr>
              <a:buNone/>
            </a:pPr>
            <a:r>
              <a:rPr lang="ru-RU" sz="2400" dirty="0" smtClean="0"/>
              <a:t>тракторист.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Мать </a:t>
            </a:r>
            <a:r>
              <a:rPr lang="ru-RU" sz="2400" dirty="0" smtClean="0"/>
              <a:t>—Елена Фёдоровна , </a:t>
            </a:r>
          </a:p>
          <a:p>
            <a:pPr>
              <a:buNone/>
            </a:pPr>
            <a:r>
              <a:rPr lang="ru-RU" sz="2400" dirty="0" smtClean="0"/>
              <a:t>работница текстильной фабрики. </a:t>
            </a:r>
          </a:p>
          <a:p>
            <a:pPr>
              <a:buNone/>
            </a:pPr>
            <a:r>
              <a:rPr lang="ru-RU" sz="2400" dirty="0" smtClean="0"/>
              <a:t>В семье также были старшая </a:t>
            </a:r>
          </a:p>
          <a:p>
            <a:pPr>
              <a:buNone/>
            </a:pPr>
            <a:r>
              <a:rPr lang="ru-RU" sz="2400" dirty="0" smtClean="0"/>
              <a:t>сестра  Людмила и младший брат </a:t>
            </a:r>
          </a:p>
          <a:p>
            <a:pPr>
              <a:buNone/>
            </a:pPr>
            <a:r>
              <a:rPr lang="ru-RU" sz="2400" dirty="0" smtClean="0"/>
              <a:t>Владимир.</a:t>
            </a:r>
          </a:p>
        </p:txBody>
      </p:sp>
      <p:pic>
        <p:nvPicPr>
          <p:cNvPr id="5" name="Picture 2" descr="C:\Documents and Settings\SERG\Рабочий стол\Новая папка\valentina_tereshk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857232"/>
            <a:ext cx="3857652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5000628" cy="60722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dirty="0" smtClean="0"/>
              <a:t>     </a:t>
            </a:r>
            <a:r>
              <a:rPr lang="ru-RU" sz="2800" u="sng" dirty="0" smtClean="0">
                <a:solidFill>
                  <a:srgbClr val="FF0000"/>
                </a:solidFill>
              </a:rPr>
              <a:t>В 1945 году</a:t>
            </a:r>
            <a:r>
              <a:rPr lang="ru-RU" sz="2800" dirty="0" smtClean="0"/>
              <a:t> девочка поступила в среднюю школу № 32 </a:t>
            </a:r>
            <a:r>
              <a:rPr lang="ru-RU" sz="2800" dirty="0" err="1" smtClean="0"/>
              <a:t>Ярославля,в</a:t>
            </a:r>
            <a:r>
              <a:rPr lang="ru-RU" sz="2800" dirty="0" smtClean="0"/>
              <a:t> свободное время училась играть на домре. Окончив 7 классов, Валентина пошла работать на </a:t>
            </a:r>
            <a:r>
              <a:rPr lang="ru-RU" sz="2800" i="1" dirty="0" smtClean="0">
                <a:solidFill>
                  <a:srgbClr val="C00000"/>
                </a:solidFill>
              </a:rPr>
              <a:t>Ярославский шинный завод</a:t>
            </a:r>
            <a:r>
              <a:rPr lang="ru-RU" sz="2800" dirty="0" smtClean="0"/>
              <a:t>, чтобы помочь семье.</a:t>
            </a:r>
          </a:p>
          <a:p>
            <a:pPr algn="ctr">
              <a:buNone/>
            </a:pPr>
            <a:r>
              <a:rPr lang="ru-RU" sz="2800" dirty="0" smtClean="0"/>
              <a:t>     Продолжала учиться в вечерней школе рабочей молодёжи.</a:t>
            </a:r>
          </a:p>
          <a:p>
            <a:endParaRPr lang="ru-RU" dirty="0"/>
          </a:p>
        </p:txBody>
      </p:sp>
      <p:pic>
        <p:nvPicPr>
          <p:cNvPr id="5122" name="Picture 2" descr="C:\Documents and Settings\SERG\Рабочий стол\Новая папка\img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571480"/>
            <a:ext cx="3500462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3500462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    С апреля </a:t>
            </a:r>
            <a:r>
              <a:rPr lang="ru-RU" sz="2800" b="1" u="sng" dirty="0" smtClean="0">
                <a:solidFill>
                  <a:srgbClr val="FF0000"/>
                </a:solidFill>
              </a:rPr>
              <a:t>1955 года </a:t>
            </a:r>
            <a:r>
              <a:rPr lang="ru-RU" sz="2800" dirty="0" smtClean="0"/>
              <a:t>семь лет работала ткачихой на комбинате технических тканей «Красный перекоп», где также трудились её мама и старшая сестра. </a:t>
            </a:r>
            <a:endParaRPr lang="ru-RU" sz="2800" dirty="0"/>
          </a:p>
        </p:txBody>
      </p:sp>
      <p:pic>
        <p:nvPicPr>
          <p:cNvPr id="4098" name="Picture 2" descr="C:\Documents and Settings\SERG\Рабочий стол\Новая папка\1371567684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57166"/>
            <a:ext cx="4378301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В отряде космонавтов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572560" cy="1428760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2400" dirty="0"/>
              <a:t>После первых успешных полётов советских космонавтов </a:t>
            </a:r>
            <a:r>
              <a:rPr lang="ru-RU" sz="2400" dirty="0" smtClean="0"/>
              <a:t>появилась </a:t>
            </a:r>
            <a:r>
              <a:rPr lang="ru-RU" sz="2400" dirty="0"/>
              <a:t>идея запустить в космос </a:t>
            </a:r>
            <a:r>
              <a:rPr lang="ru-RU" sz="2400" dirty="0" smtClean="0"/>
              <a:t>женщину-космонавта. </a:t>
            </a:r>
          </a:p>
          <a:p>
            <a:endParaRPr lang="ru-RU" dirty="0"/>
          </a:p>
        </p:txBody>
      </p:sp>
      <p:pic>
        <p:nvPicPr>
          <p:cNvPr id="5122" name="Picture 2" descr="C:\Documents and Settings\SERG\Рабочий стол\Новая папка\v_in_tereshkova_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928802"/>
            <a:ext cx="3357586" cy="465201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2274838"/>
            <a:ext cx="49292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В 1962 году </a:t>
            </a:r>
            <a:r>
              <a:rPr lang="ru-RU" sz="2400" dirty="0" smtClean="0"/>
              <a:t>начался поиск претенденток 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по следующим  критериям: </a:t>
            </a:r>
          </a:p>
          <a:p>
            <a:pPr>
              <a:buNone/>
            </a:pPr>
            <a:r>
              <a:rPr lang="ru-RU" sz="2400" dirty="0" smtClean="0"/>
              <a:t>парашютистка, </a:t>
            </a:r>
          </a:p>
          <a:p>
            <a:pPr>
              <a:buNone/>
            </a:pPr>
            <a:r>
              <a:rPr lang="ru-RU" sz="2400" dirty="0" smtClean="0"/>
              <a:t>в</a:t>
            </a:r>
            <a:r>
              <a:rPr lang="ru-RU" sz="2400" dirty="0" smtClean="0"/>
              <a:t>озраст </a:t>
            </a:r>
            <a:r>
              <a:rPr lang="ru-RU" sz="2400" dirty="0" smtClean="0"/>
              <a:t>до 30 лет, </a:t>
            </a:r>
          </a:p>
          <a:p>
            <a:pPr>
              <a:buNone/>
            </a:pPr>
            <a:r>
              <a:rPr lang="ru-RU" sz="2400" dirty="0" smtClean="0"/>
              <a:t>рост до 170 см, </a:t>
            </a:r>
          </a:p>
          <a:p>
            <a:pPr>
              <a:buNone/>
            </a:pPr>
            <a:r>
              <a:rPr lang="ru-RU" sz="2400" dirty="0" smtClean="0"/>
              <a:t>в</a:t>
            </a:r>
            <a:r>
              <a:rPr lang="ru-RU" sz="2400" dirty="0" smtClean="0"/>
              <a:t>ес </a:t>
            </a:r>
            <a:r>
              <a:rPr lang="ru-RU" sz="2400" dirty="0" smtClean="0"/>
              <a:t>до 70 кг. </a:t>
            </a:r>
          </a:p>
          <a:p>
            <a:pPr>
              <a:buNone/>
            </a:pPr>
            <a:r>
              <a:rPr lang="ru-RU" sz="2400" dirty="0" smtClean="0"/>
              <a:t>Из сотен кандидатур были выбраны 5, среди которых  </a:t>
            </a:r>
          </a:p>
          <a:p>
            <a:pPr>
              <a:buNone/>
            </a:pPr>
            <a:r>
              <a:rPr lang="ru-RU" sz="2400" dirty="0" smtClean="0"/>
              <a:t>оказалась и Валентина.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4000528" cy="55546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Сразу после принятия в отряд космонавтов Терешкову вместе с остальными девушками призвали на срочную воинскую службу в звании рядовых.</a:t>
            </a:r>
          </a:p>
          <a:p>
            <a:endParaRPr lang="ru-RU" dirty="0"/>
          </a:p>
        </p:txBody>
      </p:sp>
      <p:pic>
        <p:nvPicPr>
          <p:cNvPr id="6146" name="Picture 2" descr="C:\Documents and Settings\SERG\Рабочий стол\Новая папка\223_07_1.jpg"/>
          <p:cNvPicPr>
            <a:picLocks noChangeAspect="1" noChangeArrowheads="1"/>
          </p:cNvPicPr>
          <p:nvPr/>
        </p:nvPicPr>
        <p:blipFill>
          <a:blip r:embed="rId2"/>
          <a:srcRect l="12369" r="21303" b="5491"/>
          <a:stretch>
            <a:fillRect/>
          </a:stretch>
        </p:blipFill>
        <p:spPr bwMode="auto">
          <a:xfrm>
            <a:off x="4714876" y="857232"/>
            <a:ext cx="385765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481</Words>
  <Application>Microsoft Office PowerPoint</Application>
  <PresentationFormat>Экран (4:3)</PresentationFormat>
  <Paragraphs>139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Валентина Терешкова</vt:lpstr>
      <vt:lpstr>Слайд 6</vt:lpstr>
      <vt:lpstr>Слайд 7</vt:lpstr>
      <vt:lpstr>В отряде космонавтов </vt:lpstr>
      <vt:lpstr>Слайд 9</vt:lpstr>
      <vt:lpstr>Подготовка к полёту</vt:lpstr>
      <vt:lpstr>Слайд 11</vt:lpstr>
      <vt:lpstr>Слайд 12</vt:lpstr>
      <vt:lpstr>Избрание</vt:lpstr>
      <vt:lpstr>Полёт на «Востоке-6»</vt:lpstr>
      <vt:lpstr>Слайд 15</vt:lpstr>
      <vt:lpstr>Слайд 16</vt:lpstr>
      <vt:lpstr>Слайд 17</vt:lpstr>
      <vt:lpstr>Слайд 18</vt:lpstr>
      <vt:lpstr>Слайд 19</vt:lpstr>
      <vt:lpstr>Слайд 20</vt:lpstr>
      <vt:lpstr>Карьера в отряде после полёта</vt:lpstr>
      <vt:lpstr>Слайд 22</vt:lpstr>
      <vt:lpstr>Награды и звания</vt:lpstr>
      <vt:lpstr>Признание заслуг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</dc:creator>
  <cp:lastModifiedBy>SERG</cp:lastModifiedBy>
  <cp:revision>34</cp:revision>
  <dcterms:created xsi:type="dcterms:W3CDTF">2013-10-12T16:54:36Z</dcterms:created>
  <dcterms:modified xsi:type="dcterms:W3CDTF">2013-10-20T18:03:26Z</dcterms:modified>
</cp:coreProperties>
</file>