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48" r:id="rId1"/>
  </p:sldMasterIdLst>
  <p:notesMasterIdLst>
    <p:notesMasterId r:id="rId20"/>
  </p:notesMasterIdLst>
  <p:sldIdLst>
    <p:sldId id="295" r:id="rId2"/>
    <p:sldId id="258" r:id="rId3"/>
    <p:sldId id="288" r:id="rId4"/>
    <p:sldId id="256" r:id="rId5"/>
    <p:sldId id="259" r:id="rId6"/>
    <p:sldId id="302" r:id="rId7"/>
    <p:sldId id="300" r:id="rId8"/>
    <p:sldId id="301" r:id="rId9"/>
    <p:sldId id="303" r:id="rId10"/>
    <p:sldId id="304" r:id="rId11"/>
    <p:sldId id="299" r:id="rId12"/>
    <p:sldId id="305" r:id="rId13"/>
    <p:sldId id="284" r:id="rId14"/>
    <p:sldId id="281" r:id="rId15"/>
    <p:sldId id="279" r:id="rId16"/>
    <p:sldId id="282" r:id="rId17"/>
    <p:sldId id="306" r:id="rId18"/>
    <p:sldId id="314"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Средний стиль 2 - акцент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615" autoAdjust="0"/>
    <p:restoredTop sz="86408" autoAdjust="0"/>
  </p:normalViewPr>
  <p:slideViewPr>
    <p:cSldViewPr>
      <p:cViewPr varScale="1">
        <p:scale>
          <a:sx n="66" d="100"/>
          <a:sy n="66" d="100"/>
        </p:scale>
        <p:origin x="-1458" y="-96"/>
      </p:cViewPr>
      <p:guideLst>
        <p:guide orient="horz" pos="2160"/>
        <p:guide pos="2880"/>
      </p:guideLst>
    </p:cSldViewPr>
  </p:slideViewPr>
  <p:outlineViewPr>
    <p:cViewPr>
      <p:scale>
        <a:sx n="33" d="100"/>
        <a:sy n="33" d="100"/>
      </p:scale>
      <p:origin x="24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79C4A31-11C5-4C68-81E9-CB2F995B46A7}" type="datetimeFigureOut">
              <a:rPr lang="ru-RU" smtClean="0"/>
              <a:pPr/>
              <a:t>20.10.2013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EC2B207-3B5D-4300-934A-D461C1257B59}" type="slidenum">
              <a:rPr lang="ru-RU" smtClean="0"/>
              <a:pPr/>
              <a:t>‹#›</a:t>
            </a:fld>
            <a:endParaRPr lang="ru-RU"/>
          </a:p>
        </p:txBody>
      </p:sp>
    </p:spTree>
    <p:extLst>
      <p:ext uri="{BB962C8B-B14F-4D97-AF65-F5344CB8AC3E}">
        <p14:creationId xmlns:p14="http://schemas.microsoft.com/office/powerpoint/2010/main" val="22441575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20.10.2013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20.10.2013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20.10.2013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20.10.2013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20.10.2013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20.10.2013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20.10.2013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20.10.2013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20.10.2013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20.10.2013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20.10.2013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20.10.2013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jpeg"/></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jpeg"/></Relationships>
</file>

<file path=ppt/slides/_rels/slide1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D:\Рабочий стол\x_38ec57aa.jpg"/>
          <p:cNvPicPr>
            <a:picLocks noChangeAspect="1" noChangeArrowheads="1"/>
          </p:cNvPicPr>
          <p:nvPr/>
        </p:nvPicPr>
        <p:blipFill>
          <a:blip r:embed="rId2" cstate="print"/>
          <a:srcRect/>
          <a:stretch>
            <a:fillRect/>
          </a:stretch>
        </p:blipFill>
        <p:spPr bwMode="auto">
          <a:xfrm>
            <a:off x="0" y="12937"/>
            <a:ext cx="9144000" cy="6875687"/>
          </a:xfrm>
          <a:prstGeom prst="rect">
            <a:avLst/>
          </a:prstGeom>
          <a:noFill/>
        </p:spPr>
      </p:pic>
      <p:sp>
        <p:nvSpPr>
          <p:cNvPr id="6" name="Прямоугольник 5"/>
          <p:cNvSpPr/>
          <p:nvPr/>
        </p:nvSpPr>
        <p:spPr>
          <a:xfrm>
            <a:off x="357158" y="428605"/>
            <a:ext cx="8001056" cy="707886"/>
          </a:xfrm>
          <a:prstGeom prst="rect">
            <a:avLst/>
          </a:prstGeom>
        </p:spPr>
        <p:txBody>
          <a:bodyPr wrap="square">
            <a:spAutoFit/>
          </a:bodyPr>
          <a:lstStyle/>
          <a:p>
            <a:pPr algn="ctr"/>
            <a:r>
              <a:rPr lang="tt-RU" sz="2000" b="1" dirty="0" smtClean="0">
                <a:solidFill>
                  <a:srgbClr val="0070C0"/>
                </a:solidFill>
                <a:latin typeface="Times New Roman" pitchFamily="18" charset="0"/>
                <a:cs typeface="Times New Roman" pitchFamily="18" charset="0"/>
              </a:rPr>
              <a:t>“Чык тамчысы” исемендәге </a:t>
            </a:r>
          </a:p>
          <a:p>
            <a:pPr algn="ctr"/>
            <a:r>
              <a:rPr lang="tt-RU" sz="2000" b="1" dirty="0" smtClean="0">
                <a:solidFill>
                  <a:srgbClr val="0070C0"/>
                </a:solidFill>
                <a:latin typeface="Times New Roman" pitchFamily="18" charset="0"/>
                <a:cs typeface="Times New Roman" pitchFamily="18" charset="0"/>
              </a:rPr>
              <a:t>мәктәпкәчә белем һәм тәрбия бирү оешмасы</a:t>
            </a:r>
            <a:endParaRPr lang="ru-RU" sz="2000" b="1" dirty="0">
              <a:solidFill>
                <a:srgbClr val="0070C0"/>
              </a:solidFill>
              <a:latin typeface="Times New Roman" pitchFamily="18" charset="0"/>
              <a:cs typeface="Times New Roman" pitchFamily="18" charset="0"/>
            </a:endParaRPr>
          </a:p>
        </p:txBody>
      </p:sp>
      <p:sp>
        <p:nvSpPr>
          <p:cNvPr id="7" name="Прямоугольник 6"/>
          <p:cNvSpPr/>
          <p:nvPr/>
        </p:nvSpPr>
        <p:spPr>
          <a:xfrm>
            <a:off x="5286380" y="4786322"/>
            <a:ext cx="3286148" cy="1015663"/>
          </a:xfrm>
          <a:prstGeom prst="rect">
            <a:avLst/>
          </a:prstGeom>
        </p:spPr>
        <p:txBody>
          <a:bodyPr wrap="square">
            <a:spAutoFit/>
          </a:bodyPr>
          <a:lstStyle/>
          <a:p>
            <a:pPr algn="r"/>
            <a:r>
              <a:rPr lang="tt-RU" sz="2000" b="1" dirty="0" smtClean="0">
                <a:solidFill>
                  <a:srgbClr val="002060"/>
                </a:solidFill>
                <a:latin typeface="Times New Roman" pitchFamily="18" charset="0"/>
                <a:cs typeface="Times New Roman" pitchFamily="18" charset="0"/>
              </a:rPr>
              <a:t>Татар логопед төркеме </a:t>
            </a:r>
          </a:p>
          <a:p>
            <a:pPr algn="r"/>
            <a:r>
              <a:rPr lang="tt-RU" sz="2000" b="1" dirty="0">
                <a:solidFill>
                  <a:srgbClr val="002060"/>
                </a:solidFill>
                <a:latin typeface="Times New Roman" pitchFamily="18" charset="0"/>
                <a:cs typeface="Times New Roman" pitchFamily="18" charset="0"/>
              </a:rPr>
              <a:t>т</a:t>
            </a:r>
            <a:r>
              <a:rPr lang="ru-RU" sz="2000" b="1" dirty="0" err="1" smtClean="0">
                <a:solidFill>
                  <a:srgbClr val="002060"/>
                </a:solidFill>
                <a:latin typeface="Times New Roman" pitchFamily="18" charset="0"/>
                <a:cs typeface="Times New Roman" pitchFamily="18" charset="0"/>
              </a:rPr>
              <a:t>әрбиячесе</a:t>
            </a:r>
            <a:r>
              <a:rPr lang="ru-RU" sz="2000" b="1" dirty="0" smtClean="0">
                <a:solidFill>
                  <a:srgbClr val="002060"/>
                </a:solidFill>
                <a:latin typeface="Times New Roman" pitchFamily="18" charset="0"/>
                <a:cs typeface="Times New Roman" pitchFamily="18" charset="0"/>
              </a:rPr>
              <a:t>:</a:t>
            </a:r>
            <a:r>
              <a:rPr lang="tt-RU" sz="2000" b="1" dirty="0" smtClean="0">
                <a:solidFill>
                  <a:srgbClr val="002060"/>
                </a:solidFill>
                <a:latin typeface="Times New Roman" pitchFamily="18" charset="0"/>
                <a:cs typeface="Times New Roman" pitchFamily="18" charset="0"/>
              </a:rPr>
              <a:t> </a:t>
            </a:r>
          </a:p>
          <a:p>
            <a:pPr algn="r"/>
            <a:r>
              <a:rPr lang="tt-RU" sz="2000" b="1" dirty="0" smtClean="0">
                <a:solidFill>
                  <a:srgbClr val="002060"/>
                </a:solidFill>
                <a:latin typeface="Times New Roman" pitchFamily="18" charset="0"/>
                <a:cs typeface="Times New Roman" pitchFamily="18" charset="0"/>
              </a:rPr>
              <a:t>Гильмутдинова  Г.Х.</a:t>
            </a:r>
            <a:endParaRPr lang="ru-RU" sz="2000" b="1" dirty="0">
              <a:solidFill>
                <a:srgbClr val="002060"/>
              </a:solidFill>
              <a:latin typeface="Times New Roman" pitchFamily="18" charset="0"/>
              <a:cs typeface="Times New Roman" pitchFamily="18" charset="0"/>
            </a:endParaRPr>
          </a:p>
        </p:txBody>
      </p:sp>
      <p:sp>
        <p:nvSpPr>
          <p:cNvPr id="8" name="TextBox 7"/>
          <p:cNvSpPr txBox="1"/>
          <p:nvPr/>
        </p:nvSpPr>
        <p:spPr>
          <a:xfrm>
            <a:off x="428596" y="1500174"/>
            <a:ext cx="8072494" cy="2308324"/>
          </a:xfrm>
          <a:prstGeom prst="rect">
            <a:avLst/>
          </a:prstGeom>
          <a:noFill/>
        </p:spPr>
        <p:txBody>
          <a:bodyPr wrap="square" rtlCol="0">
            <a:spAutoFit/>
          </a:bodyPr>
          <a:lstStyle/>
          <a:p>
            <a:r>
              <a:rPr lang="tt-RU" sz="7200" b="1" i="1" dirty="0" smtClean="0">
                <a:solidFill>
                  <a:srgbClr val="0070C0"/>
                </a:solidFill>
                <a:latin typeface="Times New Roman" pitchFamily="18" charset="0"/>
                <a:cs typeface="Times New Roman" pitchFamily="18" charset="0"/>
              </a:rPr>
              <a:t>Туган ягым – </a:t>
            </a:r>
          </a:p>
          <a:p>
            <a:r>
              <a:rPr lang="tt-RU" sz="7200" b="1" i="1" dirty="0" smtClean="0">
                <a:solidFill>
                  <a:srgbClr val="0070C0"/>
                </a:solidFill>
                <a:latin typeface="Times New Roman" pitchFamily="18" charset="0"/>
                <a:cs typeface="Times New Roman" pitchFamily="18" charset="0"/>
              </a:rPr>
              <a:t>                     гүзәлем</a:t>
            </a:r>
            <a:endParaRPr lang="ru-RU" sz="7200" b="1" i="1" dirty="0">
              <a:solidFill>
                <a:srgbClr val="0070C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D:\Рабочий стол\Д. садик\Шаблоны\abstract-desktop-15.jpg"/>
          <p:cNvPicPr>
            <a:picLocks noChangeAspect="1" noChangeArrowheads="1"/>
          </p:cNvPicPr>
          <p:nvPr/>
        </p:nvPicPr>
        <p:blipFill>
          <a:blip r:embed="rId2" cstate="print"/>
          <a:srcRect/>
          <a:stretch>
            <a:fillRect/>
          </a:stretch>
        </p:blipFill>
        <p:spPr bwMode="auto">
          <a:xfrm>
            <a:off x="-38160" y="0"/>
            <a:ext cx="9182160" cy="6886620"/>
          </a:xfrm>
          <a:prstGeom prst="rect">
            <a:avLst/>
          </a:prstGeom>
          <a:noFill/>
        </p:spPr>
      </p:pic>
      <p:graphicFrame>
        <p:nvGraphicFramePr>
          <p:cNvPr id="5" name="Таблица 4"/>
          <p:cNvGraphicFramePr>
            <a:graphicFrameLocks noGrp="1"/>
          </p:cNvGraphicFramePr>
          <p:nvPr/>
        </p:nvGraphicFramePr>
        <p:xfrm>
          <a:off x="214282" y="1214422"/>
          <a:ext cx="8715436" cy="5466398"/>
        </p:xfrm>
        <a:graphic>
          <a:graphicData uri="http://schemas.openxmlformats.org/drawingml/2006/table">
            <a:tbl>
              <a:tblPr firstRow="1" bandRow="1">
                <a:tableStyleId>{5C22544A-7EE6-4342-B048-85BDC9FD1C3A}</a:tableStyleId>
              </a:tblPr>
              <a:tblGrid>
                <a:gridCol w="403493"/>
                <a:gridCol w="2159870"/>
                <a:gridCol w="2270407"/>
                <a:gridCol w="1977453"/>
                <a:gridCol w="1904213"/>
              </a:tblGrid>
              <a:tr h="833857">
                <a:tc>
                  <a:txBody>
                    <a:bodyPr/>
                    <a:lstStyle/>
                    <a:p>
                      <a:r>
                        <a:rPr lang="tt-RU" sz="1400" dirty="0" smtClean="0">
                          <a:latin typeface="Times New Roman" pitchFamily="18" charset="0"/>
                          <a:cs typeface="Times New Roman" pitchFamily="18" charset="0"/>
                        </a:rPr>
                        <a:t>№</a:t>
                      </a:r>
                      <a:endParaRPr lang="ru-RU" sz="1400" dirty="0">
                        <a:latin typeface="Times New Roman" pitchFamily="18" charset="0"/>
                        <a:cs typeface="Times New Roman" pitchFamily="18" charset="0"/>
                      </a:endParaRPr>
                    </a:p>
                  </a:txBody>
                  <a:tcPr/>
                </a:tc>
                <a:tc>
                  <a:txBody>
                    <a:bodyPr/>
                    <a:lstStyle/>
                    <a:p>
                      <a:r>
                        <a:rPr lang="tt-RU" sz="1400" dirty="0" smtClean="0">
                          <a:latin typeface="Times New Roman" pitchFamily="18" charset="0"/>
                          <a:cs typeface="Times New Roman" pitchFamily="18" charset="0"/>
                        </a:rPr>
                        <a:t>Эшчәнлек  тәртибе</a:t>
                      </a:r>
                      <a:endParaRPr lang="ru-RU" sz="1400" dirty="0">
                        <a:latin typeface="Times New Roman" pitchFamily="18" charset="0"/>
                        <a:cs typeface="Times New Roman" pitchFamily="18" charset="0"/>
                      </a:endParaRPr>
                    </a:p>
                  </a:txBody>
                  <a:tcPr/>
                </a:tc>
                <a:tc>
                  <a:txBody>
                    <a:bodyPr/>
                    <a:lstStyle/>
                    <a:p>
                      <a:r>
                        <a:rPr lang="ru-RU" sz="1400" dirty="0" smtClean="0">
                          <a:latin typeface="Times New Roman" pitchFamily="18" charset="0"/>
                          <a:cs typeface="Times New Roman" pitchFamily="18" charset="0"/>
                        </a:rPr>
                        <a:t>Т</a:t>
                      </a:r>
                      <a:r>
                        <a:rPr lang="tt-RU" sz="1400" dirty="0" smtClean="0">
                          <a:latin typeface="Times New Roman" pitchFamily="18" charset="0"/>
                          <a:cs typeface="Times New Roman" pitchFamily="18" charset="0"/>
                        </a:rPr>
                        <a:t>ә</a:t>
                      </a:r>
                      <a:r>
                        <a:rPr lang="ru-RU" sz="1400" dirty="0" err="1" smtClean="0">
                          <a:latin typeface="Times New Roman" pitchFamily="18" charset="0"/>
                          <a:cs typeface="Times New Roman" pitchFamily="18" charset="0"/>
                        </a:rPr>
                        <a:t>рбияче</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белән балаларның  бердәм эшчәнлеге</a:t>
                      </a:r>
                      <a:endParaRPr lang="ru-RU" sz="1400" dirty="0">
                        <a:latin typeface="Times New Roman" pitchFamily="18" charset="0"/>
                        <a:cs typeface="Times New Roman" pitchFamily="18" charset="0"/>
                      </a:endParaRPr>
                    </a:p>
                  </a:txBody>
                  <a:tcPr/>
                </a:tc>
                <a:tc>
                  <a:txBody>
                    <a:bodyPr/>
                    <a:lstStyle/>
                    <a:p>
                      <a:r>
                        <a:rPr lang="tt-RU" sz="1400" dirty="0" smtClean="0">
                          <a:latin typeface="Times New Roman" pitchFamily="18" charset="0"/>
                          <a:cs typeface="Times New Roman" pitchFamily="18" charset="0"/>
                        </a:rPr>
                        <a:t>Балаларның мөстәкыйл</a:t>
                      </a:r>
                      <a:r>
                        <a:rPr lang="ru-RU" sz="1400" dirty="0" err="1" smtClean="0">
                          <a:latin typeface="Times New Roman" pitchFamily="18" charset="0"/>
                          <a:cs typeface="Times New Roman" pitchFamily="18" charset="0"/>
                        </a:rPr>
                        <a:t>ь</a:t>
                      </a:r>
                      <a:r>
                        <a:rPr lang="tt-RU" sz="1400" baseline="0" dirty="0" smtClean="0">
                          <a:latin typeface="Times New Roman" pitchFamily="18" charset="0"/>
                          <a:cs typeface="Times New Roman" pitchFamily="18" charset="0"/>
                        </a:rPr>
                        <a:t> эшчәнлеге</a:t>
                      </a:r>
                      <a:endParaRPr lang="ru-RU" sz="1400" dirty="0">
                        <a:latin typeface="Times New Roman" pitchFamily="18" charset="0"/>
                        <a:cs typeface="Times New Roman" pitchFamily="18" charset="0"/>
                      </a:endParaRPr>
                    </a:p>
                  </a:txBody>
                  <a:tcPr/>
                </a:tc>
                <a:tc>
                  <a:txBody>
                    <a:bodyPr/>
                    <a:lstStyle/>
                    <a:p>
                      <a:r>
                        <a:rPr lang="tt-RU" sz="1400" dirty="0" smtClean="0">
                          <a:latin typeface="Times New Roman" pitchFamily="18" charset="0"/>
                          <a:cs typeface="Times New Roman" pitchFamily="18" charset="0"/>
                        </a:rPr>
                        <a:t>Әти-әниләр эшчәнлеге</a:t>
                      </a:r>
                      <a:endParaRPr lang="ru-RU" sz="1400" dirty="0">
                        <a:latin typeface="Times New Roman" pitchFamily="18" charset="0"/>
                        <a:cs typeface="Times New Roman" pitchFamily="18" charset="0"/>
                      </a:endParaRPr>
                    </a:p>
                  </a:txBody>
                  <a:tcPr/>
                </a:tc>
              </a:tr>
              <a:tr h="4632541">
                <a:tc>
                  <a:txBody>
                    <a:bodyPr/>
                    <a:lstStyle/>
                    <a:p>
                      <a:r>
                        <a:rPr lang="tt-RU" sz="1400" dirty="0" smtClean="0">
                          <a:latin typeface="Times New Roman" pitchFamily="18" charset="0"/>
                          <a:cs typeface="Times New Roman" pitchFamily="18" charset="0"/>
                        </a:rPr>
                        <a:t>1.</a:t>
                      </a:r>
                    </a:p>
                    <a:p>
                      <a:endParaRPr lang="tt-RU" sz="1400" dirty="0" smtClean="0">
                        <a:latin typeface="Times New Roman" pitchFamily="18" charset="0"/>
                        <a:cs typeface="Times New Roman" pitchFamily="18" charset="0"/>
                      </a:endParaRPr>
                    </a:p>
                    <a:p>
                      <a:endParaRPr lang="tt-RU" sz="1400" dirty="0" smtClean="0">
                        <a:latin typeface="Times New Roman" pitchFamily="18" charset="0"/>
                        <a:cs typeface="Times New Roman" pitchFamily="18" charset="0"/>
                      </a:endParaRPr>
                    </a:p>
                    <a:p>
                      <a:endParaRPr lang="tt-RU" sz="1400" dirty="0" smtClean="0">
                        <a:latin typeface="Times New Roman" pitchFamily="18" charset="0"/>
                        <a:cs typeface="Times New Roman" pitchFamily="18" charset="0"/>
                      </a:endParaRPr>
                    </a:p>
                    <a:p>
                      <a:endParaRPr lang="tt-RU" sz="1400" dirty="0" smtClean="0">
                        <a:latin typeface="Times New Roman" pitchFamily="18" charset="0"/>
                        <a:cs typeface="Times New Roman" pitchFamily="18" charset="0"/>
                      </a:endParaRPr>
                    </a:p>
                    <a:p>
                      <a:endParaRPr lang="tt-RU" sz="1400" dirty="0" smtClean="0">
                        <a:latin typeface="Times New Roman" pitchFamily="18" charset="0"/>
                        <a:cs typeface="Times New Roman" pitchFamily="18" charset="0"/>
                      </a:endParaRPr>
                    </a:p>
                    <a:p>
                      <a:endParaRPr lang="tt-RU" sz="1400" dirty="0" smtClean="0">
                        <a:latin typeface="Times New Roman" pitchFamily="18" charset="0"/>
                        <a:cs typeface="Times New Roman" pitchFamily="18" charset="0"/>
                      </a:endParaRPr>
                    </a:p>
                    <a:p>
                      <a:endParaRPr lang="tt-RU" sz="1400" dirty="0" smtClean="0">
                        <a:latin typeface="Times New Roman" pitchFamily="18" charset="0"/>
                        <a:cs typeface="Times New Roman" pitchFamily="18" charset="0"/>
                      </a:endParaRPr>
                    </a:p>
                    <a:p>
                      <a:endParaRPr lang="tt-RU" sz="1400" dirty="0" smtClean="0">
                        <a:latin typeface="Times New Roman" pitchFamily="18" charset="0"/>
                        <a:cs typeface="Times New Roman" pitchFamily="18" charset="0"/>
                      </a:endParaRPr>
                    </a:p>
                    <a:p>
                      <a:endParaRPr lang="tt-RU" sz="1400" dirty="0" smtClean="0">
                        <a:latin typeface="Times New Roman" pitchFamily="18" charset="0"/>
                        <a:cs typeface="Times New Roman" pitchFamily="18" charset="0"/>
                      </a:endParaRPr>
                    </a:p>
                    <a:p>
                      <a:r>
                        <a:rPr lang="tt-RU" sz="1400" dirty="0" smtClean="0">
                          <a:latin typeface="Times New Roman" pitchFamily="18" charset="0"/>
                          <a:cs typeface="Times New Roman" pitchFamily="18" charset="0"/>
                        </a:rPr>
                        <a:t>2.</a:t>
                      </a:r>
                    </a:p>
                    <a:p>
                      <a:endParaRPr lang="tt-RU" sz="1400" dirty="0" smtClean="0">
                        <a:latin typeface="Times New Roman" pitchFamily="18" charset="0"/>
                        <a:cs typeface="Times New Roman" pitchFamily="18" charset="0"/>
                      </a:endParaRPr>
                    </a:p>
                    <a:p>
                      <a:endParaRPr lang="tt-RU" sz="1400" dirty="0" smtClean="0">
                        <a:latin typeface="Times New Roman" pitchFamily="18" charset="0"/>
                        <a:cs typeface="Times New Roman" pitchFamily="18" charset="0"/>
                      </a:endParaRPr>
                    </a:p>
                    <a:p>
                      <a:endParaRPr lang="tt-RU" sz="1400" dirty="0" smtClean="0">
                        <a:latin typeface="Times New Roman" pitchFamily="18" charset="0"/>
                        <a:cs typeface="Times New Roman" pitchFamily="18" charset="0"/>
                      </a:endParaRPr>
                    </a:p>
                    <a:p>
                      <a:endParaRPr lang="tt-RU" sz="1400" dirty="0" smtClean="0">
                        <a:latin typeface="Times New Roman" pitchFamily="18" charset="0"/>
                        <a:cs typeface="Times New Roman" pitchFamily="18" charset="0"/>
                      </a:endParaRPr>
                    </a:p>
                    <a:p>
                      <a:endParaRPr lang="tt-RU" sz="1400" dirty="0" smtClean="0">
                        <a:latin typeface="Times New Roman" pitchFamily="18" charset="0"/>
                        <a:cs typeface="Times New Roman" pitchFamily="18" charset="0"/>
                      </a:endParaRPr>
                    </a:p>
                    <a:p>
                      <a:endParaRPr lang="tt-RU" sz="1400" dirty="0" smtClean="0">
                        <a:latin typeface="Times New Roman" pitchFamily="18" charset="0"/>
                        <a:cs typeface="Times New Roman" pitchFamily="18" charset="0"/>
                      </a:endParaRPr>
                    </a:p>
                    <a:p>
                      <a:r>
                        <a:rPr lang="tt-RU" sz="1400" dirty="0" smtClean="0">
                          <a:latin typeface="Times New Roman" pitchFamily="18" charset="0"/>
                          <a:cs typeface="Times New Roman" pitchFamily="18" charset="0"/>
                        </a:rPr>
                        <a:t>3.</a:t>
                      </a:r>
                    </a:p>
                  </a:txBody>
                  <a:tcPr/>
                </a:tc>
                <a:tc>
                  <a:txBody>
                    <a:bodyPr/>
                    <a:lstStyle/>
                    <a:p>
                      <a:r>
                        <a:rPr lang="tt-RU" sz="1400" dirty="0" smtClean="0">
                          <a:latin typeface="Times New Roman" pitchFamily="18" charset="0"/>
                          <a:cs typeface="Times New Roman" pitchFamily="18" charset="0"/>
                        </a:rPr>
                        <a:t>Тематик шөгыл</a:t>
                      </a:r>
                      <a:r>
                        <a:rPr lang="ru-RU" sz="1400" dirty="0" err="1" smtClean="0">
                          <a:latin typeface="Times New Roman" pitchFamily="18" charset="0"/>
                          <a:cs typeface="Times New Roman" pitchFamily="18" charset="0"/>
                        </a:rPr>
                        <a:t>ь</a:t>
                      </a:r>
                      <a:endParaRPr lang="tt-RU" sz="1400" dirty="0" smtClean="0">
                        <a:latin typeface="Times New Roman" pitchFamily="18" charset="0"/>
                        <a:cs typeface="Times New Roman" pitchFamily="18" charset="0"/>
                      </a:endParaRPr>
                    </a:p>
                    <a:p>
                      <a:r>
                        <a:rPr lang="tt-RU" sz="1400" dirty="0" smtClean="0">
                          <a:latin typeface="Times New Roman" pitchFamily="18" charset="0"/>
                          <a:cs typeface="Times New Roman" pitchFamily="18" charset="0"/>
                        </a:rPr>
                        <a:t>“Республикам минем Татарстан”</a:t>
                      </a:r>
                    </a:p>
                    <a:p>
                      <a:endParaRPr lang="tt-RU" sz="14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ru-RU" sz="1400" dirty="0" smtClean="0">
                        <a:latin typeface="Times New Roman" pitchFamily="18" charset="0"/>
                        <a:cs typeface="Times New Roman" pitchFamily="18" charset="0"/>
                      </a:endParaRPr>
                    </a:p>
                    <a:p>
                      <a:endParaRPr lang="tt-RU" sz="1400" dirty="0" smtClean="0">
                        <a:latin typeface="Times New Roman" pitchFamily="18" charset="0"/>
                        <a:cs typeface="Times New Roman" pitchFamily="18" charset="0"/>
                      </a:endParaRPr>
                    </a:p>
                    <a:p>
                      <a:endParaRPr lang="tt-RU" sz="1400" dirty="0" smtClean="0">
                        <a:latin typeface="Times New Roman" pitchFamily="18" charset="0"/>
                        <a:cs typeface="Times New Roman" pitchFamily="18" charset="0"/>
                      </a:endParaRPr>
                    </a:p>
                    <a:p>
                      <a:endParaRPr lang="tt-RU" sz="1400" dirty="0" smtClean="0">
                        <a:latin typeface="Times New Roman" pitchFamily="18" charset="0"/>
                        <a:cs typeface="Times New Roman" pitchFamily="18" charset="0"/>
                      </a:endParaRPr>
                    </a:p>
                    <a:p>
                      <a:endParaRPr lang="tt-RU" sz="14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tt-RU" sz="1400" dirty="0" smtClean="0">
                        <a:latin typeface="Times New Roman" pitchFamily="18" charset="0"/>
                        <a:cs typeface="Times New Roman" pitchFamily="18" charset="0"/>
                      </a:endParaRPr>
                    </a:p>
                    <a:p>
                      <a:r>
                        <a:rPr lang="tt-RU" sz="1400" dirty="0" smtClean="0">
                          <a:latin typeface="Times New Roman" pitchFamily="18" charset="0"/>
                          <a:cs typeface="Times New Roman" pitchFamily="18" charset="0"/>
                        </a:rPr>
                        <a:t>Үстерешле сөйләм: </a:t>
                      </a:r>
                    </a:p>
                    <a:p>
                      <a:r>
                        <a:rPr lang="tt-RU" sz="1400" dirty="0" smtClean="0">
                          <a:latin typeface="Times New Roman" pitchFamily="18" charset="0"/>
                          <a:cs typeface="Times New Roman" pitchFamily="18" charset="0"/>
                        </a:rPr>
                        <a:t> Г.Тукай “ И</a:t>
                      </a:r>
                      <a:r>
                        <a:rPr lang="tt-RU" sz="1400" baseline="0" dirty="0" smtClean="0">
                          <a:latin typeface="Times New Roman" pitchFamily="18" charset="0"/>
                          <a:cs typeface="Times New Roman" pitchFamily="18" charset="0"/>
                        </a:rPr>
                        <a:t> туган тел, и матур тел</a:t>
                      </a:r>
                      <a:r>
                        <a:rPr lang="tt-RU" sz="1400" dirty="0" smtClean="0">
                          <a:latin typeface="Times New Roman" pitchFamily="18" charset="0"/>
                          <a:cs typeface="Times New Roman" pitchFamily="18" charset="0"/>
                        </a:rPr>
                        <a:t>”</a:t>
                      </a:r>
                    </a:p>
                    <a:p>
                      <a:pPr marL="0" marR="0" indent="0" algn="l" defTabSz="914400" rtl="0" eaLnBrk="1" fontAlgn="auto" latinLnBrk="0" hangingPunct="1">
                        <a:lnSpc>
                          <a:spcPct val="100000"/>
                        </a:lnSpc>
                        <a:spcBef>
                          <a:spcPts val="0"/>
                        </a:spcBef>
                        <a:spcAft>
                          <a:spcPts val="0"/>
                        </a:spcAft>
                        <a:buClrTx/>
                        <a:buSzTx/>
                        <a:buFontTx/>
                        <a:buNone/>
                        <a:tabLst/>
                        <a:defRPr/>
                      </a:pPr>
                      <a:endParaRPr lang="tt-RU" sz="1400" baseline="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tt-RU" sz="1400" baseline="0" dirty="0" smtClean="0">
                          <a:latin typeface="Times New Roman" pitchFamily="18" charset="0"/>
                          <a:cs typeface="Times New Roman" pitchFamily="18" charset="0"/>
                        </a:rPr>
                        <a:t>Татар  халык әкиятен сәхнәләштерү</a:t>
                      </a:r>
                    </a:p>
                    <a:p>
                      <a:pPr marL="0" marR="0" indent="0" algn="l" defTabSz="914400" rtl="0" eaLnBrk="1" fontAlgn="auto" latinLnBrk="0" hangingPunct="1">
                        <a:lnSpc>
                          <a:spcPct val="100000"/>
                        </a:lnSpc>
                        <a:spcBef>
                          <a:spcPts val="0"/>
                        </a:spcBef>
                        <a:spcAft>
                          <a:spcPts val="0"/>
                        </a:spcAft>
                        <a:buClrTx/>
                        <a:buSzTx/>
                        <a:buFontTx/>
                        <a:buNone/>
                        <a:tabLst/>
                        <a:defRPr/>
                      </a:pPr>
                      <a:endParaRPr lang="ru-RU" sz="14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ru-RU" sz="1400" dirty="0" err="1" smtClean="0">
                          <a:latin typeface="Times New Roman" pitchFamily="18" charset="0"/>
                          <a:cs typeface="Times New Roman" pitchFamily="18" charset="0"/>
                        </a:rPr>
                        <a:t>Йомгаклау</a:t>
                      </a:r>
                      <a:r>
                        <a:rPr lang="ru-RU" sz="1400" baseline="0" dirty="0" smtClean="0">
                          <a:latin typeface="Times New Roman" pitchFamily="18" charset="0"/>
                          <a:cs typeface="Times New Roman" pitchFamily="18" charset="0"/>
                        </a:rPr>
                        <a:t> </a:t>
                      </a:r>
                      <a:r>
                        <a:rPr lang="ru-RU" sz="1400" baseline="0" dirty="0" err="1" smtClean="0">
                          <a:latin typeface="Times New Roman" pitchFamily="18" charset="0"/>
                          <a:cs typeface="Times New Roman" pitchFamily="18" charset="0"/>
                        </a:rPr>
                        <a:t>ш</a:t>
                      </a:r>
                      <a:r>
                        <a:rPr lang="tt-RU" sz="1400" baseline="0" dirty="0" smtClean="0">
                          <a:latin typeface="Times New Roman" pitchFamily="18" charset="0"/>
                          <a:cs typeface="Times New Roman" pitchFamily="18" charset="0"/>
                        </a:rPr>
                        <a:t>өгыле:</a:t>
                      </a:r>
                      <a:endParaRPr lang="ru-RU" sz="14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tt-RU" sz="1400" baseline="0" dirty="0" smtClean="0">
                          <a:latin typeface="Times New Roman" pitchFamily="18" charset="0"/>
                          <a:cs typeface="Times New Roman" pitchFamily="18" charset="0"/>
                        </a:rPr>
                        <a:t>“Үзең эшләгәч, тәмле ул- кирәк эшләп ашарга”</a:t>
                      </a:r>
                    </a:p>
                    <a:p>
                      <a:endParaRPr lang="ru-RU" sz="1400" dirty="0">
                        <a:latin typeface="Times New Roman" pitchFamily="18" charset="0"/>
                        <a:cs typeface="Times New Roman"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tt-RU" sz="1400" dirty="0" smtClean="0">
                          <a:latin typeface="Times New Roman" pitchFamily="18" charset="0"/>
                          <a:cs typeface="Times New Roman" pitchFamily="18" charset="0"/>
                        </a:rPr>
                        <a:t>Халык авыз иҗаты әсәрләре белән таныштыру.</a:t>
                      </a:r>
                      <a:endParaRPr lang="ru-RU" sz="1400" dirty="0" smtClean="0">
                        <a:latin typeface="Times New Roman" pitchFamily="18" charset="0"/>
                        <a:cs typeface="Times New Roman" pitchFamily="18" charset="0"/>
                      </a:endParaRPr>
                    </a:p>
                    <a:p>
                      <a:pPr>
                        <a:buFont typeface="Arial" pitchFamily="34" charset="0"/>
                        <a:buNone/>
                      </a:pPr>
                      <a:r>
                        <a:rPr lang="tt-RU" sz="1400" dirty="0" smtClean="0">
                          <a:latin typeface="Times New Roman" pitchFamily="18" charset="0"/>
                          <a:cs typeface="Times New Roman" pitchFamily="18" charset="0"/>
                        </a:rPr>
                        <a:t>Җырлы-биюле уен сүзләрен,хәрәкәтләрен</a:t>
                      </a:r>
                      <a:r>
                        <a:rPr lang="tt-RU" sz="1400" baseline="0" dirty="0" smtClean="0">
                          <a:latin typeface="Times New Roman" pitchFamily="18" charset="0"/>
                          <a:cs typeface="Times New Roman" pitchFamily="18" charset="0"/>
                        </a:rPr>
                        <a:t> өйрәнү, уйнау</a:t>
                      </a:r>
                    </a:p>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tt-RU" sz="1400" dirty="0" smtClean="0">
                          <a:latin typeface="Times New Roman" pitchFamily="18" charset="0"/>
                          <a:cs typeface="Times New Roman" pitchFamily="18" charset="0"/>
                        </a:rPr>
                        <a:t>Әкиятләр уку. Эчтәлеге буенча сорауларга җавап бирү</a:t>
                      </a: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endParaRPr lang="tt-RU" sz="14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tt-RU" sz="1400" dirty="0" smtClean="0">
                          <a:latin typeface="Times New Roman" pitchFamily="18" charset="0"/>
                          <a:cs typeface="Times New Roman" pitchFamily="18" charset="0"/>
                        </a:rPr>
                        <a:t>Сәнгат</a:t>
                      </a:r>
                      <a:r>
                        <a:rPr lang="ru-RU" sz="1400" dirty="0" err="1" smtClean="0">
                          <a:latin typeface="Times New Roman" pitchFamily="18" charset="0"/>
                          <a:cs typeface="Times New Roman" pitchFamily="18" charset="0"/>
                        </a:rPr>
                        <a:t>ьле</a:t>
                      </a:r>
                      <a:r>
                        <a:rPr lang="tt-RU" sz="1400" dirty="0" smtClean="0">
                          <a:latin typeface="Times New Roman" pitchFamily="18" charset="0"/>
                          <a:cs typeface="Times New Roman" pitchFamily="18" charset="0"/>
                        </a:rPr>
                        <a:t> итеп, хәрәкәтләр белән сөйләп карау</a:t>
                      </a:r>
                    </a:p>
                    <a:p>
                      <a:pPr>
                        <a:buFont typeface="Arial" pitchFamily="34" charset="0"/>
                        <a:buNone/>
                      </a:pPr>
                      <a:endParaRPr lang="tt-RU" sz="1400" dirty="0" smtClean="0">
                        <a:latin typeface="Times New Roman" pitchFamily="18" charset="0"/>
                        <a:cs typeface="Times New Roman" pitchFamily="18" charset="0"/>
                      </a:endParaRPr>
                    </a:p>
                    <a:p>
                      <a:pPr>
                        <a:buFont typeface="Arial" pitchFamily="34" charset="0"/>
                        <a:buNone/>
                      </a:pPr>
                      <a:endParaRPr lang="tt-RU" sz="14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tt-RU" sz="1400" dirty="0" smtClean="0">
                          <a:latin typeface="Times New Roman" pitchFamily="18" charset="0"/>
                          <a:cs typeface="Times New Roman" pitchFamily="18" charset="0"/>
                        </a:rPr>
                        <a:t>Әкиятне уку, рол</a:t>
                      </a:r>
                      <a:r>
                        <a:rPr lang="ru-RU" sz="1400" dirty="0" err="1" smtClean="0">
                          <a:latin typeface="Times New Roman" pitchFamily="18" charset="0"/>
                          <a:cs typeface="Times New Roman" pitchFamily="18" charset="0"/>
                        </a:rPr>
                        <a:t>ь</a:t>
                      </a:r>
                      <a:r>
                        <a:rPr lang="tt-RU" sz="1400" dirty="0" smtClean="0">
                          <a:latin typeface="Times New Roman" pitchFamily="18" charset="0"/>
                          <a:cs typeface="Times New Roman" pitchFamily="18" charset="0"/>
                        </a:rPr>
                        <a:t>ләргә бүлү</a:t>
                      </a:r>
                    </a:p>
                    <a:p>
                      <a:pPr>
                        <a:buFont typeface="Arial" pitchFamily="34" charset="0"/>
                        <a:buNone/>
                      </a:pPr>
                      <a:endParaRPr lang="ru-RU" sz="14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tt-RU" sz="1400" dirty="0" smtClean="0">
                          <a:latin typeface="Times New Roman" pitchFamily="18" charset="0"/>
                          <a:cs typeface="Times New Roman" pitchFamily="18" charset="0"/>
                        </a:rPr>
                        <a:t>Милли ризыклар турында сөйләшү,  бавырсак пешерү</a:t>
                      </a:r>
                      <a:endParaRPr lang="ru-RU" sz="1400" dirty="0" smtClean="0">
                        <a:latin typeface="Times New Roman" pitchFamily="18" charset="0"/>
                        <a:cs typeface="Times New Roman" pitchFamily="18" charset="0"/>
                      </a:endParaRPr>
                    </a:p>
                    <a:p>
                      <a:endParaRPr lang="ru-RU" sz="1400" dirty="0">
                        <a:latin typeface="Times New Roman" pitchFamily="18" charset="0"/>
                        <a:cs typeface="Times New Roman"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tt-RU" sz="1400" baseline="0" dirty="0" smtClean="0">
                          <a:latin typeface="Times New Roman" pitchFamily="18" charset="0"/>
                          <a:cs typeface="Times New Roman" pitchFamily="18" charset="0"/>
                        </a:rPr>
                        <a:t>Китаплар, ал</a:t>
                      </a:r>
                      <a:r>
                        <a:rPr lang="ru-RU" sz="1400" baseline="0" dirty="0" err="1" smtClean="0">
                          <a:latin typeface="Times New Roman" pitchFamily="18" charset="0"/>
                          <a:cs typeface="Times New Roman" pitchFamily="18" charset="0"/>
                        </a:rPr>
                        <a:t>ь</a:t>
                      </a:r>
                      <a:r>
                        <a:rPr lang="tt-RU" sz="1400" baseline="0" dirty="0" smtClean="0">
                          <a:latin typeface="Times New Roman" pitchFamily="18" charset="0"/>
                          <a:cs typeface="Times New Roman" pitchFamily="18" charset="0"/>
                        </a:rPr>
                        <a:t>бомнар, рәсемнәр карау</a:t>
                      </a: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endParaRPr lang="tt-RU" sz="1400" baseline="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ru-RU" sz="1400" dirty="0" err="1" smtClean="0">
                          <a:latin typeface="Times New Roman" pitchFamily="18" charset="0"/>
                          <a:cs typeface="Times New Roman" pitchFamily="18" charset="0"/>
                        </a:rPr>
                        <a:t>Уеннарны</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үзлектән уйнау</a:t>
                      </a:r>
                      <a:r>
                        <a:rPr lang="ru-RU" sz="1400" dirty="0" smtClean="0">
                          <a:latin typeface="Times New Roman" pitchFamily="18" charset="0"/>
                          <a:cs typeface="Times New Roman" pitchFamily="18" charset="0"/>
                        </a:rPr>
                        <a:t>.</a:t>
                      </a: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endParaRPr lang="ru-RU" sz="14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tt-RU" sz="1400" dirty="0" smtClean="0">
                          <a:latin typeface="Times New Roman" pitchFamily="18" charset="0"/>
                          <a:cs typeface="Times New Roman" pitchFamily="18" charset="0"/>
                        </a:rPr>
                        <a:t>Тыңлаган</a:t>
                      </a:r>
                      <a:r>
                        <a:rPr lang="tt-RU" sz="1400" baseline="0" dirty="0" smtClean="0">
                          <a:latin typeface="Times New Roman" pitchFamily="18" charset="0"/>
                          <a:cs typeface="Times New Roman" pitchFamily="18" charset="0"/>
                        </a:rPr>
                        <a:t> әсәрләрнең эчтәләге буенча рәсемнәр ясау</a:t>
                      </a: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endParaRPr lang="ru-RU" sz="14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tt-RU" sz="1400" dirty="0" smtClean="0">
                          <a:latin typeface="Times New Roman" pitchFamily="18" charset="0"/>
                          <a:cs typeface="Times New Roman" pitchFamily="18" charset="0"/>
                        </a:rPr>
                        <a:t>Яттан шигыр</a:t>
                      </a:r>
                      <a:r>
                        <a:rPr lang="ru-RU" sz="1400" dirty="0" err="1" smtClean="0">
                          <a:latin typeface="Times New Roman" pitchFamily="18" charset="0"/>
                          <a:cs typeface="Times New Roman" pitchFamily="18" charset="0"/>
                        </a:rPr>
                        <a:t>ь</a:t>
                      </a:r>
                      <a:r>
                        <a:rPr lang="tt-RU" sz="1400" dirty="0" smtClean="0">
                          <a:latin typeface="Times New Roman" pitchFamily="18" charset="0"/>
                          <a:cs typeface="Times New Roman" pitchFamily="18" charset="0"/>
                        </a:rPr>
                        <a:t>не</a:t>
                      </a:r>
                      <a:r>
                        <a:rPr lang="tt-RU" sz="1400" baseline="0" dirty="0" smtClean="0">
                          <a:latin typeface="Times New Roman" pitchFamily="18" charset="0"/>
                          <a:cs typeface="Times New Roman" pitchFamily="18" charset="0"/>
                        </a:rPr>
                        <a:t> сөйләргә өйрәнү</a:t>
                      </a:r>
                      <a:endParaRPr lang="tt-RU" sz="14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endParaRPr lang="tt-RU" sz="14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endParaRPr lang="tt-RU" sz="14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tt-RU" sz="1400" baseline="0" dirty="0" smtClean="0">
                          <a:latin typeface="Times New Roman" pitchFamily="18" charset="0"/>
                          <a:cs typeface="Times New Roman" pitchFamily="18" charset="0"/>
                        </a:rPr>
                        <a:t>Әкиятнең сүзләрен өйрәнү, рәсемнәр төшерү</a:t>
                      </a:r>
                      <a:endParaRPr lang="tt-RU" sz="14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tt-RU" sz="1400" baseline="0" dirty="0" smtClean="0">
                          <a:latin typeface="Times New Roman" pitchFamily="18" charset="0"/>
                          <a:cs typeface="Times New Roman" pitchFamily="18" charset="0"/>
                        </a:rPr>
                        <a:t>Милли ризык әвәләү</a:t>
                      </a:r>
                    </a:p>
                  </a:txBody>
                  <a:tcPr/>
                </a:tc>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tt-RU" sz="1400" baseline="0" dirty="0" smtClean="0">
                          <a:latin typeface="Times New Roman" pitchFamily="18" charset="0"/>
                          <a:cs typeface="Times New Roman" pitchFamily="18" charset="0"/>
                        </a:rPr>
                        <a:t>Татар х</a:t>
                      </a:r>
                      <a:r>
                        <a:rPr lang="tt-RU" sz="1400" dirty="0" smtClean="0">
                          <a:latin typeface="Times New Roman" pitchFamily="18" charset="0"/>
                          <a:cs typeface="Times New Roman" pitchFamily="18" charset="0"/>
                        </a:rPr>
                        <a:t>алык авыз иҗаты (табышмаклар, сынамышлар, мәкал</a:t>
                      </a:r>
                      <a:r>
                        <a:rPr lang="ru-RU" sz="1400" dirty="0" err="1" smtClean="0">
                          <a:latin typeface="Times New Roman" pitchFamily="18" charset="0"/>
                          <a:cs typeface="Times New Roman" pitchFamily="18" charset="0"/>
                        </a:rPr>
                        <a:t>ь</a:t>
                      </a:r>
                      <a:r>
                        <a:rPr lang="tt-RU" sz="1400" dirty="0" smtClean="0">
                          <a:latin typeface="Times New Roman" pitchFamily="18" charset="0"/>
                          <a:cs typeface="Times New Roman" pitchFamily="18" charset="0"/>
                        </a:rPr>
                        <a:t>ләр) әсәрләре әзерләп килү</a:t>
                      </a:r>
                      <a:endParaRPr lang="ru-RU" sz="1400" dirty="0" smtClean="0">
                        <a:latin typeface="Times New Roman" pitchFamily="18" charset="0"/>
                        <a:cs typeface="Times New Roman" pitchFamily="18" charset="0"/>
                      </a:endParaRPr>
                    </a:p>
                    <a:p>
                      <a:pPr>
                        <a:buFont typeface="Arial" pitchFamily="34" charset="0"/>
                        <a:buChar char="•"/>
                      </a:pPr>
                      <a:endParaRPr lang="ru-RU" sz="1400" dirty="0" smtClean="0">
                        <a:latin typeface="Times New Roman" pitchFamily="18" charset="0"/>
                        <a:cs typeface="Times New Roman" pitchFamily="18" charset="0"/>
                      </a:endParaRPr>
                    </a:p>
                    <a:p>
                      <a:pPr>
                        <a:buFont typeface="Arial" pitchFamily="34" charset="0"/>
                        <a:buChar char="•"/>
                      </a:pPr>
                      <a:endParaRPr lang="ru-RU" sz="14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endParaRPr lang="tt-RU" sz="14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endParaRPr lang="tt-RU" sz="14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endParaRPr lang="tt-RU" sz="14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endParaRPr lang="tt-RU" sz="14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endParaRPr lang="tt-RU" sz="14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tt-RU" sz="14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tt-RU" sz="1400" dirty="0" smtClean="0">
                          <a:latin typeface="Times New Roman" pitchFamily="18" charset="0"/>
                          <a:cs typeface="Times New Roman" pitchFamily="18" charset="0"/>
                        </a:rPr>
                        <a:t>Костюмнар әзерләргә булышу</a:t>
                      </a:r>
                    </a:p>
                    <a:p>
                      <a:pPr marL="0" marR="0" indent="0" algn="l" defTabSz="914400" rtl="0" eaLnBrk="1" fontAlgn="auto" latinLnBrk="0" hangingPunct="1">
                        <a:lnSpc>
                          <a:spcPct val="100000"/>
                        </a:lnSpc>
                        <a:spcBef>
                          <a:spcPts val="0"/>
                        </a:spcBef>
                        <a:spcAft>
                          <a:spcPts val="0"/>
                        </a:spcAft>
                        <a:buClrTx/>
                        <a:buSzTx/>
                        <a:buFontTx/>
                        <a:buNone/>
                        <a:tabLst/>
                        <a:defRPr/>
                      </a:pPr>
                      <a:endParaRPr lang="tt-RU" sz="14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tt-RU" sz="1400" dirty="0" smtClean="0">
                          <a:latin typeface="Times New Roman" pitchFamily="18" charset="0"/>
                          <a:cs typeface="Times New Roman" pitchFamily="18" charset="0"/>
                        </a:rPr>
                        <a:t>Милли ризыклар пешереп алып килү</a:t>
                      </a:r>
                      <a:endParaRPr lang="ru-RU" sz="1400" dirty="0" smtClean="0">
                        <a:latin typeface="Times New Roman" pitchFamily="18" charset="0"/>
                        <a:cs typeface="Times New Roman" pitchFamily="18" charset="0"/>
                      </a:endParaRPr>
                    </a:p>
                    <a:p>
                      <a:endParaRPr lang="tt-RU" sz="1400" dirty="0" smtClean="0">
                        <a:latin typeface="Times New Roman" pitchFamily="18" charset="0"/>
                        <a:cs typeface="Times New Roman" pitchFamily="18" charset="0"/>
                      </a:endParaRPr>
                    </a:p>
                    <a:p>
                      <a:endParaRPr lang="tt-RU" sz="1400" dirty="0" smtClean="0">
                        <a:latin typeface="Times New Roman" pitchFamily="18" charset="0"/>
                        <a:cs typeface="Times New Roman" pitchFamily="18" charset="0"/>
                      </a:endParaRPr>
                    </a:p>
                  </a:txBody>
                  <a:tcPr/>
                </a:tc>
              </a:tr>
            </a:tbl>
          </a:graphicData>
        </a:graphic>
      </p:graphicFrame>
      <p:sp>
        <p:nvSpPr>
          <p:cNvPr id="4" name="Прямоугольник 3"/>
          <p:cNvSpPr/>
          <p:nvPr/>
        </p:nvSpPr>
        <p:spPr>
          <a:xfrm>
            <a:off x="0" y="428604"/>
            <a:ext cx="9144000" cy="461665"/>
          </a:xfrm>
          <a:prstGeom prst="rect">
            <a:avLst/>
          </a:prstGeom>
        </p:spPr>
        <p:txBody>
          <a:bodyPr wrap="square">
            <a:spAutoFit/>
          </a:bodyPr>
          <a:lstStyle/>
          <a:p>
            <a:pPr algn="ctr"/>
            <a:r>
              <a:rPr lang="tt-RU" sz="2400" b="1" i="1" dirty="0" smtClean="0">
                <a:solidFill>
                  <a:srgbClr val="0070C0"/>
                </a:solidFill>
                <a:latin typeface="Times New Roman" pitchFamily="18" charset="0"/>
                <a:cs typeface="Times New Roman" pitchFamily="18" charset="0"/>
              </a:rPr>
              <a:t>“Республикам Татарстан” айлыгына перспектив-тематик план</a:t>
            </a:r>
            <a:endParaRPr lang="ru-RU" sz="2400" b="1" i="1" dirty="0">
              <a:solidFill>
                <a:srgbClr val="0070C0"/>
              </a:solidFill>
              <a:latin typeface="Times New Roman" pitchFamily="18" charset="0"/>
              <a:cs typeface="Times New Roman"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D:\Рабочий стол\Д. садик\Шаблоны\abstract-desktop-15.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pic>
        <p:nvPicPr>
          <p:cNvPr id="5" name="Picture 6" descr="D:\Рабочий стол\детский сад\Изображение 057.jpg"/>
          <p:cNvPicPr>
            <a:picLocks noChangeAspect="1" noChangeArrowheads="1"/>
          </p:cNvPicPr>
          <p:nvPr/>
        </p:nvPicPr>
        <p:blipFill>
          <a:blip r:embed="rId3" cstate="print"/>
          <a:srcRect/>
          <a:stretch>
            <a:fillRect/>
          </a:stretch>
        </p:blipFill>
        <p:spPr bwMode="auto">
          <a:xfrm>
            <a:off x="357158" y="2214554"/>
            <a:ext cx="2408773" cy="4286280"/>
          </a:xfrm>
          <a:prstGeom prst="rect">
            <a:avLst/>
          </a:prstGeom>
          <a:ln>
            <a:noFill/>
          </a:ln>
          <a:effectLst>
            <a:outerShdw blurRad="292100" dist="139700" dir="2700000" algn="tl" rotWithShape="0">
              <a:srgbClr val="333333">
                <a:alpha val="65000"/>
              </a:srgbClr>
            </a:outerShdw>
          </a:effectLst>
        </p:spPr>
      </p:pic>
      <p:pic>
        <p:nvPicPr>
          <p:cNvPr id="6" name="Picture 3" descr="D:\Рабочий стол\детский сад\Изображение 014.jpg"/>
          <p:cNvPicPr>
            <a:picLocks noChangeAspect="1" noChangeArrowheads="1"/>
          </p:cNvPicPr>
          <p:nvPr/>
        </p:nvPicPr>
        <p:blipFill>
          <a:blip r:embed="rId4" cstate="print"/>
          <a:srcRect/>
          <a:stretch>
            <a:fillRect/>
          </a:stretch>
        </p:blipFill>
        <p:spPr bwMode="auto">
          <a:xfrm>
            <a:off x="3214678" y="1285860"/>
            <a:ext cx="2408774" cy="4286280"/>
          </a:xfrm>
          <a:prstGeom prst="rect">
            <a:avLst/>
          </a:prstGeom>
          <a:ln>
            <a:noFill/>
          </a:ln>
          <a:effectLst>
            <a:outerShdw blurRad="292100" dist="139700" dir="2700000" algn="tl" rotWithShape="0">
              <a:srgbClr val="333333">
                <a:alpha val="65000"/>
              </a:srgbClr>
            </a:outerShdw>
          </a:effectLst>
        </p:spPr>
      </p:pic>
      <p:pic>
        <p:nvPicPr>
          <p:cNvPr id="7" name="Picture 7" descr="D:\Рабочий стол\детский сад\Изображение 051.jpg"/>
          <p:cNvPicPr>
            <a:picLocks noChangeAspect="1" noChangeArrowheads="1"/>
          </p:cNvPicPr>
          <p:nvPr/>
        </p:nvPicPr>
        <p:blipFill>
          <a:blip r:embed="rId5" cstate="print"/>
          <a:srcRect/>
          <a:stretch>
            <a:fillRect/>
          </a:stretch>
        </p:blipFill>
        <p:spPr bwMode="auto">
          <a:xfrm>
            <a:off x="6143636" y="2285992"/>
            <a:ext cx="2428892" cy="4322076"/>
          </a:xfrm>
          <a:prstGeom prst="rect">
            <a:avLst/>
          </a:prstGeom>
          <a:ln>
            <a:noFill/>
          </a:ln>
          <a:effectLst>
            <a:outerShdw blurRad="292100" dist="139700" dir="2700000" algn="tl" rotWithShape="0">
              <a:srgbClr val="333333">
                <a:alpha val="65000"/>
              </a:srgbClr>
            </a:outerShdw>
          </a:effectLst>
        </p:spPr>
      </p:pic>
      <p:sp>
        <p:nvSpPr>
          <p:cNvPr id="8" name="TextBox 7"/>
          <p:cNvSpPr txBox="1"/>
          <p:nvPr/>
        </p:nvSpPr>
        <p:spPr>
          <a:xfrm>
            <a:off x="857224" y="428604"/>
            <a:ext cx="7286676" cy="584775"/>
          </a:xfrm>
          <a:prstGeom prst="rect">
            <a:avLst/>
          </a:prstGeom>
          <a:noFill/>
        </p:spPr>
        <p:txBody>
          <a:bodyPr wrap="square" rtlCol="0">
            <a:spAutoFit/>
          </a:bodyPr>
          <a:lstStyle/>
          <a:p>
            <a:pPr algn="ctr"/>
            <a:r>
              <a:rPr lang="tt-RU" sz="3200" b="1" dirty="0" smtClean="0">
                <a:solidFill>
                  <a:srgbClr val="0070C0"/>
                </a:solidFill>
                <a:latin typeface="Times New Roman" pitchFamily="18" charset="0"/>
                <a:cs typeface="Times New Roman" pitchFamily="18" charset="0"/>
              </a:rPr>
              <a:t>Татар халык бизәкләре һәм ашлары</a:t>
            </a:r>
            <a:endParaRPr lang="ru-RU" sz="3200" b="1" dirty="0">
              <a:solidFill>
                <a:srgbClr val="0070C0"/>
              </a:solidFill>
              <a:latin typeface="Times New Roman" pitchFamily="18" charset="0"/>
              <a:cs typeface="Times New Roman"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D:\Рабочий стол\Д. садик\Шаблоны\abstract-desktop-15.jpg"/>
          <p:cNvPicPr>
            <a:picLocks noChangeAspect="1" noChangeArrowheads="1"/>
          </p:cNvPicPr>
          <p:nvPr/>
        </p:nvPicPr>
        <p:blipFill>
          <a:blip r:embed="rId2" cstate="print"/>
          <a:srcRect/>
          <a:stretch>
            <a:fillRect/>
          </a:stretch>
        </p:blipFill>
        <p:spPr bwMode="auto">
          <a:xfrm>
            <a:off x="0" y="0"/>
            <a:ext cx="9144000" cy="6858001"/>
          </a:xfrm>
          <a:prstGeom prst="rect">
            <a:avLst/>
          </a:prstGeom>
          <a:noFill/>
        </p:spPr>
      </p:pic>
      <p:pic>
        <p:nvPicPr>
          <p:cNvPr id="5" name="Picture 4" descr="D:\Рабочий стол\детский сад\Изображение 025.jpg"/>
          <p:cNvPicPr>
            <a:picLocks noChangeAspect="1" noChangeArrowheads="1"/>
          </p:cNvPicPr>
          <p:nvPr/>
        </p:nvPicPr>
        <p:blipFill>
          <a:blip r:embed="rId3" cstate="print"/>
          <a:srcRect/>
          <a:stretch>
            <a:fillRect/>
          </a:stretch>
        </p:blipFill>
        <p:spPr bwMode="auto">
          <a:xfrm>
            <a:off x="214282" y="4071942"/>
            <a:ext cx="4071967" cy="2288336"/>
          </a:xfrm>
          <a:prstGeom prst="rect">
            <a:avLst/>
          </a:prstGeom>
          <a:ln>
            <a:noFill/>
          </a:ln>
          <a:effectLst>
            <a:outerShdw blurRad="292100" dist="139700" dir="2700000" algn="tl" rotWithShape="0">
              <a:srgbClr val="333333">
                <a:alpha val="65000"/>
              </a:srgbClr>
            </a:outerShdw>
          </a:effectLst>
        </p:spPr>
      </p:pic>
      <p:pic>
        <p:nvPicPr>
          <p:cNvPr id="10243" name="Picture 3" descr="D:\Рабочий стол\детский сад\Изображение 087.jpg"/>
          <p:cNvPicPr>
            <a:picLocks noChangeAspect="1" noChangeArrowheads="1"/>
          </p:cNvPicPr>
          <p:nvPr/>
        </p:nvPicPr>
        <p:blipFill>
          <a:blip r:embed="rId4" cstate="print"/>
          <a:srcRect/>
          <a:stretch>
            <a:fillRect/>
          </a:stretch>
        </p:blipFill>
        <p:spPr bwMode="auto">
          <a:xfrm>
            <a:off x="4714876" y="4000504"/>
            <a:ext cx="4095107" cy="2301340"/>
          </a:xfrm>
          <a:prstGeom prst="rect">
            <a:avLst/>
          </a:prstGeom>
          <a:ln>
            <a:noFill/>
          </a:ln>
          <a:effectLst>
            <a:outerShdw blurRad="292100" dist="139700" dir="2700000" algn="tl" rotWithShape="0">
              <a:srgbClr val="333333">
                <a:alpha val="65000"/>
              </a:srgbClr>
            </a:outerShdw>
          </a:effectLst>
        </p:spPr>
      </p:pic>
      <p:pic>
        <p:nvPicPr>
          <p:cNvPr id="10244" name="Picture 4" descr="D:\Рабочий стол\детский сад\Изображение 041.jpg"/>
          <p:cNvPicPr>
            <a:picLocks noChangeAspect="1" noChangeArrowheads="1"/>
          </p:cNvPicPr>
          <p:nvPr/>
        </p:nvPicPr>
        <p:blipFill>
          <a:blip r:embed="rId5" cstate="print"/>
          <a:srcRect/>
          <a:stretch>
            <a:fillRect/>
          </a:stretch>
        </p:blipFill>
        <p:spPr bwMode="auto">
          <a:xfrm>
            <a:off x="2500298" y="1357298"/>
            <a:ext cx="4143404" cy="2328482"/>
          </a:xfrm>
          <a:prstGeom prst="rect">
            <a:avLst/>
          </a:prstGeom>
          <a:ln>
            <a:noFill/>
          </a:ln>
          <a:effectLst>
            <a:outerShdw blurRad="292100" dist="139700" dir="2700000" algn="tl" rotWithShape="0">
              <a:srgbClr val="333333">
                <a:alpha val="65000"/>
              </a:srgbClr>
            </a:outerShdw>
          </a:effectLst>
        </p:spPr>
      </p:pic>
      <p:sp>
        <p:nvSpPr>
          <p:cNvPr id="6" name="TextBox 5"/>
          <p:cNvSpPr txBox="1"/>
          <p:nvPr/>
        </p:nvSpPr>
        <p:spPr>
          <a:xfrm>
            <a:off x="714348" y="500042"/>
            <a:ext cx="7858180" cy="584775"/>
          </a:xfrm>
          <a:prstGeom prst="rect">
            <a:avLst/>
          </a:prstGeom>
          <a:noFill/>
        </p:spPr>
        <p:txBody>
          <a:bodyPr wrap="square" rtlCol="0">
            <a:spAutoFit/>
          </a:bodyPr>
          <a:lstStyle/>
          <a:p>
            <a:pPr algn="ctr"/>
            <a:r>
              <a:rPr lang="tt-RU" sz="3200" b="1" dirty="0" smtClean="0">
                <a:solidFill>
                  <a:srgbClr val="0070C0"/>
                </a:solidFill>
                <a:latin typeface="Times New Roman" pitchFamily="18" charset="0"/>
                <a:cs typeface="Times New Roman" pitchFamily="18" charset="0"/>
              </a:rPr>
              <a:t>Татар халык киемнәре һәм уеннары </a:t>
            </a:r>
            <a:endParaRPr lang="ru-RU" sz="3200" b="1" dirty="0">
              <a:solidFill>
                <a:srgbClr val="0070C0"/>
              </a:solidFill>
              <a:latin typeface="Times New Roman" pitchFamily="18" charset="0"/>
              <a:cs typeface="Times New Roman"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D:\Рабочий стол\Д. садик\Шаблоны\fuzz_green.jpg"/>
          <p:cNvPicPr>
            <a:picLocks noChangeAspect="1" noChangeArrowheads="1"/>
          </p:cNvPicPr>
          <p:nvPr/>
        </p:nvPicPr>
        <p:blipFill>
          <a:blip r:embed="rId2" cstate="print"/>
          <a:srcRect/>
          <a:stretch>
            <a:fillRect/>
          </a:stretch>
        </p:blipFill>
        <p:spPr bwMode="auto">
          <a:xfrm>
            <a:off x="-304800" y="-228600"/>
            <a:ext cx="9753600" cy="7315200"/>
          </a:xfrm>
          <a:prstGeom prst="rect">
            <a:avLst/>
          </a:prstGeom>
          <a:noFill/>
        </p:spPr>
      </p:pic>
      <p:sp>
        <p:nvSpPr>
          <p:cNvPr id="28675" name="Rectangle 3"/>
          <p:cNvSpPr>
            <a:spLocks noChangeArrowheads="1"/>
          </p:cNvSpPr>
          <p:nvPr/>
        </p:nvSpPr>
        <p:spPr bwMode="auto">
          <a:xfrm>
            <a:off x="285720" y="700962"/>
            <a:ext cx="8572560" cy="603242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tt-RU" sz="1400" b="1" i="0"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Максат:</a:t>
            </a:r>
            <a:r>
              <a:rPr kumimoji="0" lang="tt-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Татар халык ашлары турында белемнәрен киңәйтү, халык авыз иҗаты аша балаларның сөйләм осталыкларын үстерү,татар халык ашларын белдергән сүзләр хисабына сүзлек байлыгын арттыру, дөрес итеп җөмләләр төзергә өйрәтүне дәвам итү, татар теленә хас авазларның әйтелешен ныгыту,  пөхтә эшләү күнекмәсен үзләштерү, балаларда халкыбызның күркәм гореф-гадәтләрен, хезмәт сөючәнлек, кунакчыллык, әдәплелек сыйфатларын тәрбияләү.</a:t>
            </a:r>
          </a:p>
          <a:p>
            <a:pPr marL="0" marR="0" lvl="0" indent="0" algn="just" defTabSz="914400" rtl="0" eaLnBrk="1" fontAlgn="base" latinLnBrk="0" hangingPunct="1">
              <a:lnSpc>
                <a:spcPct val="100000"/>
              </a:lnSpc>
              <a:spcBef>
                <a:spcPct val="0"/>
              </a:spcBef>
              <a:spcAft>
                <a:spcPct val="0"/>
              </a:spcAft>
              <a:buClrTx/>
              <a:buSzTx/>
              <a:buFontTx/>
              <a:buNone/>
              <a:tabLst/>
            </a:pPr>
            <a:endParaRPr kumimoji="0" lang="ru-RU" sz="9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tt-RU"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tt-RU" sz="1400" b="1" i="0"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Җиһазлау: </a:t>
            </a:r>
            <a:r>
              <a:rPr kumimoji="0" lang="tt-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татар милли ризыклары рәсемнәре, уен өчен маскалар, балалар өчен ал япкычлар һәм яулыклар, камыр, такталар, чәй табыны, магнитофон язмалары.</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ru-RU" sz="9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tt-RU" sz="1400" b="1" i="0"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Әдәбият:</a:t>
            </a:r>
            <a:r>
              <a:rPr kumimoji="0" lang="tt-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Исәнбәт Н. “Балалар фольклоры”, Казан, 1984.</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ru-RU" sz="9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tt-RU" sz="1400" b="0" i="0"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tt-RU" sz="1400" b="1" i="0"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Шөгыльнең барышы:</a:t>
            </a:r>
            <a:endParaRPr kumimoji="0" lang="ru-RU" sz="900" b="1"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tt-RU"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Тәрбияче(Т):</a:t>
            </a:r>
            <a:r>
              <a:rPr kumimoji="0" lang="tt-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Хәерле иртә, балалар! Карагыз әле, безгә бүген кунаклар килгән. Әйдәгез, бергәләп табигатькә, апаларга хәерле көн телик: </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Хәерле иртә,апалар,</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Хәерле иртә, агачлар,</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Хәерле иртә, кошлар,</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Хәерле иртә, дуслар!</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-Әйткәнемчә, бүген бездә кунаклар бар. Ә кунакчыллык, ачык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йөзле булу – безнең татар халкының күркәм сыйфатларының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берсе. Кунак өйгә килеп керүгә, хуҗалар аңа хөрмәт күрсәтә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башлыйлар. Урынның түрен бирү, ризыкның иң тәмлеләре белән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генә сыйлау – беренче чиратта. Сезнең дә әниләрегез кунак килсә,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тәмле ризыклар пешерә торгандыр, сездә аларга булышасыздыр.</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ru-RU" sz="9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tt-RU"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1бала: </a:t>
            </a:r>
            <a:r>
              <a:rPr kumimoji="0" lang="tt-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Әнием пешермәгән</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Ризык юктыр дөньяда.</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Кызыгып карап торгач,</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Өйрәтә ул миңа да.</a:t>
            </a:r>
            <a:endParaRPr kumimoji="0" lang="tt-RU" sz="1800" b="0" i="0" u="none" strike="noStrike" cap="none" normalizeH="0" baseline="0" dirty="0" smtClean="0">
              <a:ln>
                <a:noFill/>
              </a:ln>
              <a:solidFill>
                <a:schemeClr val="tx1"/>
              </a:solidFill>
              <a:effectLst/>
              <a:latin typeface="Arial" pitchFamily="34" charset="0"/>
            </a:endParaRPr>
          </a:p>
        </p:txBody>
      </p:sp>
      <p:sp>
        <p:nvSpPr>
          <p:cNvPr id="5" name="TextBox 4"/>
          <p:cNvSpPr txBox="1"/>
          <p:nvPr/>
        </p:nvSpPr>
        <p:spPr>
          <a:xfrm>
            <a:off x="-266768" y="188640"/>
            <a:ext cx="9715568" cy="461665"/>
          </a:xfrm>
          <a:prstGeom prst="rect">
            <a:avLst/>
          </a:prstGeom>
          <a:noFill/>
        </p:spPr>
        <p:txBody>
          <a:bodyPr wrap="square" rtlCol="0">
            <a:spAutoFit/>
          </a:bodyPr>
          <a:lstStyle/>
          <a:p>
            <a:pPr algn="ctr"/>
            <a:r>
              <a:rPr lang="tt-RU" sz="2400" b="1" dirty="0" smtClean="0">
                <a:solidFill>
                  <a:srgbClr val="0070C0"/>
                </a:solidFill>
                <a:latin typeface="Times New Roman" pitchFamily="18" charset="0"/>
                <a:cs typeface="Times New Roman" pitchFamily="18" charset="0"/>
              </a:rPr>
              <a:t>Йомгаклау шөгыле: </a:t>
            </a:r>
            <a:r>
              <a:rPr lang="tt-RU" sz="2000" b="1" dirty="0" smtClean="0">
                <a:solidFill>
                  <a:srgbClr val="0070C0"/>
                </a:solidFill>
                <a:latin typeface="Times New Roman" pitchFamily="18" charset="0"/>
                <a:cs typeface="Times New Roman" pitchFamily="18" charset="0"/>
              </a:rPr>
              <a:t>“Үзең эшләгәч, тәмле ул – кирәк эшләп ашарга”</a:t>
            </a:r>
            <a:endParaRPr lang="ru-RU" sz="2000" b="1" dirty="0">
              <a:solidFill>
                <a:srgbClr val="0070C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D:\Рабочий стол\Д. садик\Шаблоны\fuzz_green.jpg"/>
          <p:cNvPicPr>
            <a:picLocks noChangeAspect="1" noChangeArrowheads="1"/>
          </p:cNvPicPr>
          <p:nvPr/>
        </p:nvPicPr>
        <p:blipFill>
          <a:blip r:embed="rId2" cstate="print"/>
          <a:srcRect/>
          <a:stretch>
            <a:fillRect/>
          </a:stretch>
        </p:blipFill>
        <p:spPr bwMode="auto">
          <a:xfrm>
            <a:off x="-304800" y="-228600"/>
            <a:ext cx="9753600" cy="7315200"/>
          </a:xfrm>
          <a:prstGeom prst="rect">
            <a:avLst/>
          </a:prstGeom>
          <a:noFill/>
        </p:spPr>
      </p:pic>
      <p:sp>
        <p:nvSpPr>
          <p:cNvPr id="2053" name="Rectangle 5"/>
          <p:cNvSpPr>
            <a:spLocks noChangeArrowheads="1"/>
          </p:cNvSpPr>
          <p:nvPr/>
        </p:nvSpPr>
        <p:spPr bwMode="auto">
          <a:xfrm>
            <a:off x="357158" y="103327"/>
            <a:ext cx="8572560" cy="603242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tt-RU"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2бала: </a:t>
            </a:r>
            <a:r>
              <a:rPr kumimoji="0" lang="tt-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Ниләр генә белми ул,</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Йөзем белән икмәкләр,</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Гөбәдия, кабартма,</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Коймаклар, тәбикмәкләр.</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ru-RU" sz="9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tt-RU"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3бала:</a:t>
            </a:r>
            <a:r>
              <a:rPr kumimoji="0" lang="tt-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Өчпочмаклар, бәлешләр,</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Исемсезләре шактый.</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Кыстыбый, пәрәмәчне</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Хәтта әти дә мактый!</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ru-RU" sz="9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tt-RU"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tt-RU" sz="1400" b="1" i="0"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Т. </a:t>
            </a:r>
            <a:r>
              <a:rPr kumimoji="0" lang="tt-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Менә  нинди уңган безнең әниләребез! Кемнең әнисе нәрсә</a:t>
            </a:r>
          </a:p>
          <a:p>
            <a:pPr marL="0" marR="0" lvl="0" indent="0" algn="just"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пешерә, тыңлап карыйк әле.</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ru-RU" sz="9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tt-RU"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Бала:</a:t>
            </a:r>
            <a:r>
              <a:rPr kumimoji="0" lang="tt-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Әни бәлеш (коймак...) пешерә.</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ru-RU" sz="9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tt-RU" sz="1400" b="1" i="0"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Т. </a:t>
            </a:r>
            <a:r>
              <a:rPr kumimoji="0" lang="tt-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-Әйе, әниләрегез бу ризыкларны бар күңел җылысын биреп,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иренмичә әзерли, кунакларны сыйлый. Безнең дә бүген кунакларыбыз бар. Шулай булгач, аларны сыйламыйча булмас.</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-Әйдәгез, бергәләп тәмле ризык пешерик, ә нәрсә пешерәсен безгә табышмак әйтер.</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Әз генә камыр алсак,</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Вак-вак итеп турасак,</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Майлы табага салсак,</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Нәрсә булыр? (бавырсак).</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-Дөрес, балалар, бавырсак пешерербез. Бавырсакны элек-электән безнең әбиләребез муллык, байлык символы итеп пешергәннәр.</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-Ә хәзер эшкә әзерләник. Иң беренче нәрсә эшлибез?</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-Чәчләрне җыябыз, алъяпкыч киябез, кулларны юабыз.</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Балалар киенеп, юынып өстәл янына килә.</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-Менә без эш башларга әзер. Бавырсак пешерү өчен нәрсәләр кирәк?</a:t>
            </a:r>
            <a:endParaRPr kumimoji="0" lang="tt-RU" sz="18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D:\Рабочий стол\Д. садик\Шаблоны\fuzz_green.jpg"/>
          <p:cNvPicPr>
            <a:picLocks noChangeAspect="1" noChangeArrowheads="1"/>
          </p:cNvPicPr>
          <p:nvPr/>
        </p:nvPicPr>
        <p:blipFill>
          <a:blip r:embed="rId2" cstate="print"/>
          <a:srcRect/>
          <a:stretch>
            <a:fillRect/>
          </a:stretch>
        </p:blipFill>
        <p:spPr bwMode="auto">
          <a:xfrm>
            <a:off x="-304800" y="-228600"/>
            <a:ext cx="9753600" cy="7315200"/>
          </a:xfrm>
          <a:prstGeom prst="rect">
            <a:avLst/>
          </a:prstGeom>
          <a:noFill/>
        </p:spPr>
      </p:pic>
      <p:sp>
        <p:nvSpPr>
          <p:cNvPr id="4101" name="Rectangle 5"/>
          <p:cNvSpPr>
            <a:spLocks noChangeArrowheads="1"/>
          </p:cNvSpPr>
          <p:nvPr/>
        </p:nvSpPr>
        <p:spPr bwMode="auto">
          <a:xfrm>
            <a:off x="357158" y="385332"/>
            <a:ext cx="8429684" cy="632480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tt-RU"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Бала: </a:t>
            </a:r>
            <a:r>
              <a:rPr kumimoji="0" lang="tt-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Ак сарайның эчендә</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Көмеш су да, алтын су.</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Юк ишеге, тәрәзәсе,</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Суларын эчәм дисәң,</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Була аны җимерәсе (йомырка).</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ru-RU" sz="9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tt-RU"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Бала: </a:t>
            </a:r>
            <a:r>
              <a:rPr kumimoji="0" lang="tt-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Су түгел, сыек, кар түгел, ак (сөт).</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-Камыр ашын нәрсәдән башка пешереп булмый (оннан).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Әйе, он да кирәк, тагын бераз гына шикәр комы да өстәсәк,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камыр әзер була.</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-Эш өчен тагын ниләр кирәк? (такта, он)</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-Эшләү өчен бармакларыбызны язып алыйк:</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Хәзер ясыйбыз коймак,</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Аннан ясыйк өчпочмак,</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Монсы булыр бавырсак,</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Ә чәк-чәк вак-вак, вак-вак.</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Балалар эше (татар көе яңгырый).</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ru-RU" sz="9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tt-RU"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Т. </a:t>
            </a:r>
            <a:r>
              <a:rPr kumimoji="0" lang="tt-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–Алдыгыздагы камырдан бармак юанлыгы бау тәгәрәтәбез, вак кисәкләргә бүләбез һәм алардан кечкенә шарлар әвәлибез. Чиста эшлибез, идәнгә он, камыр төшермәскә тырышабыз. Эшләве күңеллерәк булыр,                       мәкаль әйтешик.</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ru-RU" sz="9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tt-RU"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Балалар:</a:t>
            </a:r>
            <a:r>
              <a:rPr kumimoji="0" lang="tt-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Эше җайлының ашы да тәмле.</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Агач җимеше белән, кеше эше белән.</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Аз сөйлә, күп эшлә.</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Ашыккан – ашка пешкән.</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Башлаган эшнең беткәне яхшы.</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Эш беткәч, уйнарга ярый.</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-Менә бавырсаклар әзер, пешерәсе генә калды. Аны ничек пешерәләр соң?</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-Майда кыздыралар.</a:t>
            </a:r>
            <a:endParaRPr kumimoji="0" lang="tt-RU" sz="18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D:\Рабочий стол\Д. садик\Шаблоны\fuzz_green.jpg"/>
          <p:cNvPicPr>
            <a:picLocks noChangeAspect="1" noChangeArrowheads="1"/>
          </p:cNvPicPr>
          <p:nvPr/>
        </p:nvPicPr>
        <p:blipFill>
          <a:blip r:embed="rId2" cstate="print"/>
          <a:srcRect/>
          <a:stretch>
            <a:fillRect/>
          </a:stretch>
        </p:blipFill>
        <p:spPr bwMode="auto">
          <a:xfrm>
            <a:off x="-285784" y="-214338"/>
            <a:ext cx="9753600" cy="7315200"/>
          </a:xfrm>
          <a:prstGeom prst="rect">
            <a:avLst/>
          </a:prstGeom>
          <a:noFill/>
        </p:spPr>
      </p:pic>
      <p:sp>
        <p:nvSpPr>
          <p:cNvPr id="5122" name="Rectangle 2"/>
          <p:cNvSpPr>
            <a:spLocks noChangeArrowheads="1"/>
          </p:cNvSpPr>
          <p:nvPr/>
        </p:nvSpPr>
        <p:spPr bwMode="auto">
          <a:xfrm>
            <a:off x="0" y="559561"/>
            <a:ext cx="9144000" cy="552458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-Бик дөрес. Хәзер Алисаның</a:t>
            </a:r>
            <a:r>
              <a:rPr kumimoji="0" lang="tt-RU" sz="1400" b="0"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 әнисе</a:t>
            </a:r>
            <a:r>
              <a:rPr kumimoji="0" lang="tt-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аларны ашханәгә алып төшеп, пешереп алып менер.</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-Ә без өстәлне җыештырып, кулларны юып, чәй табыны әзерлик.</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t-RU" sz="1400" b="1" i="0"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“Самавыр” уены.</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900" b="1" i="0" u="sng"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-Ә хәзер табынга рәхим итегез, үзебез пешергән бавырсаклар белән тәмләп чәй эчик. Табын кагыйдәләрен искә төшерик:</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-Табында без һәрчак кунак,</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Кунак булсаң, тыйнак бул!</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Кирәкмәс сүзләр сөйләмә,</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Түкмә, чәчмә, җыйнак бул!</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Кашык сине ияртмәсен,</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Син хуҗа бул кашыкка,</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Табында һәркем сынала,</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Комсызланма, ашыкма!</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Ризыгыңны чәйнәп аша,</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Авыз төеп тутырма,</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Чапылдатма, күршеләргә</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Бәреп-сугып утырма!</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Ашаган йөрәккә ятсын,</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Яхшырак эшләр башың,</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Әйдә, табынга рәхим ит,</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Бик тәмле булсын ашың! (В. Хәйруллина).</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Балалар кунакларны табынга дәшәл</a:t>
            </a:r>
            <a:r>
              <a:rPr kumimoji="0" lang="ru-R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әр</a:t>
            </a:r>
            <a:r>
              <a:rPr kumimoji="0" lang="tt-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аннары үзләре утыралар.  </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D:\Рабочий стол\Д. садик\Шаблоны\abstract-desktop-15.jpg"/>
          <p:cNvPicPr>
            <a:picLocks noChangeAspect="1" noChangeArrowheads="1"/>
          </p:cNvPicPr>
          <p:nvPr/>
        </p:nvPicPr>
        <p:blipFill>
          <a:blip r:embed="rId2" cstate="print"/>
          <a:srcRect/>
          <a:stretch>
            <a:fillRect/>
          </a:stretch>
        </p:blipFill>
        <p:spPr bwMode="auto">
          <a:xfrm>
            <a:off x="0" y="0"/>
            <a:ext cx="9191657" cy="6893743"/>
          </a:xfrm>
          <a:prstGeom prst="rect">
            <a:avLst/>
          </a:prstGeom>
          <a:noFill/>
        </p:spPr>
      </p:pic>
      <p:sp>
        <p:nvSpPr>
          <p:cNvPr id="5" name="Прямоугольник 4"/>
          <p:cNvSpPr/>
          <p:nvPr/>
        </p:nvSpPr>
        <p:spPr>
          <a:xfrm>
            <a:off x="928662" y="642918"/>
            <a:ext cx="7286676" cy="769441"/>
          </a:xfrm>
          <a:prstGeom prst="rect">
            <a:avLst/>
          </a:prstGeom>
        </p:spPr>
        <p:txBody>
          <a:bodyPr wrap="square">
            <a:spAutoFit/>
          </a:bodyPr>
          <a:lstStyle/>
          <a:p>
            <a:pPr algn="ctr"/>
            <a:r>
              <a:rPr lang="tt-RU" sz="4400" b="1" i="1" dirty="0" smtClean="0">
                <a:solidFill>
                  <a:srgbClr val="0070C0"/>
                </a:solidFill>
                <a:latin typeface="Times New Roman" pitchFamily="18" charset="0"/>
                <a:cs typeface="Times New Roman" pitchFamily="18" charset="0"/>
              </a:rPr>
              <a:t>Көтелгән нәтиҗәләр</a:t>
            </a:r>
            <a:endParaRPr lang="ru-RU" sz="4400" b="1" i="1" dirty="0">
              <a:solidFill>
                <a:srgbClr val="0070C0"/>
              </a:solidFill>
              <a:latin typeface="Times New Roman" pitchFamily="18" charset="0"/>
              <a:cs typeface="Times New Roman" pitchFamily="18" charset="0"/>
            </a:endParaRPr>
          </a:p>
        </p:txBody>
      </p:sp>
      <p:sp>
        <p:nvSpPr>
          <p:cNvPr id="7" name="TextBox 6"/>
          <p:cNvSpPr txBox="1"/>
          <p:nvPr/>
        </p:nvSpPr>
        <p:spPr>
          <a:xfrm>
            <a:off x="500034" y="1928802"/>
            <a:ext cx="8143932" cy="4093428"/>
          </a:xfrm>
          <a:prstGeom prst="rect">
            <a:avLst/>
          </a:prstGeom>
          <a:noFill/>
        </p:spPr>
        <p:txBody>
          <a:bodyPr wrap="square" rtlCol="0">
            <a:spAutoFit/>
          </a:bodyPr>
          <a:lstStyle/>
          <a:p>
            <a:pPr algn="just"/>
            <a:r>
              <a:rPr lang="tt-RU" dirty="0" smtClean="0">
                <a:latin typeface="Times New Roman" pitchFamily="18" charset="0"/>
                <a:cs typeface="Times New Roman" pitchFamily="18" charset="0"/>
              </a:rPr>
              <a:t>   </a:t>
            </a:r>
            <a:r>
              <a:rPr lang="tt-RU" sz="2000" dirty="0" smtClean="0">
                <a:solidFill>
                  <a:srgbClr val="002060"/>
                </a:solidFill>
                <a:latin typeface="Times New Roman" pitchFamily="18" charset="0"/>
                <a:cs typeface="Times New Roman" pitchFamily="18" charset="0"/>
              </a:rPr>
              <a:t>Проект дәвамында нәсел, гаилә әг</a:t>
            </a:r>
            <a:r>
              <a:rPr lang="ru-RU" sz="2000" dirty="0" err="1" smtClean="0">
                <a:solidFill>
                  <a:srgbClr val="002060"/>
                </a:solidFill>
                <a:latin typeface="Times New Roman" pitchFamily="18" charset="0"/>
                <a:cs typeface="Times New Roman" pitchFamily="18" charset="0"/>
              </a:rPr>
              <a:t>ъзалары</a:t>
            </a:r>
            <a:r>
              <a:rPr lang="ru-RU" sz="2000" dirty="0" smtClean="0">
                <a:solidFill>
                  <a:srgbClr val="002060"/>
                </a:solidFill>
                <a:latin typeface="Times New Roman" pitchFamily="18" charset="0"/>
                <a:cs typeface="Times New Roman" pitchFamily="18" charset="0"/>
              </a:rPr>
              <a:t>, </a:t>
            </a:r>
            <a:r>
              <a:rPr lang="ru-RU" sz="2000" dirty="0" err="1" smtClean="0">
                <a:solidFill>
                  <a:srgbClr val="002060"/>
                </a:solidFill>
                <a:latin typeface="Times New Roman" pitchFamily="18" charset="0"/>
                <a:cs typeface="Times New Roman" pitchFamily="18" charset="0"/>
              </a:rPr>
              <a:t>Алабуга</a:t>
            </a:r>
            <a:r>
              <a:rPr lang="ru-RU" sz="2000" dirty="0" smtClean="0">
                <a:solidFill>
                  <a:srgbClr val="002060"/>
                </a:solidFill>
                <a:latin typeface="Times New Roman" pitchFamily="18" charset="0"/>
                <a:cs typeface="Times New Roman" pitchFamily="18" charset="0"/>
              </a:rPr>
              <a:t> </a:t>
            </a:r>
            <a:r>
              <a:rPr lang="ru-RU" sz="2000" dirty="0" err="1" smtClean="0">
                <a:solidFill>
                  <a:srgbClr val="002060"/>
                </a:solidFill>
                <a:latin typeface="Times New Roman" pitchFamily="18" charset="0"/>
                <a:cs typeface="Times New Roman" pitchFamily="18" charset="0"/>
              </a:rPr>
              <a:t>шәһәре</a:t>
            </a:r>
            <a:r>
              <a:rPr lang="ru-RU" sz="2000" dirty="0" smtClean="0">
                <a:solidFill>
                  <a:srgbClr val="002060"/>
                </a:solidFill>
                <a:latin typeface="Times New Roman" pitchFamily="18" charset="0"/>
                <a:cs typeface="Times New Roman" pitchFamily="18" charset="0"/>
              </a:rPr>
              <a:t>, </a:t>
            </a:r>
            <a:r>
              <a:rPr lang="ru-RU" sz="2000" dirty="0" err="1" smtClean="0">
                <a:solidFill>
                  <a:srgbClr val="002060"/>
                </a:solidFill>
                <a:latin typeface="Times New Roman" pitchFamily="18" charset="0"/>
                <a:cs typeface="Times New Roman" pitchFamily="18" charset="0"/>
              </a:rPr>
              <a:t>аның</a:t>
            </a:r>
            <a:r>
              <a:rPr lang="ru-RU" sz="2000" dirty="0" smtClean="0">
                <a:solidFill>
                  <a:srgbClr val="002060"/>
                </a:solidFill>
                <a:latin typeface="Times New Roman" pitchFamily="18" charset="0"/>
                <a:cs typeface="Times New Roman" pitchFamily="18" charset="0"/>
              </a:rPr>
              <a:t> </a:t>
            </a:r>
            <a:r>
              <a:rPr lang="ru-RU" sz="2000" dirty="0" err="1" smtClean="0">
                <a:solidFill>
                  <a:srgbClr val="002060"/>
                </a:solidFill>
                <a:latin typeface="Times New Roman" pitchFamily="18" charset="0"/>
                <a:cs typeface="Times New Roman" pitchFamily="18" charset="0"/>
              </a:rPr>
              <a:t>күренекле</a:t>
            </a:r>
            <a:r>
              <a:rPr lang="ru-RU" sz="2000" dirty="0" smtClean="0">
                <a:solidFill>
                  <a:srgbClr val="002060"/>
                </a:solidFill>
                <a:latin typeface="Times New Roman" pitchFamily="18" charset="0"/>
                <a:cs typeface="Times New Roman" pitchFamily="18" charset="0"/>
              </a:rPr>
              <a:t> </a:t>
            </a:r>
            <a:r>
              <a:rPr lang="ru-RU" sz="2000" dirty="0" err="1" smtClean="0">
                <a:solidFill>
                  <a:srgbClr val="002060"/>
                </a:solidFill>
                <a:latin typeface="Times New Roman" pitchFamily="18" charset="0"/>
                <a:cs typeface="Times New Roman" pitchFamily="18" charset="0"/>
              </a:rPr>
              <a:t>шәхесләре</a:t>
            </a:r>
            <a:r>
              <a:rPr lang="ru-RU" sz="2000" dirty="0" smtClean="0">
                <a:solidFill>
                  <a:srgbClr val="002060"/>
                </a:solidFill>
                <a:latin typeface="Times New Roman" pitchFamily="18" charset="0"/>
                <a:cs typeface="Times New Roman" pitchFamily="18" charset="0"/>
              </a:rPr>
              <a:t>, </a:t>
            </a:r>
            <a:r>
              <a:rPr lang="ru-RU" sz="2000" dirty="0" err="1" smtClean="0">
                <a:solidFill>
                  <a:srgbClr val="002060"/>
                </a:solidFill>
                <a:latin typeface="Times New Roman" pitchFamily="18" charset="0"/>
                <a:cs typeface="Times New Roman" pitchFamily="18" charset="0"/>
              </a:rPr>
              <a:t>истәлекле</a:t>
            </a:r>
            <a:r>
              <a:rPr lang="ru-RU" sz="2000" dirty="0" smtClean="0">
                <a:solidFill>
                  <a:srgbClr val="002060"/>
                </a:solidFill>
                <a:latin typeface="Times New Roman" pitchFamily="18" charset="0"/>
                <a:cs typeface="Times New Roman" pitchFamily="18" charset="0"/>
              </a:rPr>
              <a:t> </a:t>
            </a:r>
            <a:r>
              <a:rPr lang="ru-RU" sz="2000" dirty="0" err="1" smtClean="0">
                <a:solidFill>
                  <a:srgbClr val="002060"/>
                </a:solidFill>
                <a:latin typeface="Times New Roman" pitchFamily="18" charset="0"/>
                <a:cs typeface="Times New Roman" pitchFamily="18" charset="0"/>
              </a:rPr>
              <a:t>урыннары</a:t>
            </a:r>
            <a:r>
              <a:rPr lang="ru-RU" sz="2000" dirty="0" smtClean="0">
                <a:solidFill>
                  <a:srgbClr val="002060"/>
                </a:solidFill>
                <a:latin typeface="Times New Roman" pitchFamily="18" charset="0"/>
                <a:cs typeface="Times New Roman" pitchFamily="18" charset="0"/>
              </a:rPr>
              <a:t>, </a:t>
            </a:r>
            <a:r>
              <a:rPr lang="ru-RU" sz="2000" dirty="0" err="1" smtClean="0">
                <a:solidFill>
                  <a:srgbClr val="002060"/>
                </a:solidFill>
                <a:latin typeface="Times New Roman" pitchFamily="18" charset="0"/>
                <a:cs typeface="Times New Roman" pitchFamily="18" charset="0"/>
              </a:rPr>
              <a:t>шулай</a:t>
            </a:r>
            <a:r>
              <a:rPr lang="ru-RU" sz="2000" dirty="0" smtClean="0">
                <a:solidFill>
                  <a:srgbClr val="002060"/>
                </a:solidFill>
                <a:latin typeface="Times New Roman" pitchFamily="18" charset="0"/>
                <a:cs typeface="Times New Roman" pitchFamily="18" charset="0"/>
              </a:rPr>
              <a:t> </a:t>
            </a:r>
            <a:r>
              <a:rPr lang="ru-RU" sz="2000" dirty="0" err="1" smtClean="0">
                <a:solidFill>
                  <a:srgbClr val="002060"/>
                </a:solidFill>
                <a:latin typeface="Times New Roman" pitchFamily="18" charset="0"/>
                <a:cs typeface="Times New Roman" pitchFamily="18" charset="0"/>
              </a:rPr>
              <a:t>ук</a:t>
            </a:r>
            <a:r>
              <a:rPr lang="ru-RU" sz="2000" dirty="0" smtClean="0">
                <a:solidFill>
                  <a:srgbClr val="002060"/>
                </a:solidFill>
                <a:latin typeface="Times New Roman" pitchFamily="18" charset="0"/>
                <a:cs typeface="Times New Roman" pitchFamily="18" charset="0"/>
              </a:rPr>
              <a:t> Татарстан </a:t>
            </a:r>
            <a:r>
              <a:rPr lang="ru-RU" sz="2000" dirty="0" err="1" smtClean="0">
                <a:solidFill>
                  <a:srgbClr val="002060"/>
                </a:solidFill>
                <a:latin typeface="Times New Roman" pitchFamily="18" charset="0"/>
                <a:cs typeface="Times New Roman" pitchFamily="18" charset="0"/>
              </a:rPr>
              <a:t>Республикасы</a:t>
            </a:r>
            <a:r>
              <a:rPr lang="ru-RU" sz="2000" dirty="0" smtClean="0">
                <a:solidFill>
                  <a:srgbClr val="002060"/>
                </a:solidFill>
                <a:latin typeface="Times New Roman" pitchFamily="18" charset="0"/>
                <a:cs typeface="Times New Roman" pitchFamily="18" charset="0"/>
              </a:rPr>
              <a:t> </a:t>
            </a:r>
            <a:r>
              <a:rPr lang="ru-RU" sz="2000" dirty="0" err="1" smtClean="0">
                <a:solidFill>
                  <a:srgbClr val="002060"/>
                </a:solidFill>
                <a:latin typeface="Times New Roman" pitchFamily="18" charset="0"/>
                <a:cs typeface="Times New Roman" pitchFamily="18" charset="0"/>
              </a:rPr>
              <a:t>турында</a:t>
            </a:r>
            <a:r>
              <a:rPr lang="ru-RU" sz="2000" dirty="0" smtClean="0">
                <a:solidFill>
                  <a:srgbClr val="002060"/>
                </a:solidFill>
                <a:latin typeface="Times New Roman" pitchFamily="18" charset="0"/>
                <a:cs typeface="Times New Roman" pitchFamily="18" charset="0"/>
              </a:rPr>
              <a:t> </a:t>
            </a:r>
            <a:r>
              <a:rPr lang="ru-RU" sz="2000" dirty="0" err="1" smtClean="0">
                <a:solidFill>
                  <a:srgbClr val="002060"/>
                </a:solidFill>
                <a:latin typeface="Times New Roman" pitchFamily="18" charset="0"/>
                <a:cs typeface="Times New Roman" pitchFamily="18" charset="0"/>
              </a:rPr>
              <a:t>әти-әниләр</a:t>
            </a:r>
            <a:r>
              <a:rPr lang="ru-RU" sz="2000" dirty="0" smtClean="0">
                <a:solidFill>
                  <a:srgbClr val="002060"/>
                </a:solidFill>
                <a:latin typeface="Times New Roman" pitchFamily="18" charset="0"/>
                <a:cs typeface="Times New Roman" pitchFamily="18" charset="0"/>
              </a:rPr>
              <a:t> </a:t>
            </a:r>
            <a:r>
              <a:rPr lang="ru-RU" sz="2000" dirty="0" err="1" smtClean="0">
                <a:solidFill>
                  <a:srgbClr val="002060"/>
                </a:solidFill>
                <a:latin typeface="Times New Roman" pitchFamily="18" charset="0"/>
                <a:cs typeface="Times New Roman" pitchFamily="18" charset="0"/>
              </a:rPr>
              <a:t>ярдәме</a:t>
            </a:r>
            <a:r>
              <a:rPr lang="ru-RU" sz="2000" dirty="0" smtClean="0">
                <a:solidFill>
                  <a:srgbClr val="002060"/>
                </a:solidFill>
                <a:latin typeface="Times New Roman" pitchFamily="18" charset="0"/>
                <a:cs typeface="Times New Roman" pitchFamily="18" charset="0"/>
              </a:rPr>
              <a:t> </a:t>
            </a:r>
            <a:r>
              <a:rPr lang="ru-RU" sz="2000" dirty="0" err="1" smtClean="0">
                <a:solidFill>
                  <a:srgbClr val="002060"/>
                </a:solidFill>
                <a:latin typeface="Times New Roman" pitchFamily="18" charset="0"/>
                <a:cs typeface="Times New Roman" pitchFamily="18" charset="0"/>
              </a:rPr>
              <a:t>белән</a:t>
            </a:r>
            <a:r>
              <a:rPr lang="ru-RU" sz="2000" dirty="0" smtClean="0">
                <a:solidFill>
                  <a:srgbClr val="002060"/>
                </a:solidFill>
                <a:latin typeface="Times New Roman" pitchFamily="18" charset="0"/>
                <a:cs typeface="Times New Roman" pitchFamily="18" charset="0"/>
              </a:rPr>
              <a:t> </a:t>
            </a:r>
            <a:r>
              <a:rPr lang="ru-RU" sz="2000" dirty="0" err="1" smtClean="0">
                <a:solidFill>
                  <a:srgbClr val="002060"/>
                </a:solidFill>
                <a:latin typeface="Times New Roman" pitchFamily="18" charset="0"/>
                <a:cs typeface="Times New Roman" pitchFamily="18" charset="0"/>
              </a:rPr>
              <a:t>зур</a:t>
            </a:r>
            <a:r>
              <a:rPr lang="ru-RU" sz="2000" dirty="0" smtClean="0">
                <a:solidFill>
                  <a:srgbClr val="002060"/>
                </a:solidFill>
                <a:latin typeface="Times New Roman" pitchFamily="18" charset="0"/>
                <a:cs typeface="Times New Roman" pitchFamily="18" charset="0"/>
              </a:rPr>
              <a:t> материал </a:t>
            </a:r>
            <a:r>
              <a:rPr lang="ru-RU" sz="2000" dirty="0" err="1" smtClean="0">
                <a:solidFill>
                  <a:srgbClr val="002060"/>
                </a:solidFill>
                <a:latin typeface="Times New Roman" pitchFamily="18" charset="0"/>
                <a:cs typeface="Times New Roman" pitchFamily="18" charset="0"/>
              </a:rPr>
              <a:t>тупланды</a:t>
            </a:r>
            <a:r>
              <a:rPr lang="ru-RU" sz="2000" dirty="0" smtClean="0">
                <a:solidFill>
                  <a:srgbClr val="002060"/>
                </a:solidFill>
                <a:latin typeface="Times New Roman" pitchFamily="18" charset="0"/>
                <a:cs typeface="Times New Roman" pitchFamily="18" charset="0"/>
              </a:rPr>
              <a:t>. </a:t>
            </a:r>
            <a:r>
              <a:rPr lang="ru-RU" sz="2000" dirty="0" err="1" smtClean="0">
                <a:solidFill>
                  <a:srgbClr val="002060"/>
                </a:solidFill>
                <a:latin typeface="Times New Roman" pitchFamily="18" charset="0"/>
                <a:cs typeface="Times New Roman" pitchFamily="18" charset="0"/>
              </a:rPr>
              <a:t>Бик</a:t>
            </a:r>
            <a:r>
              <a:rPr lang="ru-RU" sz="2000" dirty="0" smtClean="0">
                <a:solidFill>
                  <a:srgbClr val="002060"/>
                </a:solidFill>
                <a:latin typeface="Times New Roman" pitchFamily="18" charset="0"/>
                <a:cs typeface="Times New Roman" pitchFamily="18" charset="0"/>
              </a:rPr>
              <a:t> </a:t>
            </a:r>
            <a:r>
              <a:rPr lang="ru-RU" sz="2000" dirty="0" err="1" smtClean="0">
                <a:solidFill>
                  <a:srgbClr val="002060"/>
                </a:solidFill>
                <a:latin typeface="Times New Roman" pitchFamily="18" charset="0"/>
                <a:cs typeface="Times New Roman" pitchFamily="18" charset="0"/>
              </a:rPr>
              <a:t>күп уеннар</a:t>
            </a:r>
            <a:r>
              <a:rPr lang="ru-RU" sz="2000" dirty="0" smtClean="0">
                <a:solidFill>
                  <a:srgbClr val="002060"/>
                </a:solidFill>
                <a:latin typeface="Times New Roman" pitchFamily="18" charset="0"/>
                <a:cs typeface="Times New Roman" pitchFamily="18" charset="0"/>
              </a:rPr>
              <a:t>, </a:t>
            </a:r>
            <a:r>
              <a:rPr lang="ru-RU" sz="2000" dirty="0" err="1" smtClean="0">
                <a:solidFill>
                  <a:srgbClr val="002060"/>
                </a:solidFill>
                <a:latin typeface="Times New Roman" pitchFamily="18" charset="0"/>
                <a:cs typeface="Times New Roman" pitchFamily="18" charset="0"/>
              </a:rPr>
              <a:t>халык</a:t>
            </a:r>
            <a:r>
              <a:rPr lang="ru-RU" sz="2000" dirty="0" smtClean="0">
                <a:solidFill>
                  <a:srgbClr val="002060"/>
                </a:solidFill>
                <a:latin typeface="Times New Roman" pitchFamily="18" charset="0"/>
                <a:cs typeface="Times New Roman" pitchFamily="18" charset="0"/>
              </a:rPr>
              <a:t> </a:t>
            </a:r>
            <a:r>
              <a:rPr lang="ru-RU" sz="2000" dirty="0" err="1" smtClean="0">
                <a:solidFill>
                  <a:srgbClr val="002060"/>
                </a:solidFill>
                <a:latin typeface="Times New Roman" pitchFamily="18" charset="0"/>
                <a:cs typeface="Times New Roman" pitchFamily="18" charset="0"/>
              </a:rPr>
              <a:t>авыз</a:t>
            </a:r>
            <a:r>
              <a:rPr lang="ru-RU" sz="2000" dirty="0" smtClean="0">
                <a:solidFill>
                  <a:srgbClr val="002060"/>
                </a:solidFill>
                <a:latin typeface="Times New Roman" pitchFamily="18" charset="0"/>
                <a:cs typeface="Times New Roman" pitchFamily="18" charset="0"/>
              </a:rPr>
              <a:t> </a:t>
            </a:r>
            <a:r>
              <a:rPr lang="ru-RU" sz="2000" dirty="0" err="1" smtClean="0">
                <a:solidFill>
                  <a:srgbClr val="002060"/>
                </a:solidFill>
                <a:latin typeface="Times New Roman" pitchFamily="18" charset="0"/>
                <a:cs typeface="Times New Roman" pitchFamily="18" charset="0"/>
              </a:rPr>
              <a:t>иҗаты һәм күренекле шәхесләребезнең иҗаты белән таныштык</a:t>
            </a:r>
            <a:r>
              <a:rPr lang="ru-RU" sz="2000" dirty="0" smtClean="0">
                <a:solidFill>
                  <a:srgbClr val="002060"/>
                </a:solidFill>
                <a:latin typeface="Times New Roman" pitchFamily="18" charset="0"/>
                <a:cs typeface="Times New Roman" pitchFamily="18" charset="0"/>
              </a:rPr>
              <a:t>. </a:t>
            </a:r>
          </a:p>
          <a:p>
            <a:pPr algn="just"/>
            <a:r>
              <a:rPr lang="tt-RU" sz="2000" dirty="0" smtClean="0">
                <a:solidFill>
                  <a:srgbClr val="002060"/>
                </a:solidFill>
                <a:latin typeface="Times New Roman" pitchFamily="18" charset="0"/>
                <a:cs typeface="Times New Roman" pitchFamily="18" charset="0"/>
              </a:rPr>
              <a:t>   Нәсел   һәм нәсел агачы</a:t>
            </a:r>
            <a:r>
              <a:rPr lang="ru-RU" sz="2000" dirty="0" smtClean="0">
                <a:solidFill>
                  <a:srgbClr val="002060"/>
                </a:solidFill>
                <a:latin typeface="Times New Roman" pitchFamily="18" charset="0"/>
                <a:cs typeface="Times New Roman" pitchFamily="18" charset="0"/>
              </a:rPr>
              <a:t> </a:t>
            </a:r>
            <a:r>
              <a:rPr lang="ru-RU" sz="2000" dirty="0" err="1" smtClean="0">
                <a:solidFill>
                  <a:srgbClr val="002060"/>
                </a:solidFill>
                <a:latin typeface="Times New Roman" pitchFamily="18" charset="0"/>
                <a:cs typeface="Times New Roman" pitchFamily="18" charset="0"/>
              </a:rPr>
              <a:t>турында</a:t>
            </a:r>
            <a:r>
              <a:rPr lang="ru-RU" sz="2000" dirty="0" smtClean="0">
                <a:solidFill>
                  <a:srgbClr val="002060"/>
                </a:solidFill>
                <a:latin typeface="Times New Roman" pitchFamily="18" charset="0"/>
                <a:cs typeface="Times New Roman" pitchFamily="18" charset="0"/>
              </a:rPr>
              <a:t>  </a:t>
            </a:r>
            <a:r>
              <a:rPr lang="ru-RU" sz="2000" dirty="0" err="1" smtClean="0">
                <a:solidFill>
                  <a:srgbClr val="002060"/>
                </a:solidFill>
                <a:latin typeface="Times New Roman" pitchFamily="18" charset="0"/>
                <a:cs typeface="Times New Roman" pitchFamily="18" charset="0"/>
              </a:rPr>
              <a:t>кызыксынучанлыклары</a:t>
            </a:r>
            <a:r>
              <a:rPr lang="ru-RU" sz="2000" dirty="0" smtClean="0">
                <a:solidFill>
                  <a:srgbClr val="002060"/>
                </a:solidFill>
                <a:latin typeface="Times New Roman" pitchFamily="18" charset="0"/>
                <a:cs typeface="Times New Roman" pitchFamily="18" charset="0"/>
              </a:rPr>
              <a:t> </a:t>
            </a:r>
            <a:r>
              <a:rPr lang="ru-RU" sz="2000" dirty="0" err="1" smtClean="0">
                <a:solidFill>
                  <a:srgbClr val="002060"/>
                </a:solidFill>
                <a:latin typeface="Times New Roman" pitchFamily="18" charset="0"/>
                <a:cs typeface="Times New Roman" pitchFamily="18" charset="0"/>
              </a:rPr>
              <a:t>һәм  белемнәре артты</a:t>
            </a:r>
            <a:r>
              <a:rPr lang="ru-RU" sz="2000" dirty="0" smtClean="0">
                <a:solidFill>
                  <a:srgbClr val="002060"/>
                </a:solidFill>
                <a:latin typeface="Times New Roman" pitchFamily="18" charset="0"/>
                <a:cs typeface="Times New Roman" pitchFamily="18" charset="0"/>
              </a:rPr>
              <a:t>. </a:t>
            </a:r>
            <a:r>
              <a:rPr lang="ru-RU" sz="2000" dirty="0" err="1" smtClean="0">
                <a:solidFill>
                  <a:srgbClr val="002060"/>
                </a:solidFill>
                <a:latin typeface="Times New Roman" pitchFamily="18" charset="0"/>
                <a:cs typeface="Times New Roman" pitchFamily="18" charset="0"/>
              </a:rPr>
              <a:t>Әти-әниләр белән бергәлектә эшләү нәтиҗәсендә балалар</a:t>
            </a:r>
            <a:r>
              <a:rPr lang="ru-RU" sz="2000" dirty="0" smtClean="0">
                <a:solidFill>
                  <a:srgbClr val="002060"/>
                </a:solidFill>
                <a:latin typeface="Times New Roman" pitchFamily="18" charset="0"/>
                <a:cs typeface="Times New Roman" pitchFamily="18" charset="0"/>
              </a:rPr>
              <a:t> </a:t>
            </a:r>
            <a:r>
              <a:rPr lang="ru-RU" sz="2000" dirty="0" err="1" smtClean="0">
                <a:solidFill>
                  <a:srgbClr val="002060"/>
                </a:solidFill>
                <a:latin typeface="Times New Roman" pitchFamily="18" charset="0"/>
                <a:cs typeface="Times New Roman" pitchFamily="18" charset="0"/>
              </a:rPr>
              <a:t>һәм әти-әниләр арасында</a:t>
            </a:r>
            <a:r>
              <a:rPr lang="ru-RU" sz="2000" dirty="0" smtClean="0">
                <a:solidFill>
                  <a:srgbClr val="002060"/>
                </a:solidFill>
                <a:latin typeface="Times New Roman" pitchFamily="18" charset="0"/>
                <a:cs typeface="Times New Roman" pitchFamily="18" charset="0"/>
              </a:rPr>
              <a:t> </a:t>
            </a:r>
            <a:r>
              <a:rPr lang="ru-RU" sz="2000" dirty="0" err="1" smtClean="0">
                <a:solidFill>
                  <a:srgbClr val="002060"/>
                </a:solidFill>
                <a:latin typeface="Times New Roman" pitchFamily="18" charset="0"/>
                <a:cs typeface="Times New Roman" pitchFamily="18" charset="0"/>
              </a:rPr>
              <a:t>җылы мөнәсәбәт үсте.</a:t>
            </a:r>
            <a:r>
              <a:rPr lang="ru-RU" sz="2000" dirty="0" smtClean="0">
                <a:solidFill>
                  <a:srgbClr val="002060"/>
                </a:solidFill>
                <a:latin typeface="Times New Roman" pitchFamily="18" charset="0"/>
                <a:cs typeface="Times New Roman" pitchFamily="18" charset="0"/>
              </a:rPr>
              <a:t> </a:t>
            </a:r>
            <a:r>
              <a:rPr lang="ru-RU" sz="2000" dirty="0" err="1" smtClean="0">
                <a:solidFill>
                  <a:srgbClr val="002060"/>
                </a:solidFill>
                <a:latin typeface="Times New Roman" pitchFamily="18" charset="0"/>
                <a:cs typeface="Times New Roman" pitchFamily="18" charset="0"/>
              </a:rPr>
              <a:t>Балаларда</a:t>
            </a:r>
            <a:r>
              <a:rPr lang="ru-RU" sz="2000" dirty="0" smtClean="0">
                <a:solidFill>
                  <a:srgbClr val="002060"/>
                </a:solidFill>
                <a:latin typeface="Times New Roman" pitchFamily="18" charset="0"/>
                <a:cs typeface="Times New Roman" pitchFamily="18" charset="0"/>
              </a:rPr>
              <a:t> </a:t>
            </a:r>
            <a:r>
              <a:rPr lang="ru-RU" sz="2000" dirty="0" err="1" smtClean="0">
                <a:solidFill>
                  <a:srgbClr val="002060"/>
                </a:solidFill>
                <a:latin typeface="Times New Roman" pitchFamily="18" charset="0"/>
                <a:cs typeface="Times New Roman" pitchFamily="18" charset="0"/>
              </a:rPr>
              <a:t>бер-берсенә,</a:t>
            </a:r>
            <a:r>
              <a:rPr lang="ru-RU" sz="2000" dirty="0" smtClean="0">
                <a:solidFill>
                  <a:srgbClr val="002060"/>
                </a:solidFill>
                <a:latin typeface="Times New Roman" pitchFamily="18" charset="0"/>
                <a:cs typeface="Times New Roman" pitchFamily="18" charset="0"/>
              </a:rPr>
              <a:t> </a:t>
            </a:r>
            <a:r>
              <a:rPr lang="tt-RU" sz="2000" dirty="0" smtClean="0">
                <a:solidFill>
                  <a:srgbClr val="002060"/>
                </a:solidFill>
                <a:latin typeface="Times New Roman" pitchFamily="18" charset="0"/>
                <a:cs typeface="Times New Roman" pitchFamily="18" charset="0"/>
              </a:rPr>
              <a:t>гаилә әг</a:t>
            </a:r>
            <a:r>
              <a:rPr lang="ru-RU" sz="2000" dirty="0" err="1" smtClean="0">
                <a:solidFill>
                  <a:srgbClr val="002060"/>
                </a:solidFill>
                <a:latin typeface="Times New Roman" pitchFamily="18" charset="0"/>
                <a:cs typeface="Times New Roman" pitchFamily="18" charset="0"/>
              </a:rPr>
              <a:t>ъзаларына</a:t>
            </a:r>
            <a:r>
              <a:rPr lang="ru-RU" sz="2000" dirty="0" smtClean="0">
                <a:solidFill>
                  <a:srgbClr val="002060"/>
                </a:solidFill>
                <a:latin typeface="Times New Roman" pitchFamily="18" charset="0"/>
                <a:cs typeface="Times New Roman" pitchFamily="18" charset="0"/>
              </a:rPr>
              <a:t>, </a:t>
            </a:r>
            <a:r>
              <a:rPr lang="ru-RU" sz="2000" dirty="0" err="1" smtClean="0">
                <a:solidFill>
                  <a:srgbClr val="002060"/>
                </a:solidFill>
                <a:latin typeface="Times New Roman" pitchFamily="18" charset="0"/>
                <a:cs typeface="Times New Roman" pitchFamily="18" charset="0"/>
              </a:rPr>
              <a:t>өлкән</a:t>
            </a:r>
            <a:r>
              <a:rPr lang="ru-RU" sz="2000" dirty="0" smtClean="0">
                <a:solidFill>
                  <a:srgbClr val="002060"/>
                </a:solidFill>
                <a:latin typeface="Times New Roman" pitchFamily="18" charset="0"/>
                <a:cs typeface="Times New Roman" pitchFamily="18" charset="0"/>
              </a:rPr>
              <a:t> </a:t>
            </a:r>
            <a:r>
              <a:rPr lang="ru-RU" sz="2000" dirty="0" err="1" smtClean="0">
                <a:solidFill>
                  <a:srgbClr val="002060"/>
                </a:solidFill>
                <a:latin typeface="Times New Roman" pitchFamily="18" charset="0"/>
                <a:cs typeface="Times New Roman" pitchFamily="18" charset="0"/>
              </a:rPr>
              <a:t>буынга</a:t>
            </a:r>
            <a:r>
              <a:rPr lang="ru-RU" sz="2000" dirty="0" smtClean="0">
                <a:solidFill>
                  <a:srgbClr val="002060"/>
                </a:solidFill>
                <a:latin typeface="Times New Roman" pitchFamily="18" charset="0"/>
                <a:cs typeface="Times New Roman" pitchFamily="18" charset="0"/>
              </a:rPr>
              <a:t> карата </a:t>
            </a:r>
            <a:r>
              <a:rPr lang="ru-RU" sz="2000" dirty="0" err="1" smtClean="0">
                <a:solidFill>
                  <a:srgbClr val="002060"/>
                </a:solidFill>
                <a:latin typeface="Times New Roman" pitchFamily="18" charset="0"/>
                <a:cs typeface="Times New Roman" pitchFamily="18" charset="0"/>
              </a:rPr>
              <a:t>хөрмәт</a:t>
            </a:r>
            <a:r>
              <a:rPr lang="ru-RU" sz="2000" dirty="0" smtClean="0">
                <a:solidFill>
                  <a:srgbClr val="002060"/>
                </a:solidFill>
                <a:latin typeface="Times New Roman" pitchFamily="18" charset="0"/>
                <a:cs typeface="Times New Roman" pitchFamily="18" charset="0"/>
              </a:rPr>
              <a:t> </a:t>
            </a:r>
            <a:r>
              <a:rPr lang="ru-RU" sz="2000" dirty="0" err="1" smtClean="0">
                <a:solidFill>
                  <a:srgbClr val="002060"/>
                </a:solidFill>
                <a:latin typeface="Times New Roman" pitchFamily="18" charset="0"/>
                <a:cs typeface="Times New Roman" pitchFamily="18" charset="0"/>
              </a:rPr>
              <a:t>һәм</a:t>
            </a:r>
            <a:r>
              <a:rPr lang="ru-RU" sz="2000" dirty="0" smtClean="0">
                <a:solidFill>
                  <a:srgbClr val="002060"/>
                </a:solidFill>
                <a:latin typeface="Times New Roman" pitchFamily="18" charset="0"/>
                <a:cs typeface="Times New Roman" pitchFamily="18" charset="0"/>
              </a:rPr>
              <a:t> </a:t>
            </a:r>
            <a:r>
              <a:rPr lang="ru-RU" sz="2000" dirty="0" err="1" smtClean="0">
                <a:solidFill>
                  <a:srgbClr val="002060"/>
                </a:solidFill>
                <a:latin typeface="Times New Roman" pitchFamily="18" charset="0"/>
                <a:cs typeface="Times New Roman" pitchFamily="18" charset="0"/>
              </a:rPr>
              <a:t>ихтирам</a:t>
            </a:r>
            <a:r>
              <a:rPr lang="ru-RU" sz="2000" dirty="0" smtClean="0">
                <a:solidFill>
                  <a:srgbClr val="002060"/>
                </a:solidFill>
                <a:latin typeface="Times New Roman" pitchFamily="18" charset="0"/>
                <a:cs typeface="Times New Roman" pitchFamily="18" charset="0"/>
              </a:rPr>
              <a:t> </a:t>
            </a:r>
            <a:r>
              <a:rPr lang="ru-RU" sz="2000" dirty="0" err="1" smtClean="0">
                <a:solidFill>
                  <a:srgbClr val="002060"/>
                </a:solidFill>
                <a:latin typeface="Times New Roman" pitchFamily="18" charset="0"/>
                <a:cs typeface="Times New Roman" pitchFamily="18" charset="0"/>
              </a:rPr>
              <a:t>артты</a:t>
            </a:r>
            <a:r>
              <a:rPr lang="ru-RU" sz="2000" dirty="0" smtClean="0">
                <a:solidFill>
                  <a:srgbClr val="002060"/>
                </a:solidFill>
                <a:latin typeface="Times New Roman" pitchFamily="18" charset="0"/>
                <a:cs typeface="Times New Roman" pitchFamily="18" charset="0"/>
              </a:rPr>
              <a:t>.</a:t>
            </a:r>
          </a:p>
          <a:p>
            <a:pPr algn="just"/>
            <a:r>
              <a:rPr lang="tt-RU" sz="2000" dirty="0" smtClean="0">
                <a:solidFill>
                  <a:srgbClr val="002060"/>
                </a:solidFill>
                <a:latin typeface="Times New Roman" pitchFamily="18" charset="0"/>
                <a:cs typeface="Times New Roman" pitchFamily="18" charset="0"/>
              </a:rPr>
              <a:t>   Балаларның сүз байлыгы артты. Тасвирлап сөйләү күнекмәләре үсте.</a:t>
            </a:r>
          </a:p>
          <a:p>
            <a:pPr algn="just"/>
            <a:r>
              <a:rPr lang="tt-RU" sz="2000" dirty="0" smtClean="0">
                <a:solidFill>
                  <a:srgbClr val="002060"/>
                </a:solidFill>
                <a:latin typeface="Times New Roman" pitchFamily="18" charset="0"/>
                <a:cs typeface="Times New Roman" pitchFamily="18" charset="0"/>
              </a:rPr>
              <a:t>Әти-әниләр һәм тәрбиячеләр арасында үзара мөнәсәбәтләрне дәвам иттерү теләге туды.</a:t>
            </a:r>
            <a:endParaRPr lang="ru-RU" sz="2000" dirty="0">
              <a:solidFill>
                <a:srgbClr val="00206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D:\Рабочий стол\Д. садик\Шаблоны\abstract-desktop-15.jpg"/>
          <p:cNvPicPr>
            <a:picLocks noChangeAspect="1" noChangeArrowheads="1"/>
          </p:cNvPicPr>
          <p:nvPr/>
        </p:nvPicPr>
        <p:blipFill>
          <a:blip r:embed="rId2" cstate="print"/>
          <a:srcRect/>
          <a:stretch>
            <a:fillRect/>
          </a:stretch>
        </p:blipFill>
        <p:spPr bwMode="auto">
          <a:xfrm>
            <a:off x="0" y="0"/>
            <a:ext cx="9253534" cy="6940151"/>
          </a:xfrm>
          <a:prstGeom prst="rect">
            <a:avLst/>
          </a:prstGeom>
          <a:noFill/>
        </p:spPr>
      </p:pic>
      <p:sp>
        <p:nvSpPr>
          <p:cNvPr id="8" name="TextBox 7"/>
          <p:cNvSpPr txBox="1"/>
          <p:nvPr/>
        </p:nvSpPr>
        <p:spPr>
          <a:xfrm>
            <a:off x="928662" y="428604"/>
            <a:ext cx="7215238" cy="707886"/>
          </a:xfrm>
          <a:prstGeom prst="rect">
            <a:avLst/>
          </a:prstGeom>
          <a:noFill/>
        </p:spPr>
        <p:txBody>
          <a:bodyPr wrap="square" rtlCol="0">
            <a:spAutoFit/>
          </a:bodyPr>
          <a:lstStyle/>
          <a:p>
            <a:pPr algn="ctr"/>
            <a:r>
              <a:rPr lang="tt-RU" sz="4000" b="1" dirty="0" smtClean="0">
                <a:solidFill>
                  <a:srgbClr val="002060"/>
                </a:solidFill>
                <a:latin typeface="Times New Roman" pitchFamily="18" charset="0"/>
                <a:cs typeface="Times New Roman" pitchFamily="18" charset="0"/>
              </a:rPr>
              <a:t>Кулланылган әдәбият</a:t>
            </a:r>
            <a:endParaRPr lang="ru-RU" sz="4000" b="1" dirty="0">
              <a:solidFill>
                <a:srgbClr val="002060"/>
              </a:solidFill>
              <a:latin typeface="Times New Roman" pitchFamily="18" charset="0"/>
              <a:cs typeface="Times New Roman" pitchFamily="18" charset="0"/>
            </a:endParaRPr>
          </a:p>
        </p:txBody>
      </p:sp>
      <p:sp>
        <p:nvSpPr>
          <p:cNvPr id="9" name="TextBox 8"/>
          <p:cNvSpPr txBox="1"/>
          <p:nvPr/>
        </p:nvSpPr>
        <p:spPr>
          <a:xfrm>
            <a:off x="571472" y="1142984"/>
            <a:ext cx="8072494" cy="5909310"/>
          </a:xfrm>
          <a:prstGeom prst="rect">
            <a:avLst/>
          </a:prstGeom>
          <a:noFill/>
        </p:spPr>
        <p:txBody>
          <a:bodyPr wrap="square" rtlCol="0">
            <a:spAutoFit/>
          </a:bodyPr>
          <a:lstStyle/>
          <a:p>
            <a:pPr marL="342900" indent="-342900">
              <a:buAutoNum type="arabicPeriod"/>
            </a:pPr>
            <a:r>
              <a:rPr lang="tt-RU" sz="2000" dirty="0" smtClean="0">
                <a:latin typeface="Times New Roman" pitchFamily="18" charset="0"/>
                <a:cs typeface="Times New Roman" pitchFamily="18" charset="0"/>
              </a:rPr>
              <a:t>Яг</a:t>
            </a:r>
            <a:r>
              <a:rPr lang="ru-RU" sz="2000" dirty="0" smtClean="0">
                <a:latin typeface="Times New Roman" pitchFamily="18" charset="0"/>
                <a:cs typeface="Times New Roman" pitchFamily="18" charset="0"/>
              </a:rPr>
              <a:t>ъ</a:t>
            </a:r>
            <a:r>
              <a:rPr lang="tt-RU" sz="2000" smtClean="0">
                <a:latin typeface="Times New Roman" pitchFamily="18" charset="0"/>
                <a:cs typeface="Times New Roman" pitchFamily="18" charset="0"/>
              </a:rPr>
              <a:t>фаров </a:t>
            </a:r>
            <a:r>
              <a:rPr lang="tt-RU" sz="2000" dirty="0" smtClean="0">
                <a:latin typeface="Times New Roman" pitchFamily="18" charset="0"/>
                <a:cs typeface="Times New Roman" pitchFamily="18" charset="0"/>
              </a:rPr>
              <a:t>Р.Ф. Ал кирәк, гәл кирәк. -Казан:Мәгариф, 1995.</a:t>
            </a:r>
          </a:p>
          <a:p>
            <a:pPr marL="342900" indent="-342900">
              <a:buAutoNum type="arabicPeriod"/>
            </a:pPr>
            <a:r>
              <a:rPr lang="tt-RU" sz="2000" dirty="0" smtClean="0">
                <a:latin typeface="Times New Roman" pitchFamily="18" charset="0"/>
                <a:cs typeface="Times New Roman" pitchFamily="18" charset="0"/>
              </a:rPr>
              <a:t>Борһанова Р.А.  Туган як табигате белән таныштыру.- Казан: ИУУ РТ, 1997.</a:t>
            </a:r>
          </a:p>
          <a:p>
            <a:pPr marL="342900" indent="-342900">
              <a:buAutoNum type="arabicPeriod"/>
            </a:pPr>
            <a:r>
              <a:rPr lang="tt-RU" sz="2000" dirty="0" smtClean="0">
                <a:latin typeface="Times New Roman" pitchFamily="18" charset="0"/>
                <a:cs typeface="Times New Roman" pitchFamily="18" charset="0"/>
              </a:rPr>
              <a:t>Гарәфиева Г.З. Сөмбеләне кем белә?  Казан-ТаРИХ-2003.</a:t>
            </a:r>
          </a:p>
          <a:p>
            <a:pPr marL="342900" indent="-342900">
              <a:buAutoNum type="arabicPeriod"/>
            </a:pPr>
            <a:r>
              <a:rPr lang="tt-RU" sz="2000" dirty="0" smtClean="0">
                <a:latin typeface="Times New Roman" pitchFamily="18" charset="0"/>
                <a:cs typeface="Times New Roman" pitchFamily="18" charset="0"/>
              </a:rPr>
              <a:t>Исәнбәт Н. Балалар Фол</a:t>
            </a:r>
            <a:r>
              <a:rPr lang="ru-RU" sz="2000" dirty="0" err="1" smtClean="0">
                <a:latin typeface="Times New Roman" pitchFamily="18" charset="0"/>
                <a:cs typeface="Times New Roman" pitchFamily="18" charset="0"/>
              </a:rPr>
              <a:t>ь</a:t>
            </a:r>
            <a:r>
              <a:rPr lang="tt-RU" sz="2000" dirty="0" smtClean="0">
                <a:latin typeface="Times New Roman" pitchFamily="18" charset="0"/>
                <a:cs typeface="Times New Roman" pitchFamily="18" charset="0"/>
              </a:rPr>
              <a:t>клоры –Казан , Татарстан китап нәшрияты,1984.</a:t>
            </a:r>
          </a:p>
          <a:p>
            <a:pPr marL="342900" indent="-342900">
              <a:buAutoNum type="arabicPeriod"/>
            </a:pPr>
            <a:r>
              <a:rPr lang="tt-RU" sz="2000" dirty="0" smtClean="0">
                <a:latin typeface="Times New Roman" pitchFamily="18" charset="0"/>
                <a:cs typeface="Times New Roman" pitchFamily="18" charset="0"/>
              </a:rPr>
              <a:t>Кашапова М.Ф. Иң гүзәл тел – туган тел. Казан,: РИ</a:t>
            </a:r>
            <a:r>
              <a:rPr lang="ru-RU" sz="2000" dirty="0" smtClean="0">
                <a:latin typeface="Times New Roman" pitchFamily="18" charset="0"/>
                <a:cs typeface="Times New Roman" pitchFamily="18" charset="0"/>
              </a:rPr>
              <a:t>Ц</a:t>
            </a:r>
            <a:r>
              <a:rPr lang="tt-RU" sz="2000" dirty="0" smtClean="0">
                <a:latin typeface="Times New Roman" pitchFamily="18" charset="0"/>
                <a:cs typeface="Times New Roman" pitchFamily="18" charset="0"/>
              </a:rPr>
              <a:t> “Школа”,2009.</a:t>
            </a:r>
          </a:p>
          <a:p>
            <a:pPr marL="342900" indent="-342900">
              <a:buAutoNum type="arabicPeriod"/>
            </a:pPr>
            <a:r>
              <a:rPr lang="tt-RU" sz="2000" dirty="0" smtClean="0">
                <a:latin typeface="Times New Roman" pitchFamily="18" charset="0"/>
                <a:cs typeface="Times New Roman" pitchFamily="18" charset="0"/>
              </a:rPr>
              <a:t>ХарисоваФ., Харисова Л. Уен – милли тәрбия чарасы.- Чаллы,  КАМАЗ нәшрияты,1994.</a:t>
            </a:r>
          </a:p>
          <a:p>
            <a:pPr marL="342900" indent="-342900">
              <a:buAutoNum type="arabicPeriod"/>
            </a:pPr>
            <a:r>
              <a:rPr lang="tt-RU" sz="2000" dirty="0" smtClean="0">
                <a:latin typeface="Times New Roman" pitchFamily="18" charset="0"/>
                <a:cs typeface="Times New Roman" pitchFamily="18" charset="0"/>
              </a:rPr>
              <a:t>Зарипова З.М. Белем бирү һәм тәрбия про</a:t>
            </a:r>
            <a:r>
              <a:rPr lang="ru-RU" sz="2000" dirty="0" err="1" smtClean="0">
                <a:latin typeface="Times New Roman" pitchFamily="18" charset="0"/>
                <a:cs typeface="Times New Roman" pitchFamily="18" charset="0"/>
              </a:rPr>
              <a:t>ц</a:t>
            </a:r>
            <a:r>
              <a:rPr lang="tt-RU" sz="2000" dirty="0" smtClean="0">
                <a:latin typeface="Times New Roman" pitchFamily="18" charset="0"/>
                <a:cs typeface="Times New Roman" pitchFamily="18" charset="0"/>
              </a:rPr>
              <a:t>ессында  милли-төбәк компоненты. Яр Чаллы,, “Яр Чаллы” типографиясе, 2000.</a:t>
            </a:r>
          </a:p>
          <a:p>
            <a:pPr marL="342900" indent="-342900">
              <a:buAutoNum type="arabicPeriod"/>
            </a:pPr>
            <a:r>
              <a:rPr lang="tt-RU" sz="2000" dirty="0" smtClean="0">
                <a:latin typeface="Times New Roman" pitchFamily="18" charset="0"/>
                <a:cs typeface="Times New Roman" pitchFamily="18" charset="0"/>
              </a:rPr>
              <a:t>Вороб</a:t>
            </a:r>
            <a:r>
              <a:rPr lang="ru-RU" sz="2000" dirty="0" err="1" smtClean="0">
                <a:latin typeface="Times New Roman" pitchFamily="18" charset="0"/>
                <a:cs typeface="Times New Roman" pitchFamily="18" charset="0"/>
              </a:rPr>
              <a:t>ь</a:t>
            </a:r>
            <a:r>
              <a:rPr lang="tt-RU" sz="2000" dirty="0" smtClean="0">
                <a:latin typeface="Times New Roman" pitchFamily="18" charset="0"/>
                <a:cs typeface="Times New Roman" pitchFamily="18" charset="0"/>
              </a:rPr>
              <a:t>ева Н.И. Татарский народный орнамент. –Казан</a:t>
            </a:r>
            <a:r>
              <a:rPr lang="ru-RU" sz="2000" dirty="0" err="1" smtClean="0">
                <a:latin typeface="Times New Roman" pitchFamily="18" charset="0"/>
                <a:cs typeface="Times New Roman" pitchFamily="18" charset="0"/>
              </a:rPr>
              <a:t>ь</a:t>
            </a:r>
            <a:r>
              <a:rPr lang="tt-RU" sz="2000" dirty="0" smtClean="0">
                <a:latin typeface="Times New Roman" pitchFamily="18" charset="0"/>
                <a:cs typeface="Times New Roman" pitchFamily="18" charset="0"/>
              </a:rPr>
              <a:t>, Татгосиздат,1948.</a:t>
            </a:r>
          </a:p>
          <a:p>
            <a:pPr marL="342900" indent="-342900">
              <a:buAutoNum type="arabicPeriod"/>
            </a:pPr>
            <a:r>
              <a:rPr lang="tt-RU" sz="2000" dirty="0" smtClean="0">
                <a:latin typeface="Times New Roman" pitchFamily="18" charset="0"/>
                <a:cs typeface="Times New Roman" pitchFamily="18" charset="0"/>
              </a:rPr>
              <a:t>Сергеева Н. Әбиемнең сандыгы. Казан, Татарстан китап нәшрияты,1995.</a:t>
            </a:r>
          </a:p>
          <a:p>
            <a:pPr marL="342900" indent="-342900">
              <a:buAutoNum type="arabicPeriod"/>
            </a:pPr>
            <a:r>
              <a:rPr lang="tt-RU" sz="2000" dirty="0" smtClean="0">
                <a:latin typeface="Times New Roman" pitchFamily="18" charset="0"/>
                <a:cs typeface="Times New Roman" pitchFamily="18" charset="0"/>
              </a:rPr>
              <a:t>Сергеева Н. Гомер агачы .Казан, изд. Мәгариф, 2008.</a:t>
            </a:r>
          </a:p>
          <a:p>
            <a:pPr marL="342900" indent="-342900">
              <a:buAutoNum type="arabicPeriod"/>
            </a:pPr>
            <a:r>
              <a:rPr lang="tt-RU" sz="2000" dirty="0" smtClean="0">
                <a:latin typeface="Times New Roman" pitchFamily="18" charset="0"/>
                <a:cs typeface="Times New Roman" pitchFamily="18" charset="0"/>
              </a:rPr>
              <a:t>Хабибуллина И.Җ.  Бабынина Т.Ф.Татарстан мәдәнияте чишмәләре. Яр Чаллы, ГОУ ВПО “НГПИ” 2011.</a:t>
            </a:r>
          </a:p>
          <a:p>
            <a:pPr marL="342900" indent="-342900">
              <a:buAutoNum type="arabicPeriod"/>
            </a:pPr>
            <a:endParaRPr lang="tt-RU" dirty="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D:\Рабочий стол\Д. садик\Шаблоны\abstract-desktop-15.jpg"/>
          <p:cNvPicPr>
            <a:picLocks noChangeAspect="1" noChangeArrowheads="1"/>
          </p:cNvPicPr>
          <p:nvPr/>
        </p:nvPicPr>
        <p:blipFill>
          <a:blip r:embed="rId2" cstate="print"/>
          <a:srcRect/>
          <a:stretch>
            <a:fillRect/>
          </a:stretch>
        </p:blipFill>
        <p:spPr bwMode="auto">
          <a:xfrm>
            <a:off x="0" y="0"/>
            <a:ext cx="9182128" cy="6886596"/>
          </a:xfrm>
          <a:prstGeom prst="rect">
            <a:avLst/>
          </a:prstGeom>
          <a:noFill/>
        </p:spPr>
      </p:pic>
      <p:sp>
        <p:nvSpPr>
          <p:cNvPr id="4" name="TextBox 3"/>
          <p:cNvSpPr txBox="1"/>
          <p:nvPr/>
        </p:nvSpPr>
        <p:spPr>
          <a:xfrm>
            <a:off x="214282" y="1000108"/>
            <a:ext cx="8429684" cy="1323439"/>
          </a:xfrm>
          <a:prstGeom prst="rect">
            <a:avLst/>
          </a:prstGeom>
          <a:noFill/>
        </p:spPr>
        <p:txBody>
          <a:bodyPr wrap="square" rtlCol="0">
            <a:spAutoFit/>
          </a:bodyPr>
          <a:lstStyle/>
          <a:p>
            <a:r>
              <a:rPr lang="ru-RU" sz="4000" b="1" i="1" dirty="0" err="1" smtClean="0">
                <a:solidFill>
                  <a:srgbClr val="0070C0"/>
                </a:solidFill>
                <a:latin typeface="Times New Roman" pitchFamily="18" charset="0"/>
                <a:cs typeface="Times New Roman" pitchFamily="18" charset="0"/>
              </a:rPr>
              <a:t>Проектның төре:                информацион-практик</a:t>
            </a:r>
            <a:r>
              <a:rPr lang="ru-RU" sz="4000" b="1" i="1" dirty="0" smtClean="0">
                <a:solidFill>
                  <a:srgbClr val="0070C0"/>
                </a:solidFill>
                <a:latin typeface="Times New Roman" pitchFamily="18" charset="0"/>
                <a:cs typeface="Times New Roman" pitchFamily="18" charset="0"/>
              </a:rPr>
              <a:t> </a:t>
            </a:r>
            <a:r>
              <a:rPr lang="ru-RU" sz="4000" b="1" i="1" dirty="0" err="1" smtClean="0">
                <a:solidFill>
                  <a:srgbClr val="0070C0"/>
                </a:solidFill>
                <a:latin typeface="Times New Roman" pitchFamily="18" charset="0"/>
                <a:cs typeface="Times New Roman" pitchFamily="18" charset="0"/>
              </a:rPr>
              <a:t>юнәлешле</a:t>
            </a:r>
            <a:endParaRPr lang="ru-RU" sz="4000" b="1" i="1" dirty="0">
              <a:solidFill>
                <a:srgbClr val="0070C0"/>
              </a:solidFill>
              <a:latin typeface="Times New Roman" pitchFamily="18" charset="0"/>
              <a:cs typeface="Times New Roman" pitchFamily="18" charset="0"/>
            </a:endParaRPr>
          </a:p>
        </p:txBody>
      </p:sp>
      <p:sp>
        <p:nvSpPr>
          <p:cNvPr id="5" name="TextBox 4"/>
          <p:cNvSpPr txBox="1"/>
          <p:nvPr/>
        </p:nvSpPr>
        <p:spPr>
          <a:xfrm>
            <a:off x="357158" y="3792967"/>
            <a:ext cx="8501122" cy="707886"/>
          </a:xfrm>
          <a:prstGeom prst="rect">
            <a:avLst/>
          </a:prstGeom>
          <a:noFill/>
        </p:spPr>
        <p:txBody>
          <a:bodyPr wrap="square" rtlCol="0">
            <a:spAutoFit/>
          </a:bodyPr>
          <a:lstStyle/>
          <a:p>
            <a:r>
              <a:rPr lang="ru-RU" sz="4000" b="1" i="1" dirty="0" err="1" smtClean="0">
                <a:solidFill>
                  <a:srgbClr val="7030A0"/>
                </a:solidFill>
                <a:latin typeface="Times New Roman" pitchFamily="18" charset="0"/>
                <a:cs typeface="Times New Roman" pitchFamily="18" charset="0"/>
              </a:rPr>
              <a:t>Проектны</a:t>
            </a:r>
            <a:r>
              <a:rPr lang="tt-RU" sz="4000" b="1" i="1" dirty="0" smtClean="0">
                <a:solidFill>
                  <a:srgbClr val="7030A0"/>
                </a:solidFill>
                <a:latin typeface="Times New Roman" pitchFamily="18" charset="0"/>
                <a:cs typeface="Times New Roman" pitchFamily="18" charset="0"/>
              </a:rPr>
              <a:t>ң дәвамлылыгы:  3 ай</a:t>
            </a:r>
            <a:endParaRPr lang="ru-RU" sz="4000" b="1" i="1" dirty="0">
              <a:solidFill>
                <a:srgbClr val="7030A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D:\Рабочий стол\Д. садик\Шаблоны\backgrounds-powerpoint-2007.jpg"/>
          <p:cNvPicPr>
            <a:picLocks noChangeAspect="1" noChangeArrowheads="1"/>
          </p:cNvPicPr>
          <p:nvPr/>
        </p:nvPicPr>
        <p:blipFill>
          <a:blip r:embed="rId2" cstate="print"/>
          <a:srcRect/>
          <a:stretch>
            <a:fillRect/>
          </a:stretch>
        </p:blipFill>
        <p:spPr bwMode="auto">
          <a:xfrm>
            <a:off x="0" y="0"/>
            <a:ext cx="9144000" cy="6858001"/>
          </a:xfrm>
          <a:prstGeom prst="rect">
            <a:avLst/>
          </a:prstGeom>
          <a:noFill/>
        </p:spPr>
      </p:pic>
      <p:sp>
        <p:nvSpPr>
          <p:cNvPr id="6" name="TextBox 5"/>
          <p:cNvSpPr txBox="1"/>
          <p:nvPr/>
        </p:nvSpPr>
        <p:spPr>
          <a:xfrm>
            <a:off x="0" y="642918"/>
            <a:ext cx="9144000" cy="707886"/>
          </a:xfrm>
          <a:prstGeom prst="rect">
            <a:avLst/>
          </a:prstGeom>
          <a:noFill/>
        </p:spPr>
        <p:txBody>
          <a:bodyPr wrap="square" rtlCol="0">
            <a:spAutoFit/>
          </a:bodyPr>
          <a:lstStyle/>
          <a:p>
            <a:pPr algn="ctr"/>
            <a:r>
              <a:rPr lang="tt-RU" sz="4000" b="1" i="1" dirty="0" smtClean="0">
                <a:solidFill>
                  <a:srgbClr val="0070C0"/>
                </a:solidFill>
                <a:latin typeface="Georgia" pitchFamily="18" charset="0"/>
                <a:cs typeface="Times New Roman" pitchFamily="18" charset="0"/>
              </a:rPr>
              <a:t>Проектның  әһәмиятлелеге</a:t>
            </a:r>
            <a:endParaRPr lang="ru-RU" sz="4000" b="1" i="1" dirty="0">
              <a:solidFill>
                <a:srgbClr val="0070C0"/>
              </a:solidFill>
              <a:latin typeface="Georgia" pitchFamily="18" charset="0"/>
              <a:cs typeface="Times New Roman" pitchFamily="18" charset="0"/>
            </a:endParaRPr>
          </a:p>
        </p:txBody>
      </p:sp>
      <p:sp>
        <p:nvSpPr>
          <p:cNvPr id="4100" name="Rectangle 4"/>
          <p:cNvSpPr>
            <a:spLocks noChangeArrowheads="1"/>
          </p:cNvSpPr>
          <p:nvPr/>
        </p:nvSpPr>
        <p:spPr bwMode="auto">
          <a:xfrm>
            <a:off x="0" y="28545"/>
            <a:ext cx="264816"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 </a:t>
            </a:r>
            <a:endParaRPr kumimoji="0" lang="ru-RU" sz="1800" b="0" i="0" u="none" strike="noStrike" cap="none" normalizeH="0" baseline="0" dirty="0" smtClean="0">
              <a:ln>
                <a:noFill/>
              </a:ln>
              <a:solidFill>
                <a:schemeClr val="tx1"/>
              </a:solidFill>
              <a:effectLst/>
              <a:latin typeface="Arial" pitchFamily="34" charset="0"/>
            </a:endParaRPr>
          </a:p>
        </p:txBody>
      </p:sp>
      <p:sp>
        <p:nvSpPr>
          <p:cNvPr id="9" name="TextBox 8"/>
          <p:cNvSpPr txBox="1"/>
          <p:nvPr/>
        </p:nvSpPr>
        <p:spPr>
          <a:xfrm>
            <a:off x="714348" y="1643050"/>
            <a:ext cx="7786742" cy="4524315"/>
          </a:xfrm>
          <a:prstGeom prst="rect">
            <a:avLst/>
          </a:prstGeom>
          <a:noFill/>
        </p:spPr>
        <p:txBody>
          <a:bodyPr wrap="square" rtlCol="0">
            <a:spAutoFit/>
          </a:bodyPr>
          <a:lstStyle/>
          <a:p>
            <a:pPr algn="just"/>
            <a:r>
              <a:rPr lang="tt-RU" dirty="0" smtClean="0"/>
              <a:t>   </a:t>
            </a:r>
            <a:r>
              <a:rPr lang="tt-RU" b="1" dirty="0" smtClean="0">
                <a:solidFill>
                  <a:schemeClr val="tx2">
                    <a:lumMod val="75000"/>
                  </a:schemeClr>
                </a:solidFill>
                <a:latin typeface="Times New Roman" pitchFamily="18" charset="0"/>
                <a:cs typeface="Times New Roman" pitchFamily="18" charset="0"/>
              </a:rPr>
              <a:t>Патриотик тәрбия бирү төшенчәсе киң мәг</a:t>
            </a:r>
            <a:r>
              <a:rPr lang="ru-RU" b="1" dirty="0" err="1" smtClean="0">
                <a:solidFill>
                  <a:schemeClr val="tx2">
                    <a:lumMod val="75000"/>
                  </a:schemeClr>
                </a:solidFill>
                <a:latin typeface="Times New Roman" pitchFamily="18" charset="0"/>
                <a:cs typeface="Times New Roman" pitchFamily="18" charset="0"/>
              </a:rPr>
              <a:t>ъ</a:t>
            </a:r>
            <a:r>
              <a:rPr lang="tt-RU" b="1" dirty="0" smtClean="0">
                <a:solidFill>
                  <a:schemeClr val="tx2">
                    <a:lumMod val="75000"/>
                  </a:schemeClr>
                </a:solidFill>
                <a:latin typeface="Times New Roman" pitchFamily="18" charset="0"/>
                <a:cs typeface="Times New Roman" pitchFamily="18" charset="0"/>
              </a:rPr>
              <a:t>нәне аңлата, ягъни ул бала күңелендә  Туган илнең табигатенә, туган йортына, туган авылына яки шәһәренә, халкының тарихына, аның мәдәниятенә мәхәббәт  уятудан  гыйбарәт.</a:t>
            </a:r>
          </a:p>
          <a:p>
            <a:pPr algn="just"/>
            <a:r>
              <a:rPr lang="tt-RU" b="1" dirty="0" smtClean="0">
                <a:solidFill>
                  <a:schemeClr val="tx2">
                    <a:lumMod val="75000"/>
                  </a:schemeClr>
                </a:solidFill>
                <a:latin typeface="Times New Roman" pitchFamily="18" charset="0"/>
                <a:cs typeface="Times New Roman" pitchFamily="18" charset="0"/>
              </a:rPr>
              <a:t>   Туган ил, туган җир. Бу сүзләр мәг</a:t>
            </a:r>
            <a:r>
              <a:rPr lang="ru-RU" b="1" dirty="0" err="1" smtClean="0">
                <a:solidFill>
                  <a:schemeClr val="tx2">
                    <a:lumMod val="75000"/>
                  </a:schemeClr>
                </a:solidFill>
                <a:latin typeface="Times New Roman" pitchFamily="18" charset="0"/>
                <a:cs typeface="Times New Roman" pitchFamily="18" charset="0"/>
              </a:rPr>
              <a:t>ъ</a:t>
            </a:r>
            <a:r>
              <a:rPr lang="tt-RU" b="1" dirty="0" smtClean="0">
                <a:solidFill>
                  <a:schemeClr val="tx2">
                    <a:lumMod val="75000"/>
                  </a:schemeClr>
                </a:solidFill>
                <a:latin typeface="Times New Roman" pitchFamily="18" charset="0"/>
                <a:cs typeface="Times New Roman" pitchFamily="18" charset="0"/>
              </a:rPr>
              <a:t>нәсенә шулай ук әти,  әни, әби, бабай - безнең якын кешеләребез, гомумән, барлык тереклек дөн</a:t>
            </a:r>
            <a:r>
              <a:rPr lang="ru-RU" b="1" dirty="0" err="1" smtClean="0">
                <a:solidFill>
                  <a:schemeClr val="tx2">
                    <a:lumMod val="75000"/>
                  </a:schemeClr>
                </a:solidFill>
                <a:latin typeface="Times New Roman" pitchFamily="18" charset="0"/>
                <a:cs typeface="Times New Roman" pitchFamily="18" charset="0"/>
              </a:rPr>
              <a:t>ь</a:t>
            </a:r>
            <a:r>
              <a:rPr lang="tt-RU" b="1" dirty="0" smtClean="0">
                <a:solidFill>
                  <a:schemeClr val="tx2">
                    <a:lumMod val="75000"/>
                  </a:schemeClr>
                </a:solidFill>
                <a:latin typeface="Times New Roman" pitchFamily="18" charset="0"/>
                <a:cs typeface="Times New Roman" pitchFamily="18" charset="0"/>
              </a:rPr>
              <a:t>ясы керә. </a:t>
            </a:r>
          </a:p>
          <a:p>
            <a:pPr algn="just"/>
            <a:r>
              <a:rPr lang="tt-RU" b="1" dirty="0" smtClean="0">
                <a:solidFill>
                  <a:schemeClr val="tx2">
                    <a:lumMod val="75000"/>
                  </a:schemeClr>
                </a:solidFill>
                <a:latin typeface="Times New Roman" pitchFamily="18" charset="0"/>
                <a:cs typeface="Times New Roman" pitchFamily="18" charset="0"/>
              </a:rPr>
              <a:t>   Милләтебезгә карата олы ихтирам хисләре тәрбияләгәндә, татар халкының  милли мирасыннан файдалануга җитди иг</a:t>
            </a:r>
            <a:r>
              <a:rPr lang="ru-RU" b="1" dirty="0" err="1" smtClean="0">
                <a:solidFill>
                  <a:schemeClr val="tx2">
                    <a:lumMod val="75000"/>
                  </a:schemeClr>
                </a:solidFill>
                <a:latin typeface="Times New Roman" pitchFamily="18" charset="0"/>
                <a:cs typeface="Times New Roman" pitchFamily="18" charset="0"/>
              </a:rPr>
              <a:t>ътибар</a:t>
            </a:r>
            <a:r>
              <a:rPr lang="ru-RU" b="1" dirty="0" smtClean="0">
                <a:solidFill>
                  <a:schemeClr val="tx2">
                    <a:lumMod val="75000"/>
                  </a:schemeClr>
                </a:solidFill>
                <a:latin typeface="Times New Roman" pitchFamily="18" charset="0"/>
                <a:cs typeface="Times New Roman" pitchFamily="18" charset="0"/>
              </a:rPr>
              <a:t> </a:t>
            </a:r>
            <a:r>
              <a:rPr lang="ru-RU" b="1" dirty="0" err="1" smtClean="0">
                <a:solidFill>
                  <a:schemeClr val="tx2">
                    <a:lumMod val="75000"/>
                  </a:schemeClr>
                </a:solidFill>
                <a:latin typeface="Times New Roman" pitchFamily="18" charset="0"/>
                <a:cs typeface="Times New Roman" pitchFamily="18" charset="0"/>
              </a:rPr>
              <a:t>ителергә тиеш</a:t>
            </a:r>
            <a:r>
              <a:rPr lang="ru-RU" b="1" dirty="0" smtClean="0">
                <a:solidFill>
                  <a:schemeClr val="tx2">
                    <a:lumMod val="75000"/>
                  </a:schemeClr>
                </a:solidFill>
                <a:latin typeface="Times New Roman" pitchFamily="18" charset="0"/>
                <a:cs typeface="Times New Roman" pitchFamily="18" charset="0"/>
              </a:rPr>
              <a:t>, </a:t>
            </a:r>
            <a:r>
              <a:rPr lang="ru-RU" b="1" dirty="0" err="1" smtClean="0">
                <a:solidFill>
                  <a:schemeClr val="tx2">
                    <a:lumMod val="75000"/>
                  </a:schemeClr>
                </a:solidFill>
                <a:latin typeface="Times New Roman" pitchFamily="18" charset="0"/>
                <a:cs typeface="Times New Roman" pitchFamily="18" charset="0"/>
              </a:rPr>
              <a:t>шунда</a:t>
            </a:r>
            <a:r>
              <a:rPr lang="ru-RU" b="1" dirty="0" smtClean="0">
                <a:solidFill>
                  <a:schemeClr val="tx2">
                    <a:lumMod val="75000"/>
                  </a:schemeClr>
                </a:solidFill>
                <a:latin typeface="Times New Roman" pitchFamily="18" charset="0"/>
                <a:cs typeface="Times New Roman" pitchFamily="18" charset="0"/>
              </a:rPr>
              <a:t> </a:t>
            </a:r>
            <a:r>
              <a:rPr lang="ru-RU" b="1" dirty="0" err="1" smtClean="0">
                <a:solidFill>
                  <a:schemeClr val="tx2">
                    <a:lumMod val="75000"/>
                  </a:schemeClr>
                </a:solidFill>
                <a:latin typeface="Times New Roman" pitchFamily="18" charset="0"/>
                <a:cs typeface="Times New Roman" pitchFamily="18" charset="0"/>
              </a:rPr>
              <a:t>гына</a:t>
            </a:r>
            <a:r>
              <a:rPr lang="ru-RU" b="1" dirty="0" smtClean="0">
                <a:solidFill>
                  <a:schemeClr val="tx2">
                    <a:lumMod val="75000"/>
                  </a:schemeClr>
                </a:solidFill>
                <a:latin typeface="Times New Roman" pitchFamily="18" charset="0"/>
                <a:cs typeface="Times New Roman" pitchFamily="18" charset="0"/>
              </a:rPr>
              <a:t> </a:t>
            </a:r>
            <a:r>
              <a:rPr lang="ru-RU" b="1" dirty="0" err="1" smtClean="0">
                <a:solidFill>
                  <a:schemeClr val="tx2">
                    <a:lumMod val="75000"/>
                  </a:schemeClr>
                </a:solidFill>
                <a:latin typeface="Times New Roman" pitchFamily="18" charset="0"/>
                <a:cs typeface="Times New Roman" pitchFamily="18" charset="0"/>
              </a:rPr>
              <a:t>мәктәпкәчә яшь</a:t>
            </a:r>
            <a:r>
              <a:rPr lang="tt-RU" b="1" dirty="0" smtClean="0">
                <a:solidFill>
                  <a:schemeClr val="tx2">
                    <a:lumMod val="75000"/>
                  </a:schemeClr>
                </a:solidFill>
                <a:latin typeface="Times New Roman" pitchFamily="18" charset="0"/>
                <a:cs typeface="Times New Roman" pitchFamily="18" charset="0"/>
              </a:rPr>
              <a:t>тәге балаларның туган телне яхшы үзләштерүләренә, аны ана теле итеп кабул итүләренә ирешергә мөмкин.</a:t>
            </a:r>
          </a:p>
          <a:p>
            <a:pPr algn="just"/>
            <a:r>
              <a:rPr lang="tt-RU" b="1" dirty="0" smtClean="0">
                <a:solidFill>
                  <a:schemeClr val="tx2">
                    <a:lumMod val="75000"/>
                  </a:schemeClr>
                </a:solidFill>
                <a:latin typeface="Times New Roman" pitchFamily="18" charset="0"/>
                <a:cs typeface="Times New Roman" pitchFamily="18" charset="0"/>
              </a:rPr>
              <a:t>   Туган тел – туган җир, Туган ил төшенчәләренең төп мәг</a:t>
            </a:r>
            <a:r>
              <a:rPr lang="ru-RU" b="1" dirty="0" err="1" smtClean="0">
                <a:solidFill>
                  <a:schemeClr val="tx2">
                    <a:lumMod val="75000"/>
                  </a:schemeClr>
                </a:solidFill>
                <a:latin typeface="Times New Roman" pitchFamily="18" charset="0"/>
                <a:cs typeface="Times New Roman" pitchFamily="18" charset="0"/>
              </a:rPr>
              <a:t>ъ</a:t>
            </a:r>
            <a:r>
              <a:rPr lang="tt-RU" b="1" dirty="0" smtClean="0">
                <a:solidFill>
                  <a:schemeClr val="tx2">
                    <a:lumMod val="75000"/>
                  </a:schemeClr>
                </a:solidFill>
                <a:latin typeface="Times New Roman" pitchFamily="18" charset="0"/>
                <a:cs typeface="Times New Roman" pitchFamily="18" charset="0"/>
              </a:rPr>
              <a:t>нәсен бала аңына җиткерүче иң мөһим чара. Балаларга патриотик тәрбия бирү туган телдән башка мәмкин түгел. Баланың аңы үсү, белеме арту, чынбарлыкны танып-белүе һәм чын кеше булып тәрбияләнүе аның туган телен –ана телен белүенә бәйле.</a:t>
            </a:r>
            <a:endParaRPr lang="ru-RU" b="1" dirty="0">
              <a:solidFill>
                <a:schemeClr val="tx2">
                  <a:lumMod val="75000"/>
                </a:schemeClr>
              </a:solidFill>
              <a:latin typeface="Times New Roman" pitchFamily="18" charset="0"/>
              <a:cs typeface="Times New Roman" pitchFamily="18" charset="0"/>
            </a:endParaRPr>
          </a:p>
        </p:txBody>
      </p:sp>
      <p:sp>
        <p:nvSpPr>
          <p:cNvPr id="4101" name="Rectangle 5"/>
          <p:cNvSpPr>
            <a:spLocks noChangeArrowheads="1"/>
          </p:cNvSpPr>
          <p:nvPr/>
        </p:nvSpPr>
        <p:spPr bwMode="auto">
          <a:xfrm>
            <a:off x="0" y="28545"/>
            <a:ext cx="264816"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 </a:t>
            </a:r>
            <a:endParaRPr kumimoji="0" lang="ru-RU" sz="18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D:\Рабочий стол\Д. садик\Шаблоны\11екнкенпг.jpg"/>
          <p:cNvPicPr>
            <a:picLocks noChangeAspect="1" noChangeArrowheads="1"/>
          </p:cNvPicPr>
          <p:nvPr/>
        </p:nvPicPr>
        <p:blipFill>
          <a:blip r:embed="rId2" cstate="print"/>
          <a:srcRect/>
          <a:stretch>
            <a:fillRect/>
          </a:stretch>
        </p:blipFill>
        <p:spPr bwMode="auto">
          <a:xfrm>
            <a:off x="0" y="0"/>
            <a:ext cx="9144002" cy="6858000"/>
          </a:xfrm>
          <a:prstGeom prst="rect">
            <a:avLst/>
          </a:prstGeom>
          <a:noFill/>
        </p:spPr>
      </p:pic>
      <p:sp>
        <p:nvSpPr>
          <p:cNvPr id="6" name="TextBox 5"/>
          <p:cNvSpPr txBox="1"/>
          <p:nvPr/>
        </p:nvSpPr>
        <p:spPr>
          <a:xfrm>
            <a:off x="1000100" y="857232"/>
            <a:ext cx="7215238" cy="707886"/>
          </a:xfrm>
          <a:prstGeom prst="rect">
            <a:avLst/>
          </a:prstGeom>
          <a:noFill/>
        </p:spPr>
        <p:txBody>
          <a:bodyPr wrap="square" rtlCol="0">
            <a:spAutoFit/>
          </a:bodyPr>
          <a:lstStyle/>
          <a:p>
            <a:pPr algn="ctr"/>
            <a:r>
              <a:rPr lang="tt-RU" sz="4000" b="1" i="1" dirty="0" smtClean="0">
                <a:ln>
                  <a:solidFill>
                    <a:schemeClr val="accent5">
                      <a:lumMod val="50000"/>
                    </a:schemeClr>
                  </a:solidFill>
                </a:ln>
                <a:solidFill>
                  <a:srgbClr val="0070C0"/>
                </a:solidFill>
                <a:latin typeface="Times New Roman" pitchFamily="18" charset="0"/>
                <a:cs typeface="Times New Roman" pitchFamily="18" charset="0"/>
              </a:rPr>
              <a:t>Проектның максаты:</a:t>
            </a:r>
            <a:r>
              <a:rPr lang="tt-RU" sz="4000" b="1" i="1" dirty="0" smtClean="0">
                <a:solidFill>
                  <a:srgbClr val="0070C0"/>
                </a:solidFill>
                <a:latin typeface="Times New Roman" pitchFamily="18" charset="0"/>
                <a:cs typeface="Times New Roman" pitchFamily="18" charset="0"/>
              </a:rPr>
              <a:t> </a:t>
            </a:r>
            <a:endParaRPr lang="ru-RU" sz="4000" b="1" i="1" dirty="0">
              <a:solidFill>
                <a:srgbClr val="0070C0"/>
              </a:solidFill>
              <a:latin typeface="Times New Roman" pitchFamily="18" charset="0"/>
              <a:cs typeface="Times New Roman" pitchFamily="18" charset="0"/>
            </a:endParaRPr>
          </a:p>
        </p:txBody>
      </p:sp>
      <p:sp>
        <p:nvSpPr>
          <p:cNvPr id="7" name="TextBox 6"/>
          <p:cNvSpPr txBox="1"/>
          <p:nvPr/>
        </p:nvSpPr>
        <p:spPr>
          <a:xfrm>
            <a:off x="857224" y="2071678"/>
            <a:ext cx="7500990" cy="3046988"/>
          </a:xfrm>
          <a:prstGeom prst="rect">
            <a:avLst/>
          </a:prstGeom>
          <a:noFill/>
        </p:spPr>
        <p:txBody>
          <a:bodyPr wrap="square" rtlCol="0">
            <a:spAutoFit/>
          </a:bodyPr>
          <a:lstStyle/>
          <a:p>
            <a:pPr algn="just"/>
            <a:r>
              <a:rPr lang="tt-RU" sz="3200" dirty="0" smtClean="0">
                <a:ln>
                  <a:solidFill>
                    <a:schemeClr val="accent3">
                      <a:lumMod val="50000"/>
                    </a:schemeClr>
                  </a:solidFill>
                </a:ln>
                <a:solidFill>
                  <a:schemeClr val="accent1">
                    <a:lumMod val="50000"/>
                  </a:schemeClr>
                </a:solidFill>
                <a:latin typeface="Times New Roman" pitchFamily="18" charset="0"/>
                <a:cs typeface="Times New Roman" pitchFamily="18" charset="0"/>
              </a:rPr>
              <a:t>   </a:t>
            </a:r>
            <a:r>
              <a:rPr lang="tt-RU" sz="3200" b="1" dirty="0" smtClean="0">
                <a:solidFill>
                  <a:schemeClr val="accent1">
                    <a:lumMod val="50000"/>
                  </a:schemeClr>
                </a:solidFill>
                <a:latin typeface="Times New Roman" pitchFamily="18" charset="0"/>
                <a:cs typeface="Times New Roman" pitchFamily="18" charset="0"/>
              </a:rPr>
              <a:t>Балаларда патриотизм хисләре; үзен туган шәһәре (авылы), республикасы, иленең гра</a:t>
            </a:r>
            <a:r>
              <a:rPr lang="ru-RU" sz="3200" b="1" dirty="0" smtClean="0">
                <a:solidFill>
                  <a:schemeClr val="accent1">
                    <a:lumMod val="50000"/>
                  </a:schemeClr>
                </a:solidFill>
                <a:latin typeface="Times New Roman" pitchFamily="18" charset="0"/>
                <a:cs typeface="Times New Roman" pitchFamily="18" charset="0"/>
              </a:rPr>
              <a:t>ж</a:t>
            </a:r>
            <a:r>
              <a:rPr lang="tt-RU" sz="3200" b="1" dirty="0" smtClean="0">
                <a:solidFill>
                  <a:schemeClr val="accent1">
                    <a:lumMod val="50000"/>
                  </a:schemeClr>
                </a:solidFill>
                <a:latin typeface="Times New Roman" pitchFamily="18" charset="0"/>
                <a:cs typeface="Times New Roman" pitchFamily="18" charset="0"/>
              </a:rPr>
              <a:t>данины итеп тану;шәһәр, республика, ил символикасына (флаг, герб, гимнга) хөрмәт һәм горурлану хисе тәрбияләү.</a:t>
            </a:r>
            <a:endParaRPr lang="ru-RU" sz="3200" b="1" dirty="0">
              <a:solidFill>
                <a:schemeClr val="accent1">
                  <a:lumMod val="50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026" name="Picture 2" descr="D:\Рабочий стол\Д. садик\Шаблоны\abstract-desktop-15.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TextBox 4"/>
          <p:cNvSpPr txBox="1"/>
          <p:nvPr/>
        </p:nvSpPr>
        <p:spPr>
          <a:xfrm>
            <a:off x="857224" y="714356"/>
            <a:ext cx="7143800" cy="707886"/>
          </a:xfrm>
          <a:prstGeom prst="rect">
            <a:avLst/>
          </a:prstGeom>
          <a:noFill/>
        </p:spPr>
        <p:txBody>
          <a:bodyPr wrap="square" rtlCol="0">
            <a:spAutoFit/>
          </a:bodyPr>
          <a:lstStyle/>
          <a:p>
            <a:pPr algn="ctr"/>
            <a:r>
              <a:rPr lang="tt-RU" sz="4000" b="1" i="1" dirty="0" smtClean="0">
                <a:solidFill>
                  <a:srgbClr val="7030A0"/>
                </a:solidFill>
                <a:latin typeface="Georgia" pitchFamily="18" charset="0"/>
                <a:cs typeface="Times New Roman" pitchFamily="18" charset="0"/>
              </a:rPr>
              <a:t>Проекның бурычлары:</a:t>
            </a:r>
            <a:endParaRPr lang="ru-RU" sz="4000" b="1" i="1" dirty="0">
              <a:solidFill>
                <a:srgbClr val="7030A0"/>
              </a:solidFill>
              <a:latin typeface="Georgia" pitchFamily="18" charset="0"/>
              <a:cs typeface="Times New Roman" pitchFamily="18" charset="0"/>
            </a:endParaRPr>
          </a:p>
        </p:txBody>
      </p:sp>
      <p:sp>
        <p:nvSpPr>
          <p:cNvPr id="6" name="TextBox 5"/>
          <p:cNvSpPr txBox="1"/>
          <p:nvPr/>
        </p:nvSpPr>
        <p:spPr>
          <a:xfrm>
            <a:off x="857224" y="1643050"/>
            <a:ext cx="7215238" cy="4955203"/>
          </a:xfrm>
          <a:prstGeom prst="rect">
            <a:avLst/>
          </a:prstGeom>
          <a:noFill/>
        </p:spPr>
        <p:txBody>
          <a:bodyPr wrap="square" rtlCol="0">
            <a:spAutoFit/>
          </a:bodyPr>
          <a:lstStyle/>
          <a:p>
            <a:pPr marL="342900" indent="-342900" algn="just">
              <a:buFont typeface="Arial" pitchFamily="34" charset="0"/>
              <a:buChar char="•"/>
            </a:pPr>
            <a:r>
              <a:rPr lang="tt-RU" sz="2000" b="1" dirty="0" smtClean="0">
                <a:solidFill>
                  <a:srgbClr val="7030A0"/>
                </a:solidFill>
                <a:latin typeface="Times New Roman" pitchFamily="18" charset="0"/>
                <a:cs typeface="Times New Roman" pitchFamily="18" charset="0"/>
              </a:rPr>
              <a:t>Туган җир, туган җирнең табигате, туган тел, татар халкы, татар халык авыз иҗаты, гореф-гадәтләре белән таныштыруны дәвам итү. </a:t>
            </a:r>
          </a:p>
          <a:p>
            <a:pPr marL="342900" indent="-342900" algn="just">
              <a:buFont typeface="Arial" pitchFamily="34" charset="0"/>
              <a:buChar char="•"/>
            </a:pPr>
            <a:endParaRPr lang="tt-RU" sz="1000" b="1" dirty="0" smtClean="0">
              <a:solidFill>
                <a:srgbClr val="7030A0"/>
              </a:solidFill>
              <a:latin typeface="Times New Roman" pitchFamily="18" charset="0"/>
              <a:cs typeface="Times New Roman" pitchFamily="18" charset="0"/>
            </a:endParaRPr>
          </a:p>
          <a:p>
            <a:pPr marL="342900" indent="-342900" algn="just">
              <a:buFont typeface="Arial" pitchFamily="34" charset="0"/>
              <a:buChar char="•"/>
            </a:pPr>
            <a:r>
              <a:rPr lang="tt-RU" sz="2000" b="1" dirty="0" smtClean="0">
                <a:solidFill>
                  <a:srgbClr val="7030A0"/>
                </a:solidFill>
                <a:latin typeface="Times New Roman" pitchFamily="18" charset="0"/>
                <a:cs typeface="Times New Roman" pitchFamily="18" charset="0"/>
              </a:rPr>
              <a:t>Районыбызның күренекле шәхесләре турында мәг</a:t>
            </a:r>
            <a:r>
              <a:rPr lang="ru-RU" sz="2000" b="1" dirty="0" err="1" smtClean="0">
                <a:solidFill>
                  <a:srgbClr val="7030A0"/>
                </a:solidFill>
                <a:latin typeface="Times New Roman" pitchFamily="18" charset="0"/>
                <a:cs typeface="Times New Roman" pitchFamily="18" charset="0"/>
              </a:rPr>
              <a:t>ъ</a:t>
            </a:r>
            <a:r>
              <a:rPr lang="tt-RU" sz="2000" b="1" dirty="0" smtClean="0">
                <a:solidFill>
                  <a:srgbClr val="7030A0"/>
                </a:solidFill>
                <a:latin typeface="Times New Roman" pitchFamily="18" charset="0"/>
                <a:cs typeface="Times New Roman" pitchFamily="18" charset="0"/>
              </a:rPr>
              <a:t>лүмат бирү, аларның иҗади эшчәнлеге аша балаларда күпкырлы үзүсешкә ия булырга омтылыш уяту.  </a:t>
            </a:r>
          </a:p>
          <a:p>
            <a:pPr marL="342900" indent="-342900" algn="just">
              <a:buFont typeface="Arial" pitchFamily="34" charset="0"/>
              <a:buChar char="•"/>
            </a:pPr>
            <a:endParaRPr lang="tt-RU" sz="1000" b="1" dirty="0" smtClean="0">
              <a:solidFill>
                <a:srgbClr val="7030A0"/>
              </a:solidFill>
              <a:latin typeface="Times New Roman" pitchFamily="18" charset="0"/>
              <a:cs typeface="Times New Roman" pitchFamily="18" charset="0"/>
            </a:endParaRPr>
          </a:p>
          <a:p>
            <a:pPr marL="342900" indent="-342900" algn="just">
              <a:buFont typeface="Arial" pitchFamily="34" charset="0"/>
              <a:buChar char="•"/>
            </a:pPr>
            <a:r>
              <a:rPr lang="tt-RU" sz="2000" b="1" dirty="0" smtClean="0">
                <a:solidFill>
                  <a:srgbClr val="7030A0"/>
                </a:solidFill>
                <a:latin typeface="Times New Roman" pitchFamily="18" charset="0"/>
                <a:cs typeface="Times New Roman" pitchFamily="18" charset="0"/>
              </a:rPr>
              <a:t>Балаларда фол</a:t>
            </a:r>
            <a:r>
              <a:rPr lang="ru-RU" sz="2000" b="1" dirty="0" err="1" smtClean="0">
                <a:solidFill>
                  <a:srgbClr val="7030A0"/>
                </a:solidFill>
                <a:latin typeface="Times New Roman" pitchFamily="18" charset="0"/>
                <a:cs typeface="Times New Roman" pitchFamily="18" charset="0"/>
              </a:rPr>
              <a:t>ь</a:t>
            </a:r>
            <a:r>
              <a:rPr lang="tt-RU" sz="2000" b="1" dirty="0" smtClean="0">
                <a:solidFill>
                  <a:srgbClr val="7030A0"/>
                </a:solidFill>
                <a:latin typeface="Times New Roman" pitchFamily="18" charset="0"/>
                <a:cs typeface="Times New Roman" pitchFamily="18" charset="0"/>
              </a:rPr>
              <a:t>клор, шигыр</a:t>
            </a:r>
            <a:r>
              <a:rPr lang="ru-RU" sz="2000" b="1" dirty="0" err="1" smtClean="0">
                <a:solidFill>
                  <a:srgbClr val="7030A0"/>
                </a:solidFill>
                <a:latin typeface="Times New Roman" pitchFamily="18" charset="0"/>
                <a:cs typeface="Times New Roman" pitchFamily="18" charset="0"/>
              </a:rPr>
              <a:t>ьләр</a:t>
            </a:r>
            <a:r>
              <a:rPr lang="ru-RU" sz="2000" b="1" dirty="0" smtClean="0">
                <a:solidFill>
                  <a:srgbClr val="7030A0"/>
                </a:solidFill>
                <a:latin typeface="Times New Roman" pitchFamily="18" charset="0"/>
                <a:cs typeface="Times New Roman" pitchFamily="18" charset="0"/>
              </a:rPr>
              <a:t>, </a:t>
            </a:r>
            <a:r>
              <a:rPr lang="ru-RU" sz="2000" b="1" dirty="0" err="1" smtClean="0">
                <a:solidFill>
                  <a:srgbClr val="7030A0"/>
                </a:solidFill>
                <a:latin typeface="Times New Roman" pitchFamily="18" charset="0"/>
                <a:cs typeface="Times New Roman" pitchFamily="18" charset="0"/>
              </a:rPr>
              <a:t>уеннар</a:t>
            </a:r>
            <a:r>
              <a:rPr lang="ru-RU" sz="2000" b="1" dirty="0" smtClean="0">
                <a:solidFill>
                  <a:srgbClr val="7030A0"/>
                </a:solidFill>
                <a:latin typeface="Times New Roman" pitchFamily="18" charset="0"/>
                <a:cs typeface="Times New Roman" pitchFamily="18" charset="0"/>
              </a:rPr>
              <a:t> </a:t>
            </a:r>
            <a:r>
              <a:rPr lang="ru-RU" sz="2000" b="1" dirty="0" err="1" smtClean="0">
                <a:solidFill>
                  <a:srgbClr val="7030A0"/>
                </a:solidFill>
                <a:latin typeface="Times New Roman" pitchFamily="18" charset="0"/>
                <a:cs typeface="Times New Roman" pitchFamily="18" charset="0"/>
              </a:rPr>
              <a:t>аша</a:t>
            </a:r>
            <a:r>
              <a:rPr lang="ru-RU" sz="2000" b="1" dirty="0" smtClean="0">
                <a:solidFill>
                  <a:srgbClr val="7030A0"/>
                </a:solidFill>
                <a:latin typeface="Times New Roman" pitchFamily="18" charset="0"/>
                <a:cs typeface="Times New Roman" pitchFamily="18" charset="0"/>
              </a:rPr>
              <a:t> </a:t>
            </a:r>
            <a:r>
              <a:rPr lang="ru-RU" sz="2000" b="1" dirty="0" err="1" smtClean="0">
                <a:solidFill>
                  <a:srgbClr val="7030A0"/>
                </a:solidFill>
                <a:latin typeface="Times New Roman" pitchFamily="18" charset="0"/>
                <a:cs typeface="Times New Roman" pitchFamily="18" charset="0"/>
              </a:rPr>
              <a:t>сәнгатьле</a:t>
            </a:r>
            <a:r>
              <a:rPr lang="ru-RU" sz="2000" b="1" dirty="0" smtClean="0">
                <a:solidFill>
                  <a:srgbClr val="7030A0"/>
                </a:solidFill>
                <a:latin typeface="Times New Roman" pitchFamily="18" charset="0"/>
                <a:cs typeface="Times New Roman" pitchFamily="18" charset="0"/>
              </a:rPr>
              <a:t>, </a:t>
            </a:r>
            <a:r>
              <a:rPr lang="ru-RU" sz="2000" b="1" dirty="0" err="1" smtClean="0">
                <a:solidFill>
                  <a:srgbClr val="7030A0"/>
                </a:solidFill>
                <a:latin typeface="Times New Roman" pitchFamily="18" charset="0"/>
                <a:cs typeface="Times New Roman" pitchFamily="18" charset="0"/>
              </a:rPr>
              <a:t>дөрес</a:t>
            </a:r>
            <a:r>
              <a:rPr lang="ru-RU" sz="2000" b="1" dirty="0" smtClean="0">
                <a:solidFill>
                  <a:srgbClr val="7030A0"/>
                </a:solidFill>
                <a:latin typeface="Times New Roman" pitchFamily="18" charset="0"/>
                <a:cs typeface="Times New Roman" pitchFamily="18" charset="0"/>
              </a:rPr>
              <a:t> </a:t>
            </a:r>
            <a:r>
              <a:rPr lang="ru-RU" sz="2000" b="1" dirty="0" err="1" smtClean="0">
                <a:solidFill>
                  <a:srgbClr val="7030A0"/>
                </a:solidFill>
                <a:latin typeface="Times New Roman" pitchFamily="18" charset="0"/>
                <a:cs typeface="Times New Roman" pitchFamily="18" charset="0"/>
              </a:rPr>
              <a:t>сөйләм</a:t>
            </a:r>
            <a:r>
              <a:rPr lang="ru-RU" sz="2000" b="1" dirty="0" smtClean="0">
                <a:solidFill>
                  <a:srgbClr val="7030A0"/>
                </a:solidFill>
                <a:latin typeface="Times New Roman" pitchFamily="18" charset="0"/>
                <a:cs typeface="Times New Roman" pitchFamily="18" charset="0"/>
              </a:rPr>
              <a:t> </a:t>
            </a:r>
            <a:r>
              <a:rPr lang="ru-RU" sz="2000" b="1" dirty="0" err="1" smtClean="0">
                <a:solidFill>
                  <a:srgbClr val="7030A0"/>
                </a:solidFill>
                <a:latin typeface="Times New Roman" pitchFamily="18" charset="0"/>
                <a:cs typeface="Times New Roman" pitchFamily="18" charset="0"/>
              </a:rPr>
              <a:t>күнекмәләрен</a:t>
            </a:r>
            <a:r>
              <a:rPr lang="ru-RU" sz="2000" b="1" dirty="0" smtClean="0">
                <a:solidFill>
                  <a:srgbClr val="7030A0"/>
                </a:solidFill>
                <a:latin typeface="Times New Roman" pitchFamily="18" charset="0"/>
                <a:cs typeface="Times New Roman" pitchFamily="18" charset="0"/>
              </a:rPr>
              <a:t> </a:t>
            </a:r>
            <a:r>
              <a:rPr lang="ru-RU" sz="2000" b="1" dirty="0" err="1" smtClean="0">
                <a:solidFill>
                  <a:srgbClr val="7030A0"/>
                </a:solidFill>
                <a:latin typeface="Times New Roman" pitchFamily="18" charset="0"/>
                <a:cs typeface="Times New Roman" pitchFamily="18" charset="0"/>
              </a:rPr>
              <a:t>булдыру</a:t>
            </a:r>
            <a:r>
              <a:rPr lang="ru-RU" sz="2000" b="1" dirty="0" smtClean="0">
                <a:solidFill>
                  <a:srgbClr val="7030A0"/>
                </a:solidFill>
                <a:latin typeface="Times New Roman" pitchFamily="18" charset="0"/>
                <a:cs typeface="Times New Roman" pitchFamily="18" charset="0"/>
              </a:rPr>
              <a:t>, </a:t>
            </a:r>
            <a:r>
              <a:rPr lang="ru-RU" sz="2000" b="1" dirty="0" err="1" smtClean="0">
                <a:solidFill>
                  <a:srgbClr val="7030A0"/>
                </a:solidFill>
                <a:latin typeface="Times New Roman" pitchFamily="18" charset="0"/>
                <a:cs typeface="Times New Roman" pitchFamily="18" charset="0"/>
              </a:rPr>
              <a:t>бәйләнешле</a:t>
            </a:r>
            <a:r>
              <a:rPr lang="ru-RU" sz="2000" b="1" dirty="0" smtClean="0">
                <a:solidFill>
                  <a:srgbClr val="7030A0"/>
                </a:solidFill>
                <a:latin typeface="Times New Roman" pitchFamily="18" charset="0"/>
                <a:cs typeface="Times New Roman" pitchFamily="18" charset="0"/>
              </a:rPr>
              <a:t> </a:t>
            </a:r>
            <a:r>
              <a:rPr lang="ru-RU" sz="2000" b="1" dirty="0" err="1" smtClean="0">
                <a:solidFill>
                  <a:srgbClr val="7030A0"/>
                </a:solidFill>
                <a:latin typeface="Times New Roman" pitchFamily="18" charset="0"/>
                <a:cs typeface="Times New Roman" pitchFamily="18" charset="0"/>
              </a:rPr>
              <a:t>сөйләм</a:t>
            </a:r>
            <a:r>
              <a:rPr lang="ru-RU" sz="2000" b="1" dirty="0" smtClean="0">
                <a:solidFill>
                  <a:srgbClr val="7030A0"/>
                </a:solidFill>
                <a:latin typeface="Times New Roman" pitchFamily="18" charset="0"/>
                <a:cs typeface="Times New Roman" pitchFamily="18" charset="0"/>
              </a:rPr>
              <a:t> </a:t>
            </a:r>
            <a:r>
              <a:rPr lang="ru-RU" sz="2000" b="1" dirty="0" err="1" smtClean="0">
                <a:solidFill>
                  <a:srgbClr val="7030A0"/>
                </a:solidFill>
                <a:latin typeface="Times New Roman" pitchFamily="18" charset="0"/>
                <a:cs typeface="Times New Roman" pitchFamily="18" charset="0"/>
              </a:rPr>
              <a:t>телен</a:t>
            </a:r>
            <a:r>
              <a:rPr lang="ru-RU" sz="2000" b="1" dirty="0" smtClean="0">
                <a:solidFill>
                  <a:srgbClr val="7030A0"/>
                </a:solidFill>
                <a:latin typeface="Times New Roman" pitchFamily="18" charset="0"/>
                <a:cs typeface="Times New Roman" pitchFamily="18" charset="0"/>
              </a:rPr>
              <a:t>, </a:t>
            </a:r>
            <a:r>
              <a:rPr lang="tt-RU" sz="2000" b="1" dirty="0" smtClean="0">
                <a:solidFill>
                  <a:srgbClr val="7030A0"/>
                </a:solidFill>
                <a:latin typeface="Times New Roman" pitchFamily="18" charset="0"/>
                <a:cs typeface="Times New Roman" pitchFamily="18" charset="0"/>
              </a:rPr>
              <a:t>иг</a:t>
            </a:r>
            <a:r>
              <a:rPr lang="ru-RU" sz="2000" b="1" dirty="0" smtClean="0">
                <a:solidFill>
                  <a:srgbClr val="7030A0"/>
                </a:solidFill>
                <a:latin typeface="Times New Roman" pitchFamily="18" charset="0"/>
                <a:cs typeface="Times New Roman" pitchFamily="18" charset="0"/>
              </a:rPr>
              <a:t>ъ</a:t>
            </a:r>
            <a:r>
              <a:rPr lang="tt-RU" sz="2000" b="1" dirty="0" smtClean="0">
                <a:solidFill>
                  <a:srgbClr val="7030A0"/>
                </a:solidFill>
                <a:latin typeface="Times New Roman" pitchFamily="18" charset="0"/>
                <a:cs typeface="Times New Roman" pitchFamily="18" charset="0"/>
              </a:rPr>
              <a:t>тибарлылык, фикерләү, хәтер сәләтен үстеру</a:t>
            </a:r>
            <a:r>
              <a:rPr lang="ru-RU" sz="2000" b="1" dirty="0" smtClean="0">
                <a:solidFill>
                  <a:srgbClr val="7030A0"/>
                </a:solidFill>
                <a:latin typeface="Times New Roman" pitchFamily="18" charset="0"/>
                <a:cs typeface="Times New Roman" pitchFamily="18" charset="0"/>
              </a:rPr>
              <a:t>,</a:t>
            </a:r>
            <a:r>
              <a:rPr lang="tt-RU" sz="2000" b="1" dirty="0" smtClean="0">
                <a:solidFill>
                  <a:srgbClr val="7030A0"/>
                </a:solidFill>
                <a:latin typeface="Times New Roman" pitchFamily="18" charset="0"/>
                <a:cs typeface="Times New Roman" pitchFamily="18" charset="0"/>
              </a:rPr>
              <a:t> эстетик зәвыклыгын баету.</a:t>
            </a:r>
          </a:p>
          <a:p>
            <a:pPr marL="342900" indent="-342900" algn="just">
              <a:buFont typeface="Arial" pitchFamily="34" charset="0"/>
              <a:buChar char="•"/>
            </a:pPr>
            <a:endParaRPr lang="ru-RU" sz="1000" b="1" dirty="0" smtClean="0">
              <a:solidFill>
                <a:srgbClr val="7030A0"/>
              </a:solidFill>
              <a:latin typeface="Times New Roman" pitchFamily="18" charset="0"/>
              <a:cs typeface="Times New Roman" pitchFamily="18" charset="0"/>
            </a:endParaRPr>
          </a:p>
          <a:p>
            <a:pPr marL="342900" indent="-342900" algn="just">
              <a:buFont typeface="Arial" pitchFamily="34" charset="0"/>
              <a:buChar char="•"/>
            </a:pPr>
            <a:r>
              <a:rPr lang="tt-RU" sz="2000" b="1" dirty="0" smtClean="0">
                <a:solidFill>
                  <a:srgbClr val="7030A0"/>
                </a:solidFill>
                <a:latin typeface="Times New Roman" pitchFamily="18" charset="0"/>
                <a:cs typeface="Times New Roman" pitchFamily="18" charset="0"/>
              </a:rPr>
              <a:t>Әти-әтиләргә, өлкәннәргә ихтирамлы булу, гаилә тарихына, туганнарга хәрмәт хисләре тәрбияләү. Өлкән һәм кече буыннар бәйләнешен ныгыту. </a:t>
            </a:r>
          </a:p>
          <a:p>
            <a:pPr marL="342900" indent="-342900" algn="just"/>
            <a:endParaRPr lang="tt-RU" sz="1600" dirty="0" smtClean="0">
              <a:solidFill>
                <a:srgbClr val="7030A0"/>
              </a:solidFill>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D:\Рабочий стол\Д. садик\Шаблоны\abstract-desktop-15.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graphicFrame>
        <p:nvGraphicFramePr>
          <p:cNvPr id="5" name="Таблица 4"/>
          <p:cNvGraphicFramePr>
            <a:graphicFrameLocks noGrp="1"/>
          </p:cNvGraphicFramePr>
          <p:nvPr>
            <p:extLst>
              <p:ext uri="{D42A27DB-BD31-4B8C-83A1-F6EECF244321}">
                <p14:modId xmlns:p14="http://schemas.microsoft.com/office/powerpoint/2010/main" val="3427763703"/>
              </p:ext>
            </p:extLst>
          </p:nvPr>
        </p:nvGraphicFramePr>
        <p:xfrm>
          <a:off x="357158" y="1214422"/>
          <a:ext cx="8429684" cy="5303520"/>
        </p:xfrm>
        <a:graphic>
          <a:graphicData uri="http://schemas.openxmlformats.org/drawingml/2006/table">
            <a:tbl>
              <a:tblPr firstRow="1" bandRow="1">
                <a:tableStyleId>{5C22544A-7EE6-4342-B048-85BDC9FD1C3A}</a:tableStyleId>
              </a:tblPr>
              <a:tblGrid>
                <a:gridCol w="416721"/>
                <a:gridCol w="2226485"/>
                <a:gridCol w="2143140"/>
                <a:gridCol w="1928826"/>
                <a:gridCol w="1714512"/>
              </a:tblGrid>
              <a:tr h="267666">
                <a:tc>
                  <a:txBody>
                    <a:bodyPr/>
                    <a:lstStyle/>
                    <a:p>
                      <a:r>
                        <a:rPr lang="tt-RU" sz="1400" dirty="0" smtClean="0">
                          <a:latin typeface="Times New Roman" pitchFamily="18" charset="0"/>
                          <a:cs typeface="Times New Roman" pitchFamily="18" charset="0"/>
                        </a:rPr>
                        <a:t>№</a:t>
                      </a:r>
                      <a:endParaRPr lang="ru-RU" sz="1400" dirty="0">
                        <a:latin typeface="Times New Roman" pitchFamily="18" charset="0"/>
                        <a:cs typeface="Times New Roman" pitchFamily="18" charset="0"/>
                      </a:endParaRPr>
                    </a:p>
                  </a:txBody>
                  <a:tcPr/>
                </a:tc>
                <a:tc>
                  <a:txBody>
                    <a:bodyPr/>
                    <a:lstStyle/>
                    <a:p>
                      <a:r>
                        <a:rPr lang="tt-RU" sz="1400" dirty="0" smtClean="0">
                          <a:latin typeface="Times New Roman" pitchFamily="18" charset="0"/>
                          <a:cs typeface="Times New Roman" pitchFamily="18" charset="0"/>
                        </a:rPr>
                        <a:t>Эшчәнлек  тәртибе</a:t>
                      </a:r>
                      <a:endParaRPr lang="ru-RU" sz="1400" dirty="0">
                        <a:latin typeface="Times New Roman" pitchFamily="18" charset="0"/>
                        <a:cs typeface="Times New Roman" pitchFamily="18" charset="0"/>
                      </a:endParaRPr>
                    </a:p>
                  </a:txBody>
                  <a:tcPr/>
                </a:tc>
                <a:tc>
                  <a:txBody>
                    <a:bodyPr/>
                    <a:lstStyle/>
                    <a:p>
                      <a:r>
                        <a:rPr lang="ru-RU" sz="1400" dirty="0" smtClean="0">
                          <a:latin typeface="Times New Roman" pitchFamily="18" charset="0"/>
                          <a:cs typeface="Times New Roman" pitchFamily="18" charset="0"/>
                        </a:rPr>
                        <a:t>Т</a:t>
                      </a:r>
                      <a:r>
                        <a:rPr lang="tt-RU" sz="1400" dirty="0" smtClean="0">
                          <a:latin typeface="Times New Roman" pitchFamily="18" charset="0"/>
                          <a:cs typeface="Times New Roman" pitchFamily="18" charset="0"/>
                        </a:rPr>
                        <a:t>ә</a:t>
                      </a:r>
                      <a:r>
                        <a:rPr lang="ru-RU" sz="1400" dirty="0" err="1" smtClean="0">
                          <a:latin typeface="Times New Roman" pitchFamily="18" charset="0"/>
                          <a:cs typeface="Times New Roman" pitchFamily="18" charset="0"/>
                        </a:rPr>
                        <a:t>рбияче</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белән балаларның  бердәм эшчәнлеге</a:t>
                      </a:r>
                      <a:endParaRPr lang="ru-RU" sz="1400" dirty="0">
                        <a:latin typeface="Times New Roman" pitchFamily="18" charset="0"/>
                        <a:cs typeface="Times New Roman" pitchFamily="18" charset="0"/>
                      </a:endParaRPr>
                    </a:p>
                  </a:txBody>
                  <a:tcPr/>
                </a:tc>
                <a:tc>
                  <a:txBody>
                    <a:bodyPr/>
                    <a:lstStyle/>
                    <a:p>
                      <a:r>
                        <a:rPr lang="tt-RU" sz="1400" dirty="0" smtClean="0">
                          <a:latin typeface="Times New Roman" pitchFamily="18" charset="0"/>
                          <a:cs typeface="Times New Roman" pitchFamily="18" charset="0"/>
                        </a:rPr>
                        <a:t>Балаларның мөстәкыйл</a:t>
                      </a:r>
                      <a:r>
                        <a:rPr lang="ru-RU" sz="1400" dirty="0" err="1" smtClean="0">
                          <a:latin typeface="Times New Roman" pitchFamily="18" charset="0"/>
                          <a:cs typeface="Times New Roman" pitchFamily="18" charset="0"/>
                        </a:rPr>
                        <a:t>ь</a:t>
                      </a:r>
                      <a:r>
                        <a:rPr lang="tt-RU" sz="1400" baseline="0" dirty="0" smtClean="0">
                          <a:latin typeface="Times New Roman" pitchFamily="18" charset="0"/>
                          <a:cs typeface="Times New Roman" pitchFamily="18" charset="0"/>
                        </a:rPr>
                        <a:t> эшчәнлеге</a:t>
                      </a:r>
                      <a:endParaRPr lang="ru-RU" sz="1400" dirty="0">
                        <a:latin typeface="Times New Roman" pitchFamily="18" charset="0"/>
                        <a:cs typeface="Times New Roman" pitchFamily="18" charset="0"/>
                      </a:endParaRPr>
                    </a:p>
                  </a:txBody>
                  <a:tcPr/>
                </a:tc>
                <a:tc>
                  <a:txBody>
                    <a:bodyPr/>
                    <a:lstStyle/>
                    <a:p>
                      <a:r>
                        <a:rPr lang="tt-RU" sz="1400" dirty="0" smtClean="0">
                          <a:latin typeface="Times New Roman" pitchFamily="18" charset="0"/>
                          <a:cs typeface="Times New Roman" pitchFamily="18" charset="0"/>
                        </a:rPr>
                        <a:t>Әти-әниләр эшчәнлеге</a:t>
                      </a:r>
                      <a:endParaRPr lang="ru-RU" sz="1400" dirty="0">
                        <a:latin typeface="Times New Roman" pitchFamily="18" charset="0"/>
                        <a:cs typeface="Times New Roman" pitchFamily="18" charset="0"/>
                      </a:endParaRPr>
                    </a:p>
                  </a:txBody>
                  <a:tcPr/>
                </a:tc>
              </a:tr>
              <a:tr h="370840">
                <a:tc>
                  <a:txBody>
                    <a:bodyPr/>
                    <a:lstStyle/>
                    <a:p>
                      <a:r>
                        <a:rPr lang="tt-RU" sz="1400" dirty="0" smtClean="0">
                          <a:latin typeface="Times New Roman" pitchFamily="18" charset="0"/>
                          <a:cs typeface="Times New Roman" pitchFamily="18" charset="0"/>
                        </a:rPr>
                        <a:t>1.</a:t>
                      </a:r>
                    </a:p>
                    <a:p>
                      <a:endParaRPr lang="tt-RU" sz="1400" dirty="0" smtClean="0">
                        <a:latin typeface="Times New Roman" pitchFamily="18" charset="0"/>
                        <a:cs typeface="Times New Roman" pitchFamily="18" charset="0"/>
                      </a:endParaRPr>
                    </a:p>
                    <a:p>
                      <a:endParaRPr lang="tt-RU" sz="1400" dirty="0" smtClean="0">
                        <a:latin typeface="Times New Roman" pitchFamily="18" charset="0"/>
                        <a:cs typeface="Times New Roman" pitchFamily="18" charset="0"/>
                      </a:endParaRPr>
                    </a:p>
                    <a:p>
                      <a:r>
                        <a:rPr lang="tt-RU" sz="1400" dirty="0" smtClean="0">
                          <a:latin typeface="Times New Roman" pitchFamily="18" charset="0"/>
                          <a:cs typeface="Times New Roman" pitchFamily="18" charset="0"/>
                        </a:rPr>
                        <a:t>2.</a:t>
                      </a:r>
                    </a:p>
                    <a:p>
                      <a:endParaRPr lang="tt-RU" sz="1400" dirty="0" smtClean="0">
                        <a:latin typeface="Times New Roman" pitchFamily="18" charset="0"/>
                        <a:cs typeface="Times New Roman" pitchFamily="18" charset="0"/>
                      </a:endParaRPr>
                    </a:p>
                    <a:p>
                      <a:r>
                        <a:rPr lang="tt-RU" sz="1400" dirty="0" smtClean="0">
                          <a:latin typeface="Times New Roman" pitchFamily="18" charset="0"/>
                          <a:cs typeface="Times New Roman" pitchFamily="18" charset="0"/>
                        </a:rPr>
                        <a:t>3.</a:t>
                      </a:r>
                    </a:p>
                    <a:p>
                      <a:endParaRPr lang="tt-RU" sz="1400" dirty="0" smtClean="0">
                        <a:latin typeface="Times New Roman" pitchFamily="18" charset="0"/>
                        <a:cs typeface="Times New Roman" pitchFamily="18" charset="0"/>
                      </a:endParaRPr>
                    </a:p>
                    <a:p>
                      <a:endParaRPr lang="tt-RU" sz="1400" dirty="0" smtClean="0">
                        <a:latin typeface="Times New Roman" pitchFamily="18" charset="0"/>
                        <a:cs typeface="Times New Roman" pitchFamily="18" charset="0"/>
                      </a:endParaRPr>
                    </a:p>
                    <a:p>
                      <a:endParaRPr lang="tt-RU" sz="1400" dirty="0" smtClean="0">
                        <a:latin typeface="Times New Roman" pitchFamily="18" charset="0"/>
                        <a:cs typeface="Times New Roman" pitchFamily="18" charset="0"/>
                      </a:endParaRPr>
                    </a:p>
                    <a:p>
                      <a:endParaRPr lang="tt-RU" sz="1400" dirty="0" smtClean="0">
                        <a:latin typeface="Times New Roman" pitchFamily="18" charset="0"/>
                        <a:cs typeface="Times New Roman" pitchFamily="18" charset="0"/>
                      </a:endParaRPr>
                    </a:p>
                    <a:p>
                      <a:r>
                        <a:rPr lang="tt-RU" sz="1400" dirty="0" smtClean="0">
                          <a:latin typeface="Times New Roman" pitchFamily="18" charset="0"/>
                          <a:cs typeface="Times New Roman" pitchFamily="18" charset="0"/>
                        </a:rPr>
                        <a:t>4.</a:t>
                      </a:r>
                    </a:p>
                    <a:p>
                      <a:endParaRPr lang="tt-RU" sz="1400" dirty="0" smtClean="0">
                        <a:latin typeface="Times New Roman" pitchFamily="18" charset="0"/>
                        <a:cs typeface="Times New Roman" pitchFamily="18" charset="0"/>
                      </a:endParaRPr>
                    </a:p>
                    <a:p>
                      <a:endParaRPr lang="tt-RU" sz="1400" dirty="0" smtClean="0">
                        <a:latin typeface="Times New Roman" pitchFamily="18" charset="0"/>
                        <a:cs typeface="Times New Roman" pitchFamily="18" charset="0"/>
                      </a:endParaRPr>
                    </a:p>
                    <a:p>
                      <a:endParaRPr lang="tt-RU" sz="1400" dirty="0" smtClean="0">
                        <a:latin typeface="Times New Roman" pitchFamily="18" charset="0"/>
                        <a:cs typeface="Times New Roman" pitchFamily="18" charset="0"/>
                      </a:endParaRPr>
                    </a:p>
                    <a:p>
                      <a:r>
                        <a:rPr lang="tt-RU" sz="1400" dirty="0" smtClean="0">
                          <a:latin typeface="Times New Roman" pitchFamily="18" charset="0"/>
                          <a:cs typeface="Times New Roman" pitchFamily="18" charset="0"/>
                        </a:rPr>
                        <a:t>5.</a:t>
                      </a:r>
                    </a:p>
                    <a:p>
                      <a:endParaRPr lang="tt-RU" sz="1400" dirty="0" smtClean="0">
                        <a:latin typeface="Times New Roman" pitchFamily="18" charset="0"/>
                        <a:cs typeface="Times New Roman" pitchFamily="18" charset="0"/>
                      </a:endParaRPr>
                    </a:p>
                    <a:p>
                      <a:endParaRPr lang="tt-RU" sz="1400" dirty="0" smtClean="0">
                        <a:latin typeface="Times New Roman" pitchFamily="18" charset="0"/>
                        <a:cs typeface="Times New Roman" pitchFamily="18" charset="0"/>
                      </a:endParaRPr>
                    </a:p>
                    <a:p>
                      <a:endParaRPr lang="tt-RU" sz="1400" dirty="0" smtClean="0">
                        <a:latin typeface="Times New Roman" pitchFamily="18" charset="0"/>
                        <a:cs typeface="Times New Roman" pitchFamily="18" charset="0"/>
                      </a:endParaRPr>
                    </a:p>
                    <a:p>
                      <a:endParaRPr lang="tt-RU" sz="1400" dirty="0" smtClean="0">
                        <a:latin typeface="Times New Roman" pitchFamily="18" charset="0"/>
                        <a:cs typeface="Times New Roman" pitchFamily="18" charset="0"/>
                      </a:endParaRPr>
                    </a:p>
                    <a:p>
                      <a:r>
                        <a:rPr lang="tt-RU" sz="1400" dirty="0" smtClean="0">
                          <a:latin typeface="Times New Roman" pitchFamily="18" charset="0"/>
                          <a:cs typeface="Times New Roman" pitchFamily="18" charset="0"/>
                        </a:rPr>
                        <a:t>6.</a:t>
                      </a:r>
                      <a:endParaRPr lang="ru-RU" sz="1400" dirty="0">
                        <a:latin typeface="Times New Roman" pitchFamily="18" charset="0"/>
                        <a:cs typeface="Times New Roman" pitchFamily="18" charset="0"/>
                      </a:endParaRPr>
                    </a:p>
                  </a:txBody>
                  <a:tcPr/>
                </a:tc>
                <a:tc>
                  <a:txBody>
                    <a:bodyPr/>
                    <a:lstStyle/>
                    <a:p>
                      <a:r>
                        <a:rPr lang="tt-RU" sz="1400" dirty="0" smtClean="0">
                          <a:latin typeface="Times New Roman" pitchFamily="18" charset="0"/>
                          <a:cs typeface="Times New Roman" pitchFamily="18" charset="0"/>
                        </a:rPr>
                        <a:t>Әңгәмә:</a:t>
                      </a:r>
                    </a:p>
                    <a:p>
                      <a:r>
                        <a:rPr lang="tt-RU" sz="1400" dirty="0" smtClean="0">
                          <a:latin typeface="Times New Roman" pitchFamily="18" charset="0"/>
                          <a:cs typeface="Times New Roman" pitchFamily="18" charset="0"/>
                        </a:rPr>
                        <a:t> “Минем бердәм гаиләм”</a:t>
                      </a:r>
                    </a:p>
                    <a:p>
                      <a:endParaRPr lang="tt-RU" sz="1400" dirty="0" smtClean="0">
                        <a:latin typeface="Times New Roman" pitchFamily="18" charset="0"/>
                        <a:cs typeface="Times New Roman" pitchFamily="18" charset="0"/>
                      </a:endParaRPr>
                    </a:p>
                    <a:p>
                      <a:r>
                        <a:rPr lang="tt-RU" sz="1400" dirty="0" smtClean="0">
                          <a:latin typeface="Times New Roman" pitchFamily="18" charset="0"/>
                          <a:cs typeface="Times New Roman" pitchFamily="18" charset="0"/>
                        </a:rPr>
                        <a:t>Үстерешле сөйләм: </a:t>
                      </a:r>
                    </a:p>
                    <a:p>
                      <a:r>
                        <a:rPr lang="tt-RU" sz="1400" dirty="0" smtClean="0">
                          <a:latin typeface="Times New Roman" pitchFamily="18" charset="0"/>
                          <a:cs typeface="Times New Roman" pitchFamily="18" charset="0"/>
                        </a:rPr>
                        <a:t> Г.Тукай “ Безнең гаилә”</a:t>
                      </a:r>
                    </a:p>
                    <a:p>
                      <a:endParaRPr lang="tt-RU" sz="1400" dirty="0" smtClean="0">
                        <a:latin typeface="Times New Roman" pitchFamily="18" charset="0"/>
                        <a:cs typeface="Times New Roman" pitchFamily="18" charset="0"/>
                      </a:endParaRPr>
                    </a:p>
                    <a:p>
                      <a:r>
                        <a:rPr lang="tt-RU" sz="1400" dirty="0" smtClean="0">
                          <a:latin typeface="Times New Roman" pitchFamily="18" charset="0"/>
                          <a:cs typeface="Times New Roman" pitchFamily="18" charset="0"/>
                        </a:rPr>
                        <a:t>Рәсем “Минем гаиләм”</a:t>
                      </a:r>
                    </a:p>
                    <a:p>
                      <a:endParaRPr lang="tt-RU" sz="1400" dirty="0" smtClean="0">
                        <a:latin typeface="Times New Roman" pitchFamily="18" charset="0"/>
                        <a:cs typeface="Times New Roman" pitchFamily="18" charset="0"/>
                      </a:endParaRPr>
                    </a:p>
                    <a:p>
                      <a:endParaRPr lang="tt-RU" sz="1400" dirty="0" smtClean="0">
                        <a:latin typeface="Times New Roman" pitchFamily="18" charset="0"/>
                        <a:cs typeface="Times New Roman" pitchFamily="18" charset="0"/>
                      </a:endParaRPr>
                    </a:p>
                    <a:p>
                      <a:endParaRPr lang="tt-RU" sz="1400" dirty="0" smtClean="0">
                        <a:latin typeface="Times New Roman" pitchFamily="18" charset="0"/>
                        <a:cs typeface="Times New Roman" pitchFamily="18" charset="0"/>
                      </a:endParaRPr>
                    </a:p>
                    <a:p>
                      <a:r>
                        <a:rPr lang="tt-RU" sz="1400" dirty="0" smtClean="0">
                          <a:latin typeface="Times New Roman" pitchFamily="18" charset="0"/>
                          <a:cs typeface="Times New Roman" pitchFamily="18" charset="0"/>
                        </a:rPr>
                        <a:t>Стенгазета       </a:t>
                      </a:r>
                    </a:p>
                    <a:p>
                      <a:r>
                        <a:rPr lang="tt-RU" sz="1400" dirty="0" smtClean="0">
                          <a:latin typeface="Times New Roman" pitchFamily="18" charset="0"/>
                          <a:cs typeface="Times New Roman" pitchFamily="18" charset="0"/>
                        </a:rPr>
                        <a:t>    “Өебезнең нуры алар”</a:t>
                      </a:r>
                    </a:p>
                    <a:p>
                      <a:endParaRPr lang="tt-RU" sz="1400" dirty="0" smtClean="0">
                        <a:latin typeface="Times New Roman" pitchFamily="18" charset="0"/>
                        <a:cs typeface="Times New Roman" pitchFamily="18" charset="0"/>
                      </a:endParaRPr>
                    </a:p>
                    <a:p>
                      <a:endParaRPr lang="tt-RU" sz="1400" dirty="0" smtClean="0">
                        <a:latin typeface="Times New Roman" pitchFamily="18" charset="0"/>
                        <a:cs typeface="Times New Roman" pitchFamily="18" charset="0"/>
                      </a:endParaRPr>
                    </a:p>
                    <a:p>
                      <a:r>
                        <a:rPr lang="tt-RU" sz="1400" dirty="0" smtClean="0">
                          <a:latin typeface="Times New Roman" pitchFamily="18" charset="0"/>
                          <a:cs typeface="Times New Roman" pitchFamily="18" charset="0"/>
                        </a:rPr>
                        <a:t>Күргәзмә </a:t>
                      </a:r>
                    </a:p>
                    <a:p>
                      <a:r>
                        <a:rPr lang="tt-RU" sz="1400" dirty="0" smtClean="0">
                          <a:latin typeface="Times New Roman" pitchFamily="18" charset="0"/>
                          <a:cs typeface="Times New Roman" pitchFamily="18" charset="0"/>
                        </a:rPr>
                        <a:t>“Әбиемнең</a:t>
                      </a:r>
                      <a:r>
                        <a:rPr lang="tt-RU" sz="1400" baseline="0" dirty="0" smtClean="0">
                          <a:latin typeface="Times New Roman" pitchFamily="18" charset="0"/>
                          <a:cs typeface="Times New Roman" pitchFamily="18" charset="0"/>
                        </a:rPr>
                        <a:t> йомшак куллары”</a:t>
                      </a:r>
                    </a:p>
                    <a:p>
                      <a:endParaRPr lang="tt-RU" sz="1400" baseline="0" dirty="0" smtClean="0">
                        <a:latin typeface="Times New Roman" pitchFamily="18" charset="0"/>
                        <a:cs typeface="Times New Roman" pitchFamily="18" charset="0"/>
                      </a:endParaRPr>
                    </a:p>
                    <a:p>
                      <a:endParaRPr lang="tt-RU" sz="1400" baseline="0" dirty="0" smtClean="0">
                        <a:latin typeface="Times New Roman" pitchFamily="18" charset="0"/>
                        <a:cs typeface="Times New Roman" pitchFamily="18" charset="0"/>
                      </a:endParaRPr>
                    </a:p>
                    <a:p>
                      <a:r>
                        <a:rPr lang="tt-RU" sz="1400" baseline="0" dirty="0" smtClean="0">
                          <a:latin typeface="Times New Roman" pitchFamily="18" charset="0"/>
                          <a:cs typeface="Times New Roman" pitchFamily="18" charset="0"/>
                        </a:rPr>
                        <a:t>Иҗади эш</a:t>
                      </a:r>
                    </a:p>
                    <a:p>
                      <a:r>
                        <a:rPr lang="tt-RU" sz="1400" baseline="0" dirty="0" smtClean="0">
                          <a:latin typeface="Times New Roman" pitchFamily="18" charset="0"/>
                          <a:cs typeface="Times New Roman" pitchFamily="18" charset="0"/>
                        </a:rPr>
                        <a:t>”Нәсел агачы”</a:t>
                      </a:r>
                      <a:endParaRPr lang="ru-RU" sz="1400" dirty="0">
                        <a:latin typeface="Times New Roman" pitchFamily="18" charset="0"/>
                        <a:cs typeface="Times New Roman" pitchFamily="18" charset="0"/>
                      </a:endParaRPr>
                    </a:p>
                  </a:txBody>
                  <a:tcPr/>
                </a:tc>
                <a:tc>
                  <a:txBody>
                    <a:bodyPr/>
                    <a:lstStyle/>
                    <a:p>
                      <a:r>
                        <a:rPr lang="tt-RU" sz="1400" dirty="0" smtClean="0">
                          <a:latin typeface="Times New Roman" pitchFamily="18" charset="0"/>
                          <a:cs typeface="Times New Roman" pitchFamily="18" charset="0"/>
                        </a:rPr>
                        <a:t>Үстерешле диалог</a:t>
                      </a:r>
                    </a:p>
                    <a:p>
                      <a:endParaRPr lang="tt-RU" sz="1400" dirty="0" smtClean="0">
                        <a:latin typeface="Times New Roman" pitchFamily="18" charset="0"/>
                        <a:cs typeface="Times New Roman" pitchFamily="18" charset="0"/>
                      </a:endParaRPr>
                    </a:p>
                    <a:p>
                      <a:endParaRPr lang="tt-RU" sz="1400" dirty="0" smtClean="0">
                        <a:latin typeface="Times New Roman" pitchFamily="18" charset="0"/>
                        <a:cs typeface="Times New Roman" pitchFamily="18" charset="0"/>
                      </a:endParaRPr>
                    </a:p>
                    <a:p>
                      <a:r>
                        <a:rPr lang="tt-RU" sz="1400" dirty="0" smtClean="0">
                          <a:latin typeface="Times New Roman" pitchFamily="18" charset="0"/>
                          <a:cs typeface="Times New Roman" pitchFamily="18" charset="0"/>
                        </a:rPr>
                        <a:t>Сәнгат</a:t>
                      </a:r>
                      <a:r>
                        <a:rPr lang="ru-RU" sz="1400" dirty="0" err="1" smtClean="0">
                          <a:latin typeface="Times New Roman" pitchFamily="18" charset="0"/>
                          <a:cs typeface="Times New Roman" pitchFamily="18" charset="0"/>
                        </a:rPr>
                        <a:t>ьле</a:t>
                      </a:r>
                      <a:r>
                        <a:rPr lang="tt-RU" sz="1400" dirty="0" smtClean="0">
                          <a:latin typeface="Times New Roman" pitchFamily="18" charset="0"/>
                          <a:cs typeface="Times New Roman" pitchFamily="18" charset="0"/>
                        </a:rPr>
                        <a:t> итеп, хәрәкәтләр белән сөйләп карау</a:t>
                      </a:r>
                    </a:p>
                    <a:p>
                      <a:r>
                        <a:rPr lang="tt-RU" sz="1400" dirty="0" smtClean="0">
                          <a:latin typeface="Times New Roman" pitchFamily="18" charset="0"/>
                          <a:cs typeface="Times New Roman" pitchFamily="18" charset="0"/>
                        </a:rPr>
                        <a:t>Рәсем ясау ысуллары, материал сайлау</a:t>
                      </a:r>
                    </a:p>
                    <a:p>
                      <a:endParaRPr lang="tt-RU" sz="1400" dirty="0" smtClean="0">
                        <a:latin typeface="Times New Roman" pitchFamily="18" charset="0"/>
                        <a:cs typeface="Times New Roman" pitchFamily="18" charset="0"/>
                      </a:endParaRPr>
                    </a:p>
                    <a:p>
                      <a:endParaRPr lang="tt-RU" sz="1400" dirty="0" smtClean="0">
                        <a:latin typeface="Times New Roman" pitchFamily="18" charset="0"/>
                        <a:cs typeface="Times New Roman" pitchFamily="18" charset="0"/>
                      </a:endParaRPr>
                    </a:p>
                    <a:p>
                      <a:r>
                        <a:rPr lang="tt-RU" sz="1400" dirty="0" smtClean="0">
                          <a:latin typeface="Times New Roman" pitchFamily="18" charset="0"/>
                          <a:cs typeface="Times New Roman" pitchFamily="18" charset="0"/>
                        </a:rPr>
                        <a:t>Өлкәннәр</a:t>
                      </a:r>
                      <a:r>
                        <a:rPr lang="tt-RU" sz="1400" baseline="0" dirty="0" smtClean="0">
                          <a:latin typeface="Times New Roman" pitchFamily="18" charset="0"/>
                          <a:cs typeface="Times New Roman" pitchFamily="18" charset="0"/>
                        </a:rPr>
                        <a:t> турында әңгәмә</a:t>
                      </a:r>
                      <a:endParaRPr lang="tt-RU" sz="1400" dirty="0" smtClean="0">
                        <a:latin typeface="Times New Roman" pitchFamily="18" charset="0"/>
                        <a:cs typeface="Times New Roman" pitchFamily="18" charset="0"/>
                      </a:endParaRPr>
                    </a:p>
                    <a:p>
                      <a:endParaRPr lang="tt-RU" sz="1400" dirty="0" smtClean="0">
                        <a:latin typeface="Times New Roman" pitchFamily="18" charset="0"/>
                        <a:cs typeface="Times New Roman" pitchFamily="18" charset="0"/>
                      </a:endParaRPr>
                    </a:p>
                    <a:p>
                      <a:endParaRPr lang="tt-RU" sz="1400" dirty="0" smtClean="0">
                        <a:latin typeface="Times New Roman" pitchFamily="18" charset="0"/>
                        <a:cs typeface="Times New Roman" pitchFamily="18" charset="0"/>
                      </a:endParaRPr>
                    </a:p>
                    <a:p>
                      <a:r>
                        <a:rPr lang="tt-RU" sz="1400" dirty="0" smtClean="0">
                          <a:latin typeface="Times New Roman" pitchFamily="18" charset="0"/>
                          <a:cs typeface="Times New Roman" pitchFamily="18" charset="0"/>
                        </a:rPr>
                        <a:t>Татар</a:t>
                      </a:r>
                      <a:r>
                        <a:rPr lang="tt-RU" sz="1400" baseline="0" dirty="0" smtClean="0">
                          <a:latin typeface="Times New Roman" pitchFamily="18" charset="0"/>
                          <a:cs typeface="Times New Roman" pitchFamily="18" charset="0"/>
                        </a:rPr>
                        <a:t> халкының борынгыдан килгән кул эше, һөнәрчелеге   турында ә</a:t>
                      </a:r>
                      <a:r>
                        <a:rPr lang="tt-RU" sz="1400" dirty="0" smtClean="0">
                          <a:latin typeface="Times New Roman" pitchFamily="18" charset="0"/>
                          <a:cs typeface="Times New Roman" pitchFamily="18" charset="0"/>
                        </a:rPr>
                        <a:t>ңгәмә </a:t>
                      </a:r>
                    </a:p>
                    <a:p>
                      <a:endParaRPr lang="ru-RU" sz="1400" dirty="0" smtClean="0">
                        <a:latin typeface="Times New Roman" pitchFamily="18" charset="0"/>
                        <a:cs typeface="Times New Roman" pitchFamily="18" charset="0"/>
                      </a:endParaRPr>
                    </a:p>
                    <a:p>
                      <a:r>
                        <a:rPr lang="tt-RU" sz="1400" dirty="0" smtClean="0">
                          <a:latin typeface="Times New Roman" pitchFamily="18" charset="0"/>
                          <a:cs typeface="Times New Roman" pitchFamily="18" charset="0"/>
                        </a:rPr>
                        <a:t>Схемалар карау, танышу</a:t>
                      </a:r>
                      <a:endParaRPr lang="ru-RU" sz="1400" dirty="0">
                        <a:latin typeface="Times New Roman" pitchFamily="18" charset="0"/>
                        <a:cs typeface="Times New Roman" pitchFamily="18" charset="0"/>
                      </a:endParaRPr>
                    </a:p>
                  </a:txBody>
                  <a:tcPr/>
                </a:tc>
                <a:tc>
                  <a:txBody>
                    <a:bodyPr/>
                    <a:lstStyle/>
                    <a:p>
                      <a:r>
                        <a:rPr lang="tt-RU" sz="1400" dirty="0" smtClean="0">
                          <a:latin typeface="Times New Roman" pitchFamily="18" charset="0"/>
                          <a:cs typeface="Times New Roman" pitchFamily="18" charset="0"/>
                        </a:rPr>
                        <a:t>Рәсем ясау</a:t>
                      </a:r>
                    </a:p>
                    <a:p>
                      <a:endParaRPr lang="tt-RU" sz="1400" dirty="0" smtClean="0">
                        <a:latin typeface="Times New Roman" pitchFamily="18" charset="0"/>
                        <a:cs typeface="Times New Roman" pitchFamily="18" charset="0"/>
                      </a:endParaRPr>
                    </a:p>
                    <a:p>
                      <a:endParaRPr lang="tt-RU" sz="1400" dirty="0" smtClean="0">
                        <a:latin typeface="Times New Roman" pitchFamily="18" charset="0"/>
                        <a:cs typeface="Times New Roman" pitchFamily="18" charset="0"/>
                      </a:endParaRPr>
                    </a:p>
                    <a:p>
                      <a:r>
                        <a:rPr lang="tt-RU" sz="1400" dirty="0" smtClean="0">
                          <a:latin typeface="Times New Roman" pitchFamily="18" charset="0"/>
                          <a:cs typeface="Times New Roman" pitchFamily="18" charset="0"/>
                        </a:rPr>
                        <a:t>Яттан шигыр</a:t>
                      </a:r>
                      <a:r>
                        <a:rPr lang="ru-RU" sz="1400" dirty="0" err="1" smtClean="0">
                          <a:latin typeface="Times New Roman" pitchFamily="18" charset="0"/>
                          <a:cs typeface="Times New Roman" pitchFamily="18" charset="0"/>
                        </a:rPr>
                        <a:t>ь</a:t>
                      </a:r>
                      <a:r>
                        <a:rPr lang="tt-RU" sz="1400" dirty="0" smtClean="0">
                          <a:latin typeface="Times New Roman" pitchFamily="18" charset="0"/>
                          <a:cs typeface="Times New Roman" pitchFamily="18" charset="0"/>
                        </a:rPr>
                        <a:t>не</a:t>
                      </a:r>
                      <a:r>
                        <a:rPr lang="tt-RU" sz="1400" baseline="0" dirty="0" smtClean="0">
                          <a:latin typeface="Times New Roman" pitchFamily="18" charset="0"/>
                          <a:cs typeface="Times New Roman" pitchFamily="18" charset="0"/>
                        </a:rPr>
                        <a:t> сөйләргә өйрәнү</a:t>
                      </a:r>
                      <a:endParaRPr lang="tt-RU" sz="14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tt-RU" sz="14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tt-RU" sz="1400" dirty="0" smtClean="0">
                          <a:latin typeface="Times New Roman" pitchFamily="18" charset="0"/>
                          <a:cs typeface="Times New Roman" pitchFamily="18" charset="0"/>
                        </a:rPr>
                        <a:t>Рәсем</a:t>
                      </a:r>
                      <a:r>
                        <a:rPr lang="tt-RU" sz="1400" baseline="0" dirty="0" smtClean="0">
                          <a:latin typeface="Times New Roman" pitchFamily="18" charset="0"/>
                          <a:cs typeface="Times New Roman" pitchFamily="18" charset="0"/>
                        </a:rPr>
                        <a:t> буенча хикәя төзү</a:t>
                      </a:r>
                      <a:endParaRPr lang="tt-RU" sz="14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tt-RU" sz="14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tt-RU" sz="14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tt-RU" sz="1400" dirty="0" smtClean="0">
                          <a:latin typeface="Times New Roman" pitchFamily="18" charset="0"/>
                          <a:cs typeface="Times New Roman" pitchFamily="18" charset="0"/>
                        </a:rPr>
                        <a:t>Сю</a:t>
                      </a:r>
                      <a:r>
                        <a:rPr lang="ru-RU" sz="1400" dirty="0" err="1" smtClean="0">
                          <a:latin typeface="Times New Roman" pitchFamily="18" charset="0"/>
                          <a:cs typeface="Times New Roman" pitchFamily="18" charset="0"/>
                        </a:rPr>
                        <a:t>жетлы-рольле</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уеннар</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«Гаилә», «Әбиемдә кунакта</a:t>
                      </a:r>
                      <a:r>
                        <a:rPr lang="ru-RU" sz="1400" dirty="0" smtClean="0">
                          <a:latin typeface="Times New Roman" pitchFamily="18" charset="0"/>
                          <a:cs typeface="Times New Roman" pitchFamily="18" charset="0"/>
                        </a:rPr>
                        <a:t>»</a:t>
                      </a:r>
                    </a:p>
                    <a:p>
                      <a:endParaRPr lang="tt-RU" sz="1400" dirty="0" smtClean="0">
                        <a:latin typeface="Times New Roman" pitchFamily="18" charset="0"/>
                        <a:cs typeface="Times New Roman" pitchFamily="18" charset="0"/>
                      </a:endParaRPr>
                    </a:p>
                    <a:p>
                      <a:r>
                        <a:rPr lang="tt-RU" sz="1400" dirty="0" smtClean="0">
                          <a:latin typeface="Times New Roman" pitchFamily="18" charset="0"/>
                          <a:cs typeface="Times New Roman" pitchFamily="18" charset="0"/>
                        </a:rPr>
                        <a:t>Татар</a:t>
                      </a:r>
                      <a:r>
                        <a:rPr lang="tt-RU" sz="1400" baseline="0" dirty="0" smtClean="0">
                          <a:latin typeface="Times New Roman" pitchFamily="18" charset="0"/>
                          <a:cs typeface="Times New Roman" pitchFamily="18" charset="0"/>
                        </a:rPr>
                        <a:t> халык бизәкләре ярдәмендә читек, ал</a:t>
                      </a:r>
                      <a:r>
                        <a:rPr lang="ru-RU" sz="1400" baseline="0" dirty="0" err="1" smtClean="0">
                          <a:latin typeface="Times New Roman" pitchFamily="18" charset="0"/>
                          <a:cs typeface="Times New Roman" pitchFamily="18" charset="0"/>
                        </a:rPr>
                        <a:t>ъ</a:t>
                      </a:r>
                      <a:r>
                        <a:rPr lang="tt-RU" sz="1400" baseline="0" dirty="0" smtClean="0">
                          <a:latin typeface="Times New Roman" pitchFamily="18" charset="0"/>
                          <a:cs typeface="Times New Roman" pitchFamily="18" charset="0"/>
                        </a:rPr>
                        <a:t>япкыч, күлмәк  бизәү</a:t>
                      </a:r>
                    </a:p>
                    <a:p>
                      <a:endParaRPr lang="tt-RU" sz="1400" baseline="0" dirty="0" smtClean="0">
                        <a:latin typeface="Times New Roman" pitchFamily="18" charset="0"/>
                        <a:cs typeface="Times New Roman" pitchFamily="18" charset="0"/>
                      </a:endParaRPr>
                    </a:p>
                    <a:p>
                      <a:r>
                        <a:rPr lang="tt-RU" sz="1400" baseline="0" dirty="0" smtClean="0">
                          <a:latin typeface="Times New Roman" pitchFamily="18" charset="0"/>
                          <a:cs typeface="Times New Roman" pitchFamily="18" charset="0"/>
                        </a:rPr>
                        <a:t>Рәсемнәр ясау</a:t>
                      </a:r>
                      <a:endParaRPr lang="tt-RU" sz="1400" dirty="0" smtClean="0">
                        <a:latin typeface="Times New Roman" pitchFamily="18" charset="0"/>
                        <a:cs typeface="Times New Roman" pitchFamily="18" charset="0"/>
                      </a:endParaRPr>
                    </a:p>
                  </a:txBody>
                  <a:tcPr/>
                </a:tc>
                <a:tc>
                  <a:txBody>
                    <a:bodyPr/>
                    <a:lstStyle/>
                    <a:p>
                      <a:r>
                        <a:rPr lang="tt-RU" sz="1400" dirty="0" smtClean="0">
                          <a:latin typeface="Times New Roman" pitchFamily="18" charset="0"/>
                          <a:cs typeface="Times New Roman" pitchFamily="18" charset="0"/>
                        </a:rPr>
                        <a:t>Нәсел турында материал туплау</a:t>
                      </a:r>
                    </a:p>
                    <a:p>
                      <a:endParaRPr lang="tt-RU" sz="1400" dirty="0" smtClean="0">
                        <a:latin typeface="Times New Roman" pitchFamily="18" charset="0"/>
                        <a:cs typeface="Times New Roman" pitchFamily="18" charset="0"/>
                      </a:endParaRPr>
                    </a:p>
                    <a:p>
                      <a:r>
                        <a:rPr lang="tt-RU" sz="1400" dirty="0" smtClean="0">
                          <a:latin typeface="Times New Roman" pitchFamily="18" charset="0"/>
                          <a:cs typeface="Times New Roman" pitchFamily="18" charset="0"/>
                        </a:rPr>
                        <a:t>Шигыр</a:t>
                      </a:r>
                      <a:r>
                        <a:rPr lang="ru-RU" sz="1400" dirty="0" err="1" smtClean="0">
                          <a:latin typeface="Times New Roman" pitchFamily="18" charset="0"/>
                          <a:cs typeface="Times New Roman" pitchFamily="18" charset="0"/>
                        </a:rPr>
                        <a:t>ь</a:t>
                      </a:r>
                      <a:r>
                        <a:rPr lang="tt-RU" sz="1400" dirty="0" smtClean="0">
                          <a:latin typeface="Times New Roman" pitchFamily="18" charset="0"/>
                          <a:cs typeface="Times New Roman" pitchFamily="18" charset="0"/>
                        </a:rPr>
                        <a:t> эчтәлеге</a:t>
                      </a:r>
                      <a:r>
                        <a:rPr lang="tt-RU" sz="1400" baseline="0" dirty="0" smtClean="0">
                          <a:latin typeface="Times New Roman" pitchFamily="18" charset="0"/>
                          <a:cs typeface="Times New Roman" pitchFamily="18" charset="0"/>
                        </a:rPr>
                        <a:t> буенча рәсем ясап килү</a:t>
                      </a:r>
                      <a:endParaRPr lang="tt-RU" sz="1400" dirty="0" smtClean="0">
                        <a:latin typeface="Times New Roman" pitchFamily="18" charset="0"/>
                        <a:cs typeface="Times New Roman" pitchFamily="18" charset="0"/>
                      </a:endParaRPr>
                    </a:p>
                    <a:p>
                      <a:r>
                        <a:rPr lang="tt-RU" sz="1400" dirty="0" smtClean="0">
                          <a:latin typeface="Times New Roman" pitchFamily="18" charset="0"/>
                          <a:cs typeface="Times New Roman" pitchFamily="18" charset="0"/>
                        </a:rPr>
                        <a:t>Үз гаиләң турында кыскача</a:t>
                      </a:r>
                      <a:r>
                        <a:rPr lang="tt-RU" sz="1400" baseline="0" dirty="0" smtClean="0">
                          <a:latin typeface="Times New Roman" pitchFamily="18" charset="0"/>
                          <a:cs typeface="Times New Roman" pitchFamily="18" charset="0"/>
                        </a:rPr>
                        <a:t> сөйләргә әзерләнеп килү</a:t>
                      </a:r>
                    </a:p>
                    <a:p>
                      <a:endParaRPr lang="tt-RU" sz="1400" dirty="0" smtClean="0">
                        <a:latin typeface="Times New Roman" pitchFamily="18" charset="0"/>
                        <a:cs typeface="Times New Roman" pitchFamily="18" charset="0"/>
                      </a:endParaRPr>
                    </a:p>
                    <a:p>
                      <a:r>
                        <a:rPr lang="tt-RU" sz="1400" baseline="0" dirty="0" smtClean="0">
                          <a:latin typeface="Times New Roman" pitchFamily="18" charset="0"/>
                          <a:cs typeface="Times New Roman" pitchFamily="18" charset="0"/>
                        </a:rPr>
                        <a:t>Фотосүрәтләр  алып килү</a:t>
                      </a:r>
                      <a:endParaRPr lang="tt-RU" sz="1400" dirty="0" smtClean="0">
                        <a:latin typeface="Times New Roman" pitchFamily="18" charset="0"/>
                        <a:cs typeface="Times New Roman" pitchFamily="18" charset="0"/>
                      </a:endParaRPr>
                    </a:p>
                    <a:p>
                      <a:endParaRPr lang="tt-RU" sz="1400" dirty="0" smtClean="0">
                        <a:latin typeface="Times New Roman" pitchFamily="18" charset="0"/>
                        <a:cs typeface="Times New Roman" pitchFamily="18" charset="0"/>
                      </a:endParaRPr>
                    </a:p>
                    <a:p>
                      <a:endParaRPr lang="tt-RU" sz="1400" dirty="0" smtClean="0">
                        <a:latin typeface="Times New Roman" pitchFamily="18" charset="0"/>
                        <a:cs typeface="Times New Roman" pitchFamily="18" charset="0"/>
                      </a:endParaRPr>
                    </a:p>
                    <a:p>
                      <a:r>
                        <a:rPr lang="tt-RU" sz="1400" dirty="0" smtClean="0">
                          <a:latin typeface="Times New Roman" pitchFamily="18" charset="0"/>
                          <a:cs typeface="Times New Roman" pitchFamily="18" charset="0"/>
                        </a:rPr>
                        <a:t>Күргәзмә</a:t>
                      </a:r>
                      <a:r>
                        <a:rPr lang="tt-RU" sz="1400" baseline="0" dirty="0" smtClean="0">
                          <a:latin typeface="Times New Roman" pitchFamily="18" charset="0"/>
                          <a:cs typeface="Times New Roman" pitchFamily="18" charset="0"/>
                        </a:rPr>
                        <a:t> оештыруда  ярдәм итү</a:t>
                      </a:r>
                    </a:p>
                    <a:p>
                      <a:endParaRPr lang="tt-RU" sz="1400" baseline="0" dirty="0" smtClean="0">
                        <a:latin typeface="Times New Roman" pitchFamily="18" charset="0"/>
                        <a:cs typeface="Times New Roman" pitchFamily="18" charset="0"/>
                      </a:endParaRPr>
                    </a:p>
                    <a:p>
                      <a:endParaRPr lang="tt-RU" sz="1400" dirty="0" smtClean="0">
                        <a:latin typeface="Times New Roman" pitchFamily="18" charset="0"/>
                        <a:cs typeface="Times New Roman" pitchFamily="18" charset="0"/>
                      </a:endParaRPr>
                    </a:p>
                    <a:p>
                      <a:r>
                        <a:rPr lang="tt-RU" sz="1400" dirty="0" smtClean="0">
                          <a:latin typeface="Times New Roman" pitchFamily="18" charset="0"/>
                          <a:cs typeface="Times New Roman" pitchFamily="18" charset="0"/>
                        </a:rPr>
                        <a:t>“Нәсел агачы” ясау</a:t>
                      </a:r>
                    </a:p>
                  </a:txBody>
                  <a:tcPr/>
                </a:tc>
              </a:tr>
            </a:tbl>
          </a:graphicData>
        </a:graphic>
      </p:graphicFrame>
      <p:sp>
        <p:nvSpPr>
          <p:cNvPr id="4" name="TextBox 3"/>
          <p:cNvSpPr txBox="1"/>
          <p:nvPr/>
        </p:nvSpPr>
        <p:spPr>
          <a:xfrm>
            <a:off x="714348" y="642918"/>
            <a:ext cx="7643866" cy="369332"/>
          </a:xfrm>
          <a:prstGeom prst="rect">
            <a:avLst/>
          </a:prstGeom>
          <a:noFill/>
        </p:spPr>
        <p:txBody>
          <a:bodyPr wrap="square" rtlCol="0">
            <a:spAutoFit/>
          </a:bodyPr>
          <a:lstStyle/>
          <a:p>
            <a:endParaRPr lang="ru-RU" dirty="0"/>
          </a:p>
        </p:txBody>
      </p:sp>
      <p:sp>
        <p:nvSpPr>
          <p:cNvPr id="6" name="TextBox 5"/>
          <p:cNvSpPr txBox="1"/>
          <p:nvPr/>
        </p:nvSpPr>
        <p:spPr>
          <a:xfrm>
            <a:off x="142844" y="500042"/>
            <a:ext cx="9001156" cy="461665"/>
          </a:xfrm>
          <a:prstGeom prst="rect">
            <a:avLst/>
          </a:prstGeom>
          <a:noFill/>
        </p:spPr>
        <p:txBody>
          <a:bodyPr wrap="square" rtlCol="0">
            <a:spAutoFit/>
          </a:bodyPr>
          <a:lstStyle/>
          <a:p>
            <a:pPr algn="ctr"/>
            <a:r>
              <a:rPr lang="tt-RU" sz="2400" b="1" i="1" dirty="0" smtClean="0">
                <a:solidFill>
                  <a:srgbClr val="0070C0"/>
                </a:solidFill>
                <a:latin typeface="Times New Roman" pitchFamily="18" charset="0"/>
                <a:cs typeface="Times New Roman" pitchFamily="18" charset="0"/>
              </a:rPr>
              <a:t>“Минем бердәм гаиләм” айлыгына перспектив-тематик план</a:t>
            </a:r>
            <a:endParaRPr lang="ru-RU" sz="2400" b="1" i="1" dirty="0">
              <a:solidFill>
                <a:srgbClr val="0070C0"/>
              </a:solidFill>
              <a:latin typeface="Times New Roman" pitchFamily="18" charset="0"/>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D:\Рабочий стол\Д. садик\Шаблоны\abstract-desktop-15.jpg"/>
          <p:cNvPicPr>
            <a:picLocks noChangeAspect="1" noChangeArrowheads="1"/>
          </p:cNvPicPr>
          <p:nvPr/>
        </p:nvPicPr>
        <p:blipFill>
          <a:blip r:embed="rId2" cstate="print"/>
          <a:srcRect/>
          <a:stretch>
            <a:fillRect/>
          </a:stretch>
        </p:blipFill>
        <p:spPr bwMode="auto">
          <a:xfrm>
            <a:off x="0" y="0"/>
            <a:ext cx="9253534" cy="6940151"/>
          </a:xfrm>
          <a:prstGeom prst="rect">
            <a:avLst/>
          </a:prstGeom>
          <a:noFill/>
        </p:spPr>
      </p:pic>
      <p:pic>
        <p:nvPicPr>
          <p:cNvPr id="5" name="Picture 5" descr="D:\Рабочий стол\детский сад\Изображение 071.jpg"/>
          <p:cNvPicPr>
            <a:picLocks noChangeAspect="1" noChangeArrowheads="1"/>
          </p:cNvPicPr>
          <p:nvPr/>
        </p:nvPicPr>
        <p:blipFill>
          <a:blip r:embed="rId3" cstate="print"/>
          <a:srcRect/>
          <a:stretch>
            <a:fillRect/>
          </a:stretch>
        </p:blipFill>
        <p:spPr bwMode="auto">
          <a:xfrm>
            <a:off x="142844" y="2571720"/>
            <a:ext cx="2408774" cy="4286280"/>
          </a:xfrm>
          <a:prstGeom prst="rect">
            <a:avLst/>
          </a:prstGeom>
          <a:ln>
            <a:noFill/>
          </a:ln>
          <a:effectLst>
            <a:outerShdw blurRad="292100" dist="139700" dir="2700000" algn="tl" rotWithShape="0">
              <a:srgbClr val="333333">
                <a:alpha val="65000"/>
              </a:srgbClr>
            </a:outerShdw>
          </a:effectLst>
        </p:spPr>
      </p:pic>
      <p:pic>
        <p:nvPicPr>
          <p:cNvPr id="6" name="Picture 3" descr="D:\Рабочий стол\детский сад\Изображение 079.jpg"/>
          <p:cNvPicPr>
            <a:picLocks noChangeAspect="1" noChangeArrowheads="1"/>
          </p:cNvPicPr>
          <p:nvPr/>
        </p:nvPicPr>
        <p:blipFill>
          <a:blip r:embed="rId4" cstate="print"/>
          <a:srcRect/>
          <a:stretch>
            <a:fillRect/>
          </a:stretch>
        </p:blipFill>
        <p:spPr bwMode="auto">
          <a:xfrm>
            <a:off x="3214678" y="1428736"/>
            <a:ext cx="2428892" cy="4322079"/>
          </a:xfrm>
          <a:prstGeom prst="rect">
            <a:avLst/>
          </a:prstGeom>
          <a:ln>
            <a:noFill/>
          </a:ln>
          <a:effectLst>
            <a:outerShdw blurRad="292100" dist="139700" dir="2700000" algn="tl" rotWithShape="0">
              <a:srgbClr val="333333">
                <a:alpha val="65000"/>
              </a:srgbClr>
            </a:outerShdw>
          </a:effectLst>
        </p:spPr>
      </p:pic>
      <p:pic>
        <p:nvPicPr>
          <p:cNvPr id="5123" name="Picture 3" descr="D:\Рабочий стол\детский сад\Изображение 067.jpg"/>
          <p:cNvPicPr>
            <a:picLocks noChangeAspect="1" noChangeArrowheads="1"/>
          </p:cNvPicPr>
          <p:nvPr/>
        </p:nvPicPr>
        <p:blipFill>
          <a:blip r:embed="rId5" cstate="print"/>
          <a:srcRect/>
          <a:stretch>
            <a:fillRect/>
          </a:stretch>
        </p:blipFill>
        <p:spPr bwMode="auto">
          <a:xfrm>
            <a:off x="6357950" y="2507122"/>
            <a:ext cx="2445077" cy="4350878"/>
          </a:xfrm>
          <a:prstGeom prst="rect">
            <a:avLst/>
          </a:prstGeom>
          <a:noFill/>
        </p:spPr>
      </p:pic>
      <p:sp>
        <p:nvSpPr>
          <p:cNvPr id="7" name="TextBox 6"/>
          <p:cNvSpPr txBox="1"/>
          <p:nvPr/>
        </p:nvSpPr>
        <p:spPr>
          <a:xfrm>
            <a:off x="785786" y="214290"/>
            <a:ext cx="8072494" cy="923330"/>
          </a:xfrm>
          <a:prstGeom prst="rect">
            <a:avLst/>
          </a:prstGeom>
          <a:noFill/>
        </p:spPr>
        <p:txBody>
          <a:bodyPr wrap="square" rtlCol="0">
            <a:spAutoFit/>
          </a:bodyPr>
          <a:lstStyle/>
          <a:p>
            <a:pPr algn="ctr"/>
            <a:r>
              <a:rPr lang="tt-RU" sz="5400" b="1" i="1" dirty="0" smtClean="0">
                <a:solidFill>
                  <a:srgbClr val="0070C0"/>
                </a:solidFill>
                <a:latin typeface="Times New Roman" pitchFamily="18" charset="0"/>
                <a:cs typeface="Times New Roman" pitchFamily="18" charset="0"/>
              </a:rPr>
              <a:t>Рәсем “Минем гаиләм”</a:t>
            </a:r>
            <a:endParaRPr lang="ru-RU" sz="5400" b="1" i="1" dirty="0">
              <a:solidFill>
                <a:srgbClr val="0070C0"/>
              </a:solidFill>
              <a:latin typeface="Times New Roman" pitchFamily="18" charset="0"/>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D:\Рабочий стол\Д. садик\Шаблоны\abstract-desktop-15.jpg"/>
          <p:cNvPicPr>
            <a:picLocks noChangeAspect="1" noChangeArrowheads="1"/>
          </p:cNvPicPr>
          <p:nvPr/>
        </p:nvPicPr>
        <p:blipFill>
          <a:blip r:embed="rId2" cstate="print"/>
          <a:srcRect/>
          <a:stretch>
            <a:fillRect/>
          </a:stretch>
        </p:blipFill>
        <p:spPr bwMode="auto">
          <a:xfrm>
            <a:off x="0" y="-1"/>
            <a:ext cx="9144000" cy="6858001"/>
          </a:xfrm>
          <a:prstGeom prst="rect">
            <a:avLst/>
          </a:prstGeom>
          <a:noFill/>
        </p:spPr>
      </p:pic>
      <p:pic>
        <p:nvPicPr>
          <p:cNvPr id="5" name="Picture 2" descr="D:\Рабочий стол\Д. садик\фотки детский сад!\Изображение 282.jpg"/>
          <p:cNvPicPr>
            <a:picLocks noChangeAspect="1" noChangeArrowheads="1"/>
          </p:cNvPicPr>
          <p:nvPr/>
        </p:nvPicPr>
        <p:blipFill>
          <a:blip r:embed="rId3" cstate="print"/>
          <a:srcRect/>
          <a:stretch>
            <a:fillRect/>
          </a:stretch>
        </p:blipFill>
        <p:spPr bwMode="auto">
          <a:xfrm>
            <a:off x="4786314" y="3714752"/>
            <a:ext cx="4159662" cy="233761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6" name="Picture 3" descr="D:\Рабочий стол\Д. садик\фотки детский сад!\Изображение 291.jpg"/>
          <p:cNvPicPr>
            <a:picLocks noChangeAspect="1" noChangeArrowheads="1"/>
          </p:cNvPicPr>
          <p:nvPr/>
        </p:nvPicPr>
        <p:blipFill>
          <a:blip r:embed="rId4" cstate="print"/>
          <a:srcRect/>
          <a:stretch>
            <a:fillRect/>
          </a:stretch>
        </p:blipFill>
        <p:spPr bwMode="auto">
          <a:xfrm>
            <a:off x="214282" y="3714752"/>
            <a:ext cx="4214842" cy="236862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7" name="Рисунок 6" descr="P1210035.JPG"/>
          <p:cNvPicPr>
            <a:picLocks noChangeAspect="1"/>
          </p:cNvPicPr>
          <p:nvPr/>
        </p:nvPicPr>
        <p:blipFill>
          <a:blip r:embed="rId5" cstate="print"/>
          <a:stretch>
            <a:fillRect/>
          </a:stretch>
        </p:blipFill>
        <p:spPr>
          <a:xfrm>
            <a:off x="2357422" y="500042"/>
            <a:ext cx="4214842" cy="316113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D:\Рабочий стол\Д. садик\Шаблоны\abstract-desktop-15.jpg"/>
          <p:cNvPicPr>
            <a:picLocks noChangeAspect="1" noChangeArrowheads="1"/>
          </p:cNvPicPr>
          <p:nvPr/>
        </p:nvPicPr>
        <p:blipFill>
          <a:blip r:embed="rId2" cstate="print"/>
          <a:srcRect/>
          <a:stretch>
            <a:fillRect/>
          </a:stretch>
        </p:blipFill>
        <p:spPr bwMode="auto">
          <a:xfrm>
            <a:off x="0" y="-1"/>
            <a:ext cx="9144000" cy="6858001"/>
          </a:xfrm>
          <a:prstGeom prst="rect">
            <a:avLst/>
          </a:prstGeom>
          <a:noFill/>
        </p:spPr>
      </p:pic>
      <p:graphicFrame>
        <p:nvGraphicFramePr>
          <p:cNvPr id="5" name="Таблица 4"/>
          <p:cNvGraphicFramePr>
            <a:graphicFrameLocks noGrp="1"/>
          </p:cNvGraphicFramePr>
          <p:nvPr>
            <p:extLst>
              <p:ext uri="{D42A27DB-BD31-4B8C-83A1-F6EECF244321}">
                <p14:modId xmlns:p14="http://schemas.microsoft.com/office/powerpoint/2010/main" val="540291483"/>
              </p:ext>
            </p:extLst>
          </p:nvPr>
        </p:nvGraphicFramePr>
        <p:xfrm>
          <a:off x="357158" y="1071546"/>
          <a:ext cx="8501123" cy="5546441"/>
        </p:xfrm>
        <a:graphic>
          <a:graphicData uri="http://schemas.openxmlformats.org/drawingml/2006/table">
            <a:tbl>
              <a:tblPr firstRow="1" bandRow="1">
                <a:tableStyleId>{5C22544A-7EE6-4342-B048-85BDC9FD1C3A}</a:tableStyleId>
              </a:tblPr>
              <a:tblGrid>
                <a:gridCol w="393571"/>
                <a:gridCol w="2392512"/>
                <a:gridCol w="2000263"/>
                <a:gridCol w="1857389"/>
                <a:gridCol w="1857388"/>
              </a:tblGrid>
              <a:tr h="761081">
                <a:tc>
                  <a:txBody>
                    <a:bodyPr/>
                    <a:lstStyle/>
                    <a:p>
                      <a:r>
                        <a:rPr lang="tt-RU" sz="1400" dirty="0" smtClean="0">
                          <a:latin typeface="Times New Roman" pitchFamily="18" charset="0"/>
                          <a:cs typeface="Times New Roman" pitchFamily="18" charset="0"/>
                        </a:rPr>
                        <a:t>№</a:t>
                      </a:r>
                      <a:endParaRPr lang="ru-RU" sz="1400" dirty="0">
                        <a:latin typeface="Times New Roman" pitchFamily="18" charset="0"/>
                        <a:cs typeface="Times New Roman" pitchFamily="18" charset="0"/>
                      </a:endParaRPr>
                    </a:p>
                  </a:txBody>
                  <a:tcPr/>
                </a:tc>
                <a:tc>
                  <a:txBody>
                    <a:bodyPr/>
                    <a:lstStyle/>
                    <a:p>
                      <a:r>
                        <a:rPr lang="tt-RU" sz="1400" dirty="0" smtClean="0">
                          <a:latin typeface="Times New Roman" pitchFamily="18" charset="0"/>
                          <a:cs typeface="Times New Roman" pitchFamily="18" charset="0"/>
                        </a:rPr>
                        <a:t>Эшчәнлек  тәртибе</a:t>
                      </a:r>
                      <a:endParaRPr lang="ru-RU" sz="1400" dirty="0">
                        <a:latin typeface="Times New Roman" pitchFamily="18" charset="0"/>
                        <a:cs typeface="Times New Roman" pitchFamily="18" charset="0"/>
                      </a:endParaRPr>
                    </a:p>
                  </a:txBody>
                  <a:tcPr/>
                </a:tc>
                <a:tc>
                  <a:txBody>
                    <a:bodyPr/>
                    <a:lstStyle/>
                    <a:p>
                      <a:r>
                        <a:rPr lang="ru-RU" sz="1400" dirty="0" smtClean="0">
                          <a:latin typeface="Times New Roman" pitchFamily="18" charset="0"/>
                          <a:cs typeface="Times New Roman" pitchFamily="18" charset="0"/>
                        </a:rPr>
                        <a:t>Т</a:t>
                      </a:r>
                      <a:r>
                        <a:rPr lang="tt-RU" sz="1400" dirty="0" smtClean="0">
                          <a:latin typeface="Times New Roman" pitchFamily="18" charset="0"/>
                          <a:cs typeface="Times New Roman" pitchFamily="18" charset="0"/>
                        </a:rPr>
                        <a:t>ә</a:t>
                      </a:r>
                      <a:r>
                        <a:rPr lang="ru-RU" sz="1400" dirty="0" err="1" smtClean="0">
                          <a:latin typeface="Times New Roman" pitchFamily="18" charset="0"/>
                          <a:cs typeface="Times New Roman" pitchFamily="18" charset="0"/>
                        </a:rPr>
                        <a:t>рбияче</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белән балаларның  бердәм эшчәнлеге</a:t>
                      </a:r>
                      <a:endParaRPr lang="ru-RU" sz="1400" dirty="0">
                        <a:latin typeface="Times New Roman" pitchFamily="18" charset="0"/>
                        <a:cs typeface="Times New Roman" pitchFamily="18" charset="0"/>
                      </a:endParaRPr>
                    </a:p>
                  </a:txBody>
                  <a:tcPr/>
                </a:tc>
                <a:tc>
                  <a:txBody>
                    <a:bodyPr/>
                    <a:lstStyle/>
                    <a:p>
                      <a:r>
                        <a:rPr lang="tt-RU" sz="1400" dirty="0" smtClean="0">
                          <a:latin typeface="Times New Roman" pitchFamily="18" charset="0"/>
                          <a:cs typeface="Times New Roman" pitchFamily="18" charset="0"/>
                        </a:rPr>
                        <a:t>Балаларның мөстәкыйл</a:t>
                      </a:r>
                      <a:r>
                        <a:rPr lang="ru-RU" sz="1400" dirty="0" err="1" smtClean="0">
                          <a:latin typeface="Times New Roman" pitchFamily="18" charset="0"/>
                          <a:cs typeface="Times New Roman" pitchFamily="18" charset="0"/>
                        </a:rPr>
                        <a:t>ь</a:t>
                      </a:r>
                      <a:r>
                        <a:rPr lang="tt-RU" sz="1400" baseline="0" dirty="0" smtClean="0">
                          <a:latin typeface="Times New Roman" pitchFamily="18" charset="0"/>
                          <a:cs typeface="Times New Roman" pitchFamily="18" charset="0"/>
                        </a:rPr>
                        <a:t> эшчәнлеге</a:t>
                      </a:r>
                      <a:endParaRPr lang="ru-RU" sz="1400" dirty="0">
                        <a:latin typeface="Times New Roman" pitchFamily="18" charset="0"/>
                        <a:cs typeface="Times New Roman" pitchFamily="18" charset="0"/>
                      </a:endParaRPr>
                    </a:p>
                  </a:txBody>
                  <a:tcPr/>
                </a:tc>
                <a:tc>
                  <a:txBody>
                    <a:bodyPr/>
                    <a:lstStyle/>
                    <a:p>
                      <a:r>
                        <a:rPr lang="tt-RU" sz="1400" dirty="0" smtClean="0">
                          <a:latin typeface="Times New Roman" pitchFamily="18" charset="0"/>
                          <a:cs typeface="Times New Roman" pitchFamily="18" charset="0"/>
                        </a:rPr>
                        <a:t>Әти-әниләр эшчәнлеге</a:t>
                      </a:r>
                      <a:endParaRPr lang="ru-RU" sz="1400" dirty="0">
                        <a:latin typeface="Times New Roman" pitchFamily="18" charset="0"/>
                        <a:cs typeface="Times New Roman" pitchFamily="18" charset="0"/>
                      </a:endParaRPr>
                    </a:p>
                  </a:txBody>
                  <a:tcPr/>
                </a:tc>
              </a:tr>
              <a:tr h="4596769">
                <a:tc>
                  <a:txBody>
                    <a:bodyPr/>
                    <a:lstStyle/>
                    <a:p>
                      <a:r>
                        <a:rPr lang="tt-RU" sz="1400" dirty="0" smtClean="0">
                          <a:latin typeface="Times New Roman" pitchFamily="18" charset="0"/>
                          <a:cs typeface="Times New Roman" pitchFamily="18" charset="0"/>
                        </a:rPr>
                        <a:t>1.</a:t>
                      </a:r>
                    </a:p>
                    <a:p>
                      <a:endParaRPr lang="tt-RU" sz="1400" dirty="0" smtClean="0">
                        <a:latin typeface="Times New Roman" pitchFamily="18" charset="0"/>
                        <a:cs typeface="Times New Roman" pitchFamily="18" charset="0"/>
                      </a:endParaRPr>
                    </a:p>
                    <a:p>
                      <a:endParaRPr lang="tt-RU" sz="1400" dirty="0" smtClean="0">
                        <a:latin typeface="Times New Roman" pitchFamily="18" charset="0"/>
                        <a:cs typeface="Times New Roman" pitchFamily="18" charset="0"/>
                      </a:endParaRPr>
                    </a:p>
                    <a:p>
                      <a:r>
                        <a:rPr lang="tt-RU" sz="1400" dirty="0" smtClean="0">
                          <a:latin typeface="Times New Roman" pitchFamily="18" charset="0"/>
                          <a:cs typeface="Times New Roman" pitchFamily="18" charset="0"/>
                        </a:rPr>
                        <a:t>2.</a:t>
                      </a:r>
                    </a:p>
                    <a:p>
                      <a:endParaRPr lang="tt-RU" sz="1400" dirty="0" smtClean="0">
                        <a:latin typeface="Times New Roman" pitchFamily="18" charset="0"/>
                        <a:cs typeface="Times New Roman" pitchFamily="18" charset="0"/>
                      </a:endParaRPr>
                    </a:p>
                    <a:p>
                      <a:endParaRPr lang="tt-RU" sz="1400" dirty="0" smtClean="0">
                        <a:latin typeface="Times New Roman" pitchFamily="18" charset="0"/>
                        <a:cs typeface="Times New Roman" pitchFamily="18" charset="0"/>
                      </a:endParaRPr>
                    </a:p>
                    <a:p>
                      <a:endParaRPr lang="tt-RU" sz="1400" dirty="0" smtClean="0">
                        <a:latin typeface="Times New Roman" pitchFamily="18" charset="0"/>
                        <a:cs typeface="Times New Roman" pitchFamily="18" charset="0"/>
                      </a:endParaRPr>
                    </a:p>
                    <a:p>
                      <a:r>
                        <a:rPr lang="tt-RU" sz="1400" dirty="0" smtClean="0">
                          <a:latin typeface="Times New Roman" pitchFamily="18" charset="0"/>
                          <a:cs typeface="Times New Roman" pitchFamily="18" charset="0"/>
                        </a:rPr>
                        <a:t>3.</a:t>
                      </a:r>
                    </a:p>
                    <a:p>
                      <a:endParaRPr lang="tt-RU" sz="1400" dirty="0" smtClean="0">
                        <a:latin typeface="Times New Roman" pitchFamily="18" charset="0"/>
                        <a:cs typeface="Times New Roman" pitchFamily="18" charset="0"/>
                      </a:endParaRPr>
                    </a:p>
                    <a:p>
                      <a:endParaRPr lang="tt-RU" sz="1400" dirty="0" smtClean="0">
                        <a:latin typeface="Times New Roman" pitchFamily="18" charset="0"/>
                        <a:cs typeface="Times New Roman" pitchFamily="18" charset="0"/>
                      </a:endParaRPr>
                    </a:p>
                    <a:p>
                      <a:endParaRPr lang="tt-RU" sz="1400" dirty="0" smtClean="0">
                        <a:latin typeface="Times New Roman" pitchFamily="18" charset="0"/>
                        <a:cs typeface="Times New Roman" pitchFamily="18" charset="0"/>
                      </a:endParaRPr>
                    </a:p>
                    <a:p>
                      <a:r>
                        <a:rPr lang="tt-RU" sz="1400" dirty="0" smtClean="0">
                          <a:latin typeface="Times New Roman" pitchFamily="18" charset="0"/>
                          <a:cs typeface="Times New Roman" pitchFamily="18" charset="0"/>
                        </a:rPr>
                        <a:t>4.</a:t>
                      </a:r>
                    </a:p>
                    <a:p>
                      <a:endParaRPr lang="tt-RU" sz="1400" dirty="0" smtClean="0">
                        <a:latin typeface="Times New Roman" pitchFamily="18" charset="0"/>
                        <a:cs typeface="Times New Roman" pitchFamily="18" charset="0"/>
                      </a:endParaRPr>
                    </a:p>
                    <a:p>
                      <a:endParaRPr lang="tt-RU" sz="1400" dirty="0" smtClean="0">
                        <a:latin typeface="Times New Roman" pitchFamily="18" charset="0"/>
                        <a:cs typeface="Times New Roman" pitchFamily="18" charset="0"/>
                      </a:endParaRPr>
                    </a:p>
                    <a:p>
                      <a:r>
                        <a:rPr lang="tt-RU" sz="1400" dirty="0" smtClean="0">
                          <a:latin typeface="Times New Roman" pitchFamily="18" charset="0"/>
                          <a:cs typeface="Times New Roman" pitchFamily="18" charset="0"/>
                        </a:rPr>
                        <a:t>5.</a:t>
                      </a:r>
                    </a:p>
                    <a:p>
                      <a:endParaRPr lang="tt-RU" sz="1400" dirty="0" smtClean="0">
                        <a:latin typeface="Times New Roman" pitchFamily="18" charset="0"/>
                        <a:cs typeface="Times New Roman" pitchFamily="18" charset="0"/>
                      </a:endParaRPr>
                    </a:p>
                    <a:p>
                      <a:endParaRPr lang="tt-RU" sz="1400" dirty="0" smtClean="0">
                        <a:latin typeface="Times New Roman" pitchFamily="18" charset="0"/>
                        <a:cs typeface="Times New Roman" pitchFamily="18" charset="0"/>
                      </a:endParaRPr>
                    </a:p>
                    <a:p>
                      <a:endParaRPr lang="tt-RU" sz="1400" dirty="0" smtClean="0">
                        <a:latin typeface="Times New Roman" pitchFamily="18" charset="0"/>
                        <a:cs typeface="Times New Roman" pitchFamily="18" charset="0"/>
                      </a:endParaRPr>
                    </a:p>
                    <a:p>
                      <a:endParaRPr lang="tt-RU" sz="1400" dirty="0" smtClean="0">
                        <a:latin typeface="Times New Roman" pitchFamily="18" charset="0"/>
                        <a:cs typeface="Times New Roman" pitchFamily="18" charset="0"/>
                      </a:endParaRPr>
                    </a:p>
                    <a:p>
                      <a:r>
                        <a:rPr lang="tt-RU" sz="1400" dirty="0" smtClean="0">
                          <a:latin typeface="Times New Roman" pitchFamily="18" charset="0"/>
                          <a:cs typeface="Times New Roman" pitchFamily="18" charset="0"/>
                        </a:rPr>
                        <a:t>6.</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tt-RU" sz="1400" dirty="0" smtClean="0">
                          <a:latin typeface="Times New Roman" pitchFamily="18" charset="0"/>
                          <a:cs typeface="Times New Roman" pitchFamily="18" charset="0"/>
                        </a:rPr>
                        <a:t>Тематик шөгыл</a:t>
                      </a:r>
                      <a:r>
                        <a:rPr lang="ru-RU" sz="1400" dirty="0" smtClean="0">
                          <a:latin typeface="Times New Roman" pitchFamily="18" charset="0"/>
                          <a:cs typeface="Times New Roman" pitchFamily="18" charset="0"/>
                        </a:rPr>
                        <a:t>ь: </a:t>
                      </a:r>
                    </a:p>
                    <a:p>
                      <a:pPr marL="0" marR="0" indent="0" algn="l" defTabSz="914400" rtl="0" eaLnBrk="1" fontAlgn="auto" latinLnBrk="0" hangingPunct="1">
                        <a:lnSpc>
                          <a:spcPct val="100000"/>
                        </a:lnSpc>
                        <a:spcBef>
                          <a:spcPts val="0"/>
                        </a:spcBef>
                        <a:spcAft>
                          <a:spcPts val="0"/>
                        </a:spcAft>
                        <a:buClrTx/>
                        <a:buSzTx/>
                        <a:buFontTx/>
                        <a:buNone/>
                        <a:tabLst/>
                        <a:defRPr/>
                      </a:pPr>
                      <a:r>
                        <a:rPr lang="ru-RU" sz="1400" dirty="0" smtClean="0">
                          <a:latin typeface="Times New Roman" pitchFamily="18" charset="0"/>
                          <a:cs typeface="Times New Roman" pitchFamily="18" charset="0"/>
                        </a:rPr>
                        <a:t>«</a:t>
                      </a:r>
                      <a:r>
                        <a:rPr lang="ru-RU" sz="1400" dirty="0" err="1" smtClean="0">
                          <a:latin typeface="Times New Roman" pitchFamily="18" charset="0"/>
                          <a:cs typeface="Times New Roman" pitchFamily="18" charset="0"/>
                        </a:rPr>
                        <a:t>Алабугам</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ак</a:t>
                      </a:r>
                      <a:r>
                        <a:rPr lang="ru-RU" sz="1400" dirty="0" smtClean="0">
                          <a:latin typeface="Times New Roman" pitchFamily="18" charset="0"/>
                          <a:cs typeface="Times New Roman" pitchFamily="18" charset="0"/>
                        </a:rPr>
                        <a:t> калам»</a:t>
                      </a:r>
                    </a:p>
                    <a:p>
                      <a:pPr marL="0" marR="0" indent="0" algn="l" defTabSz="914400" rtl="0" eaLnBrk="1" fontAlgn="auto" latinLnBrk="0" hangingPunct="1">
                        <a:lnSpc>
                          <a:spcPct val="100000"/>
                        </a:lnSpc>
                        <a:spcBef>
                          <a:spcPts val="0"/>
                        </a:spcBef>
                        <a:spcAft>
                          <a:spcPts val="0"/>
                        </a:spcAft>
                        <a:buClrTx/>
                        <a:buSzTx/>
                        <a:buFontTx/>
                        <a:buNone/>
                        <a:tabLst/>
                        <a:defRPr/>
                      </a:pPr>
                      <a:endParaRPr lang="tt-RU" sz="14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tt-RU" sz="1400" dirty="0" smtClean="0">
                          <a:latin typeface="Times New Roman" pitchFamily="18" charset="0"/>
                          <a:cs typeface="Times New Roman" pitchFamily="18" charset="0"/>
                        </a:rPr>
                        <a:t>Әңгәмә</a:t>
                      </a:r>
                    </a:p>
                    <a:p>
                      <a:pPr marL="0" marR="0" indent="0" algn="l" defTabSz="914400" rtl="0" eaLnBrk="1" fontAlgn="auto" latinLnBrk="0" hangingPunct="1">
                        <a:lnSpc>
                          <a:spcPct val="100000"/>
                        </a:lnSpc>
                        <a:spcBef>
                          <a:spcPts val="0"/>
                        </a:spcBef>
                        <a:spcAft>
                          <a:spcPts val="0"/>
                        </a:spcAft>
                        <a:buClrTx/>
                        <a:buSzTx/>
                        <a:buFontTx/>
                        <a:buNone/>
                        <a:tabLst/>
                        <a:defRPr/>
                      </a:pPr>
                      <a:r>
                        <a:rPr lang="tt-RU" sz="1400" dirty="0" smtClean="0">
                          <a:latin typeface="Times New Roman" pitchFamily="18" charset="0"/>
                          <a:cs typeface="Times New Roman" pitchFamily="18" charset="0"/>
                        </a:rPr>
                        <a:t>“Шәһәребезнең күренекле шәхесләре</a:t>
                      </a:r>
                      <a:r>
                        <a:rPr lang="tt-RU" sz="1400" baseline="0" dirty="0" smtClean="0">
                          <a:latin typeface="Times New Roman" pitchFamily="18" charset="0"/>
                          <a:cs typeface="Times New Roman" pitchFamily="18" charset="0"/>
                        </a:rPr>
                        <a:t>”</a:t>
                      </a:r>
                    </a:p>
                    <a:p>
                      <a:pPr marL="0" marR="0" indent="0" algn="l" defTabSz="914400" rtl="0" eaLnBrk="1" fontAlgn="auto" latinLnBrk="0" hangingPunct="1">
                        <a:lnSpc>
                          <a:spcPct val="100000"/>
                        </a:lnSpc>
                        <a:spcBef>
                          <a:spcPts val="0"/>
                        </a:spcBef>
                        <a:spcAft>
                          <a:spcPts val="0"/>
                        </a:spcAft>
                        <a:buClrTx/>
                        <a:buSzTx/>
                        <a:buFontTx/>
                        <a:buNone/>
                        <a:tabLst/>
                        <a:defRPr/>
                      </a:pPr>
                      <a:endParaRPr lang="tt-RU" sz="1400" baseline="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tt-RU" sz="1400" dirty="0" smtClean="0">
                          <a:latin typeface="Times New Roman" pitchFamily="18" charset="0"/>
                          <a:cs typeface="Times New Roman" pitchFamily="18" charset="0"/>
                        </a:rPr>
                        <a:t>Үстерешле сөйләм: </a:t>
                      </a:r>
                    </a:p>
                    <a:p>
                      <a:pPr marL="0" marR="0" indent="0" algn="l" defTabSz="914400" rtl="0" eaLnBrk="1" fontAlgn="auto" latinLnBrk="0" hangingPunct="1">
                        <a:lnSpc>
                          <a:spcPct val="100000"/>
                        </a:lnSpc>
                        <a:spcBef>
                          <a:spcPts val="0"/>
                        </a:spcBef>
                        <a:spcAft>
                          <a:spcPts val="0"/>
                        </a:spcAft>
                        <a:buClrTx/>
                        <a:buSzTx/>
                        <a:buFontTx/>
                        <a:buNone/>
                        <a:tabLst/>
                        <a:defRPr/>
                      </a:pPr>
                      <a:r>
                        <a:rPr lang="tt-RU" sz="1400" baseline="0" dirty="0" smtClean="0">
                          <a:latin typeface="Times New Roman" pitchFamily="18" charset="0"/>
                          <a:cs typeface="Times New Roman" pitchFamily="18" charset="0"/>
                        </a:rPr>
                        <a:t>Якташларыбызның  иҗади эшчәнлеге”</a:t>
                      </a:r>
                    </a:p>
                    <a:p>
                      <a:pPr marL="0" marR="0" indent="0" algn="l" defTabSz="914400" rtl="0" eaLnBrk="1" fontAlgn="auto" latinLnBrk="0" hangingPunct="1">
                        <a:lnSpc>
                          <a:spcPct val="100000"/>
                        </a:lnSpc>
                        <a:spcBef>
                          <a:spcPts val="0"/>
                        </a:spcBef>
                        <a:spcAft>
                          <a:spcPts val="0"/>
                        </a:spcAft>
                        <a:buClrTx/>
                        <a:buSzTx/>
                        <a:buFontTx/>
                        <a:buNone/>
                        <a:tabLst/>
                        <a:defRPr/>
                      </a:pPr>
                      <a:endParaRPr lang="tt-RU" sz="1400" baseline="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tt-RU" sz="1400" baseline="0" dirty="0" smtClean="0">
                          <a:latin typeface="Times New Roman" pitchFamily="18" charset="0"/>
                          <a:cs typeface="Times New Roman" pitchFamily="18" charset="0"/>
                        </a:rPr>
                        <a:t>Шәһәр  буенча экскурсия “Истәлекле урыннар”</a:t>
                      </a:r>
                    </a:p>
                    <a:p>
                      <a:pPr marL="0" marR="0" indent="0" algn="l" defTabSz="914400" rtl="0" eaLnBrk="1" fontAlgn="auto" latinLnBrk="0" hangingPunct="1">
                        <a:lnSpc>
                          <a:spcPct val="100000"/>
                        </a:lnSpc>
                        <a:spcBef>
                          <a:spcPts val="0"/>
                        </a:spcBef>
                        <a:spcAft>
                          <a:spcPts val="0"/>
                        </a:spcAft>
                        <a:buClrTx/>
                        <a:buSzTx/>
                        <a:buFontTx/>
                        <a:buNone/>
                        <a:tabLst/>
                        <a:defRPr/>
                      </a:pPr>
                      <a:endParaRPr lang="tt-RU" sz="1400" baseline="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tt-RU" sz="1400" baseline="0" dirty="0" smtClean="0">
                          <a:latin typeface="Times New Roman" pitchFamily="18" charset="0"/>
                          <a:cs typeface="Times New Roman" pitchFamily="18" charset="0"/>
                        </a:rPr>
                        <a:t>Фотокүргәзмә  “Шәһәремнең яраткан почмагы”</a:t>
                      </a:r>
                    </a:p>
                    <a:p>
                      <a:pPr marL="0" marR="0" indent="0" algn="l" defTabSz="914400" rtl="0" eaLnBrk="1" fontAlgn="auto" latinLnBrk="0" hangingPunct="1">
                        <a:lnSpc>
                          <a:spcPct val="100000"/>
                        </a:lnSpc>
                        <a:spcBef>
                          <a:spcPts val="0"/>
                        </a:spcBef>
                        <a:spcAft>
                          <a:spcPts val="0"/>
                        </a:spcAft>
                        <a:buClrTx/>
                        <a:buSzTx/>
                        <a:buFontTx/>
                        <a:buNone/>
                        <a:tabLst/>
                        <a:defRPr/>
                      </a:pPr>
                      <a:endParaRPr lang="tt-RU" sz="1400" baseline="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tt-RU" sz="1400" baseline="0" dirty="0" smtClean="0">
                          <a:latin typeface="Times New Roman" pitchFamily="18" charset="0"/>
                          <a:cs typeface="Times New Roman" pitchFamily="18" charset="0"/>
                        </a:rPr>
                        <a:t> </a:t>
                      </a:r>
                    </a:p>
                    <a:p>
                      <a:pPr marL="0" marR="0" indent="0" algn="l" defTabSz="914400" rtl="0" eaLnBrk="1" fontAlgn="auto" latinLnBrk="0" hangingPunct="1">
                        <a:lnSpc>
                          <a:spcPct val="100000"/>
                        </a:lnSpc>
                        <a:spcBef>
                          <a:spcPts val="0"/>
                        </a:spcBef>
                        <a:spcAft>
                          <a:spcPts val="0"/>
                        </a:spcAft>
                        <a:buClrTx/>
                        <a:buSzTx/>
                        <a:buFontTx/>
                        <a:buNone/>
                        <a:tabLst/>
                        <a:defRPr/>
                      </a:pPr>
                      <a:r>
                        <a:rPr lang="tt-RU" sz="1400" baseline="0" dirty="0" smtClean="0">
                          <a:latin typeface="Times New Roman" pitchFamily="18" charset="0"/>
                          <a:cs typeface="Times New Roman" pitchFamily="18" charset="0"/>
                        </a:rPr>
                        <a:t>Шәһәр музеена экскурсия </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tt-RU" sz="1400" dirty="0" smtClean="0">
                          <a:latin typeface="Times New Roman" pitchFamily="18" charset="0"/>
                          <a:cs typeface="Times New Roman" pitchFamily="18" charset="0"/>
                        </a:rPr>
                        <a:t>Дидактик  уеннар:</a:t>
                      </a:r>
                      <a:r>
                        <a:rPr lang="tt-RU" sz="1400" baseline="0" dirty="0" smtClean="0">
                          <a:latin typeface="Times New Roman" pitchFamily="18" charset="0"/>
                          <a:cs typeface="Times New Roman" pitchFamily="18" charset="0"/>
                        </a:rPr>
                        <a:t> “Истәлекле урыннар”</a:t>
                      </a:r>
                    </a:p>
                    <a:p>
                      <a:pPr marL="0" marR="0" indent="0" algn="l" defTabSz="914400" rtl="0" eaLnBrk="1" fontAlgn="auto" latinLnBrk="0" hangingPunct="1">
                        <a:lnSpc>
                          <a:spcPct val="100000"/>
                        </a:lnSpc>
                        <a:spcBef>
                          <a:spcPts val="0"/>
                        </a:spcBef>
                        <a:spcAft>
                          <a:spcPts val="0"/>
                        </a:spcAft>
                        <a:buClrTx/>
                        <a:buSzTx/>
                        <a:buFontTx/>
                        <a:buNone/>
                        <a:tabLst/>
                        <a:defRPr/>
                      </a:pPr>
                      <a:r>
                        <a:rPr lang="tt-RU" sz="1400" baseline="0" dirty="0" smtClean="0">
                          <a:latin typeface="Times New Roman" pitchFamily="18" charset="0"/>
                          <a:cs typeface="Times New Roman" pitchFamily="18" charset="0"/>
                        </a:rPr>
                        <a:t>“Кисәкләрне җый”</a:t>
                      </a:r>
                      <a:endParaRPr lang="tt-RU" sz="14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tt-RU" sz="1400" baseline="0" dirty="0" smtClean="0">
                          <a:latin typeface="Times New Roman" pitchFamily="18" charset="0"/>
                          <a:cs typeface="Times New Roman" pitchFamily="18" charset="0"/>
                        </a:rPr>
                        <a:t>Китаплар, ал</a:t>
                      </a:r>
                      <a:r>
                        <a:rPr lang="ru-RU" sz="1400" baseline="0" dirty="0" err="1" smtClean="0">
                          <a:latin typeface="Times New Roman" pitchFamily="18" charset="0"/>
                          <a:cs typeface="Times New Roman" pitchFamily="18" charset="0"/>
                        </a:rPr>
                        <a:t>ь</a:t>
                      </a:r>
                      <a:r>
                        <a:rPr lang="tt-RU" sz="1400" baseline="0" dirty="0" smtClean="0">
                          <a:latin typeface="Times New Roman" pitchFamily="18" charset="0"/>
                          <a:cs typeface="Times New Roman" pitchFamily="18" charset="0"/>
                        </a:rPr>
                        <a:t>бомнар, рәсемнәр карау; үстерешле диалог</a:t>
                      </a:r>
                    </a:p>
                    <a:p>
                      <a:pPr marL="0" marR="0" indent="0" algn="l" defTabSz="914400" rtl="0" eaLnBrk="1" fontAlgn="auto" latinLnBrk="0" hangingPunct="1">
                        <a:lnSpc>
                          <a:spcPct val="100000"/>
                        </a:lnSpc>
                        <a:spcBef>
                          <a:spcPts val="0"/>
                        </a:spcBef>
                        <a:spcAft>
                          <a:spcPts val="0"/>
                        </a:spcAft>
                        <a:buClrTx/>
                        <a:buSzTx/>
                        <a:buFontTx/>
                        <a:buNone/>
                        <a:tabLst/>
                        <a:defRPr/>
                      </a:pPr>
                      <a:endParaRPr lang="tt-RU" sz="14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tt-RU" sz="1400" dirty="0" smtClean="0">
                          <a:latin typeface="Times New Roman" pitchFamily="18" charset="0"/>
                          <a:cs typeface="Times New Roman" pitchFamily="18" charset="0"/>
                        </a:rPr>
                        <a:t>Сәнгат</a:t>
                      </a:r>
                      <a:r>
                        <a:rPr lang="ru-RU" sz="1400" dirty="0" err="1" smtClean="0">
                          <a:latin typeface="Times New Roman" pitchFamily="18" charset="0"/>
                          <a:cs typeface="Times New Roman" pitchFamily="18" charset="0"/>
                        </a:rPr>
                        <a:t>ьле</a:t>
                      </a:r>
                      <a:r>
                        <a:rPr lang="tt-RU" sz="1400" dirty="0" smtClean="0">
                          <a:latin typeface="Times New Roman" pitchFamily="18" charset="0"/>
                          <a:cs typeface="Times New Roman" pitchFamily="18" charset="0"/>
                        </a:rPr>
                        <a:t> итеп, хәрәкәтләр белән сөйләп карау</a:t>
                      </a:r>
                    </a:p>
                    <a:p>
                      <a:endParaRPr lang="tt-RU" sz="1400" dirty="0" smtClean="0">
                        <a:latin typeface="Times New Roman" pitchFamily="18" charset="0"/>
                        <a:cs typeface="Times New Roman" pitchFamily="18" charset="0"/>
                      </a:endParaRPr>
                    </a:p>
                    <a:p>
                      <a:r>
                        <a:rPr lang="tt-RU" sz="1400" baseline="0" dirty="0" smtClean="0">
                          <a:latin typeface="Times New Roman" pitchFamily="18" charset="0"/>
                          <a:cs typeface="Times New Roman" pitchFamily="18" charset="0"/>
                        </a:rPr>
                        <a:t>Китаплар, ал</a:t>
                      </a:r>
                      <a:r>
                        <a:rPr lang="ru-RU" sz="1400" baseline="0" dirty="0" err="1" smtClean="0">
                          <a:latin typeface="Times New Roman" pitchFamily="18" charset="0"/>
                          <a:cs typeface="Times New Roman" pitchFamily="18" charset="0"/>
                        </a:rPr>
                        <a:t>ь</a:t>
                      </a:r>
                      <a:r>
                        <a:rPr lang="tt-RU" sz="1400" baseline="0" dirty="0" smtClean="0">
                          <a:latin typeface="Times New Roman" pitchFamily="18" charset="0"/>
                          <a:cs typeface="Times New Roman" pitchFamily="18" charset="0"/>
                        </a:rPr>
                        <a:t>бомнар, рәсемнәр карау; үстерешле диалог</a:t>
                      </a:r>
                    </a:p>
                    <a:p>
                      <a:r>
                        <a:rPr lang="tt-RU" sz="1400" baseline="0" dirty="0" smtClean="0">
                          <a:latin typeface="Times New Roman" pitchFamily="18" charset="0"/>
                          <a:cs typeface="Times New Roman" pitchFamily="18" charset="0"/>
                        </a:rPr>
                        <a:t>Истәлекле урыннар, күренекле шәхесләр турында тасвирлап сөйләү</a:t>
                      </a:r>
                    </a:p>
                    <a:p>
                      <a:endParaRPr lang="tt-RU" sz="1400" baseline="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tt-RU" sz="1400" dirty="0" smtClean="0">
                          <a:latin typeface="Times New Roman" pitchFamily="18" charset="0"/>
                          <a:cs typeface="Times New Roman" pitchFamily="18" charset="0"/>
                        </a:rPr>
                        <a:t>Музей белән танышу, музей экспонатларын</a:t>
                      </a:r>
                      <a:r>
                        <a:rPr lang="tt-RU" sz="1400" baseline="0" dirty="0" smtClean="0">
                          <a:latin typeface="Times New Roman" pitchFamily="18" charset="0"/>
                          <a:cs typeface="Times New Roman" pitchFamily="18" charset="0"/>
                        </a:rPr>
                        <a:t> карау</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tt-RU" sz="14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tt-RU" sz="14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tt-RU" sz="14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tt-RU" sz="14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tt-RU" sz="14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tt-RU" sz="14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tt-RU" sz="14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tt-RU" sz="1400" dirty="0" smtClean="0">
                          <a:latin typeface="Times New Roman" pitchFamily="18" charset="0"/>
                          <a:cs typeface="Times New Roman" pitchFamily="18" charset="0"/>
                        </a:rPr>
                        <a:t>Яттан шигыр</a:t>
                      </a:r>
                      <a:r>
                        <a:rPr lang="ru-RU" sz="1400" dirty="0" err="1" smtClean="0">
                          <a:latin typeface="Times New Roman" pitchFamily="18" charset="0"/>
                          <a:cs typeface="Times New Roman" pitchFamily="18" charset="0"/>
                        </a:rPr>
                        <a:t>ь</a:t>
                      </a:r>
                      <a:r>
                        <a:rPr lang="tt-RU" sz="1400" dirty="0" smtClean="0">
                          <a:latin typeface="Times New Roman" pitchFamily="18" charset="0"/>
                          <a:cs typeface="Times New Roman" pitchFamily="18" charset="0"/>
                        </a:rPr>
                        <a:t>не</a:t>
                      </a:r>
                      <a:r>
                        <a:rPr lang="tt-RU" sz="1400" baseline="0" dirty="0" smtClean="0">
                          <a:latin typeface="Times New Roman" pitchFamily="18" charset="0"/>
                          <a:cs typeface="Times New Roman" pitchFamily="18" charset="0"/>
                        </a:rPr>
                        <a:t> сөйләргә өйрәнү</a:t>
                      </a:r>
                      <a:endParaRPr lang="tt-RU" sz="1400" dirty="0" smtClean="0">
                        <a:latin typeface="Times New Roman" pitchFamily="18" charset="0"/>
                        <a:cs typeface="Times New Roman" pitchFamily="18" charset="0"/>
                      </a:endParaRPr>
                    </a:p>
                    <a:p>
                      <a:endParaRPr lang="tt-RU" sz="1400" dirty="0" smtClean="0">
                        <a:latin typeface="Times New Roman" pitchFamily="18" charset="0"/>
                        <a:cs typeface="Times New Roman" pitchFamily="18" charset="0"/>
                      </a:endParaRPr>
                    </a:p>
                    <a:p>
                      <a:endParaRPr lang="tt-RU" sz="1400" dirty="0" smtClean="0">
                        <a:latin typeface="Times New Roman" pitchFamily="18" charset="0"/>
                        <a:cs typeface="Times New Roman" pitchFamily="18" charset="0"/>
                      </a:endParaRPr>
                    </a:p>
                    <a:p>
                      <a:r>
                        <a:rPr lang="tt-RU" sz="1400" dirty="0" smtClean="0">
                          <a:latin typeface="Times New Roman" pitchFamily="18" charset="0"/>
                          <a:cs typeface="Times New Roman" pitchFamily="18" charset="0"/>
                        </a:rPr>
                        <a:t>Рәсем</a:t>
                      </a:r>
                      <a:r>
                        <a:rPr lang="tt-RU" sz="1400" baseline="0" dirty="0" smtClean="0">
                          <a:latin typeface="Times New Roman" pitchFamily="18" charset="0"/>
                          <a:cs typeface="Times New Roman" pitchFamily="18" charset="0"/>
                        </a:rPr>
                        <a:t> ясау</a:t>
                      </a:r>
                    </a:p>
                    <a:p>
                      <a:endParaRPr lang="tt-RU" sz="1400" baseline="0" dirty="0" smtClean="0">
                        <a:latin typeface="Times New Roman" pitchFamily="18" charset="0"/>
                        <a:cs typeface="Times New Roman" pitchFamily="18" charset="0"/>
                      </a:endParaRPr>
                    </a:p>
                    <a:p>
                      <a:endParaRPr lang="tt-RU" sz="1400" baseline="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tt-RU" sz="1400" dirty="0" smtClean="0">
                          <a:latin typeface="Times New Roman" pitchFamily="18" charset="0"/>
                          <a:cs typeface="Times New Roman" pitchFamily="18" charset="0"/>
                        </a:rPr>
                        <a:t>Дидактик  уеннар:</a:t>
                      </a:r>
                      <a:r>
                        <a:rPr lang="tt-RU" sz="1400" baseline="0" dirty="0" smtClean="0">
                          <a:latin typeface="Times New Roman" pitchFamily="18" charset="0"/>
                          <a:cs typeface="Times New Roman" pitchFamily="18" charset="0"/>
                        </a:rPr>
                        <a:t> “Истәлекле урыннар”</a:t>
                      </a:r>
                    </a:p>
                    <a:p>
                      <a:pPr marL="0" marR="0" indent="0" algn="l" defTabSz="914400" rtl="0" eaLnBrk="1" fontAlgn="auto" latinLnBrk="0" hangingPunct="1">
                        <a:lnSpc>
                          <a:spcPct val="100000"/>
                        </a:lnSpc>
                        <a:spcBef>
                          <a:spcPts val="0"/>
                        </a:spcBef>
                        <a:spcAft>
                          <a:spcPts val="0"/>
                        </a:spcAft>
                        <a:buClrTx/>
                        <a:buSzTx/>
                        <a:buFontTx/>
                        <a:buNone/>
                        <a:tabLst/>
                        <a:defRPr/>
                      </a:pPr>
                      <a:r>
                        <a:rPr lang="tt-RU" sz="1400" baseline="0" dirty="0" smtClean="0">
                          <a:latin typeface="Times New Roman" pitchFamily="18" charset="0"/>
                          <a:cs typeface="Times New Roman" pitchFamily="18" charset="0"/>
                        </a:rPr>
                        <a:t>“Кисәкләрне җый”</a:t>
                      </a:r>
                      <a:endParaRPr lang="tt-RU" sz="1400" dirty="0" smtClean="0">
                        <a:latin typeface="Times New Roman" pitchFamily="18" charset="0"/>
                        <a:cs typeface="Times New Roman" pitchFamily="18" charset="0"/>
                      </a:endParaRPr>
                    </a:p>
                    <a:p>
                      <a:endParaRPr lang="tt-RU" sz="1400" dirty="0" smtClean="0">
                        <a:latin typeface="Times New Roman" pitchFamily="18" charset="0"/>
                        <a:cs typeface="Times New Roman" pitchFamily="18" charset="0"/>
                      </a:endParaRPr>
                    </a:p>
                    <a:p>
                      <a:endParaRPr lang="tt-RU" sz="1400" dirty="0" smtClean="0">
                        <a:latin typeface="Times New Roman" pitchFamily="18" charset="0"/>
                        <a:cs typeface="Times New Roman" pitchFamily="18" charset="0"/>
                      </a:endParaRPr>
                    </a:p>
                    <a:p>
                      <a:r>
                        <a:rPr lang="tt-RU" sz="1400" dirty="0" smtClean="0">
                          <a:latin typeface="Times New Roman" pitchFamily="18" charset="0"/>
                          <a:cs typeface="Times New Roman" pitchFamily="18" charset="0"/>
                        </a:rPr>
                        <a:t>Рәсем ясау</a:t>
                      </a:r>
                    </a:p>
                  </a:txBody>
                  <a:tcPr/>
                </a:tc>
                <a:tc>
                  <a:txBody>
                    <a:bodyPr/>
                    <a:lstStyle/>
                    <a:p>
                      <a:r>
                        <a:rPr lang="tt-RU" sz="1400" dirty="0" smtClean="0">
                          <a:latin typeface="Times New Roman" pitchFamily="18" charset="0"/>
                          <a:cs typeface="Times New Roman" pitchFamily="18" charset="0"/>
                        </a:rPr>
                        <a:t>Шәһәребезнең</a:t>
                      </a:r>
                      <a:r>
                        <a:rPr lang="tt-RU" sz="1400" baseline="0" dirty="0" smtClean="0">
                          <a:latin typeface="Times New Roman" pitchFamily="18" charset="0"/>
                          <a:cs typeface="Times New Roman" pitchFamily="18" charset="0"/>
                        </a:rPr>
                        <a:t> тарихы,  истәлекле урыннары, күренекле шәхесләре турында материал туплау</a:t>
                      </a:r>
                      <a:endParaRPr lang="tt-RU" sz="1400" dirty="0" smtClean="0">
                        <a:latin typeface="Times New Roman" pitchFamily="18" charset="0"/>
                        <a:cs typeface="Times New Roman" pitchFamily="18" charset="0"/>
                      </a:endParaRPr>
                    </a:p>
                    <a:p>
                      <a:endParaRPr lang="tt-RU" sz="1400" dirty="0" smtClean="0">
                        <a:latin typeface="Times New Roman" pitchFamily="18" charset="0"/>
                        <a:cs typeface="Times New Roman" pitchFamily="18" charset="0"/>
                      </a:endParaRPr>
                    </a:p>
                    <a:p>
                      <a:endParaRPr lang="tt-RU" sz="1400" dirty="0" smtClean="0">
                        <a:latin typeface="Times New Roman" pitchFamily="18" charset="0"/>
                        <a:cs typeface="Times New Roman" pitchFamily="18" charset="0"/>
                      </a:endParaRPr>
                    </a:p>
                    <a:p>
                      <a:endParaRPr lang="tt-RU" sz="1400" dirty="0" smtClean="0">
                        <a:latin typeface="Times New Roman" pitchFamily="18" charset="0"/>
                        <a:cs typeface="Times New Roman" pitchFamily="18" charset="0"/>
                      </a:endParaRPr>
                    </a:p>
                    <a:p>
                      <a:endParaRPr lang="tt-RU" sz="1400" dirty="0" smtClean="0">
                        <a:latin typeface="Times New Roman" pitchFamily="18" charset="0"/>
                        <a:cs typeface="Times New Roman" pitchFamily="18" charset="0"/>
                      </a:endParaRPr>
                    </a:p>
                    <a:p>
                      <a:endParaRPr lang="tt-RU" sz="1400" dirty="0" smtClean="0">
                        <a:latin typeface="Times New Roman" pitchFamily="18" charset="0"/>
                        <a:cs typeface="Times New Roman" pitchFamily="18" charset="0"/>
                      </a:endParaRPr>
                    </a:p>
                    <a:p>
                      <a:r>
                        <a:rPr lang="tt-RU" sz="1400" dirty="0" smtClean="0">
                          <a:latin typeface="Times New Roman" pitchFamily="18" charset="0"/>
                          <a:cs typeface="Times New Roman" pitchFamily="18" charset="0"/>
                        </a:rPr>
                        <a:t>Экскурсия оештыруда ярдәм</a:t>
                      </a:r>
                    </a:p>
                    <a:p>
                      <a:endParaRPr lang="tt-RU" sz="14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tt-RU" sz="1400" dirty="0" smtClean="0">
                          <a:latin typeface="Times New Roman" pitchFamily="18" charset="0"/>
                          <a:cs typeface="Times New Roman" pitchFamily="18" charset="0"/>
                        </a:rPr>
                        <a:t>Күргәзмә</a:t>
                      </a:r>
                      <a:r>
                        <a:rPr lang="tt-RU" sz="1400" baseline="0" dirty="0" smtClean="0">
                          <a:latin typeface="Times New Roman" pitchFamily="18" charset="0"/>
                          <a:cs typeface="Times New Roman" pitchFamily="18" charset="0"/>
                        </a:rPr>
                        <a:t> оештыруда  ярдәм итү</a:t>
                      </a:r>
                    </a:p>
                    <a:p>
                      <a:endParaRPr lang="tt-RU" sz="1400" dirty="0" smtClean="0">
                        <a:latin typeface="Times New Roman" pitchFamily="18" charset="0"/>
                        <a:cs typeface="Times New Roman" pitchFamily="18" charset="0"/>
                      </a:endParaRPr>
                    </a:p>
                    <a:p>
                      <a:endParaRPr lang="tt-RU" sz="1400" dirty="0" smtClean="0">
                        <a:latin typeface="Times New Roman" pitchFamily="18" charset="0"/>
                        <a:cs typeface="Times New Roman" pitchFamily="18" charset="0"/>
                      </a:endParaRPr>
                    </a:p>
                    <a:p>
                      <a:endParaRPr lang="tt-RU" sz="14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tt-RU" sz="1400" dirty="0" smtClean="0">
                          <a:latin typeface="Times New Roman" pitchFamily="18" charset="0"/>
                          <a:cs typeface="Times New Roman" pitchFamily="18" charset="0"/>
                        </a:rPr>
                        <a:t>Экскурсия оештыруда ярдәм</a:t>
                      </a:r>
                    </a:p>
                  </a:txBody>
                  <a:tcPr/>
                </a:tc>
              </a:tr>
            </a:tbl>
          </a:graphicData>
        </a:graphic>
      </p:graphicFrame>
      <p:sp>
        <p:nvSpPr>
          <p:cNvPr id="4" name="Прямоугольник 3"/>
          <p:cNvSpPr/>
          <p:nvPr/>
        </p:nvSpPr>
        <p:spPr>
          <a:xfrm>
            <a:off x="0" y="428604"/>
            <a:ext cx="9144000" cy="461665"/>
          </a:xfrm>
          <a:prstGeom prst="rect">
            <a:avLst/>
          </a:prstGeom>
        </p:spPr>
        <p:txBody>
          <a:bodyPr wrap="square">
            <a:spAutoFit/>
          </a:bodyPr>
          <a:lstStyle/>
          <a:p>
            <a:pPr algn="ctr"/>
            <a:r>
              <a:rPr lang="tt-RU" sz="2400" b="1" i="1" dirty="0" smtClean="0">
                <a:solidFill>
                  <a:srgbClr val="0070C0"/>
                </a:solidFill>
                <a:latin typeface="Times New Roman" pitchFamily="18" charset="0"/>
                <a:cs typeface="Times New Roman" pitchFamily="18" charset="0"/>
              </a:rPr>
              <a:t>“Алабугам – ак калам” айлыгына перспектив-тематик план</a:t>
            </a:r>
            <a:endParaRPr lang="ru-RU" sz="2400" b="1" i="1" dirty="0">
              <a:solidFill>
                <a:srgbClr val="0070C0"/>
              </a:solidFill>
              <a:latin typeface="Times New Roman" pitchFamily="18" charset="0"/>
              <a:cs typeface="Times New Roman" pitchFamily="18" charset="0"/>
            </a:endParaRPr>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1754</TotalTime>
  <Words>2012</Words>
  <Application>Microsoft Office PowerPoint</Application>
  <PresentationFormat>Экран (4:3)</PresentationFormat>
  <Paragraphs>388</Paragraphs>
  <Slides>18</Slides>
  <Notes>0</Notes>
  <HiddenSlides>1</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cp:lastModifiedBy>user</cp:lastModifiedBy>
  <cp:revision>179</cp:revision>
  <dcterms:modified xsi:type="dcterms:W3CDTF">2013-10-19T23:41:35Z</dcterms:modified>
</cp:coreProperties>
</file>