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14" r:id="rId2"/>
    <p:sldId id="258" r:id="rId3"/>
    <p:sldId id="313" r:id="rId4"/>
    <p:sldId id="256" r:id="rId5"/>
    <p:sldId id="257" r:id="rId6"/>
    <p:sldId id="259" r:id="rId7"/>
    <p:sldId id="262" r:id="rId8"/>
    <p:sldId id="274" r:id="rId9"/>
    <p:sldId id="272" r:id="rId10"/>
    <p:sldId id="275" r:id="rId11"/>
    <p:sldId id="264" r:id="rId12"/>
    <p:sldId id="260" r:id="rId13"/>
    <p:sldId id="280" r:id="rId14"/>
    <p:sldId id="276" r:id="rId15"/>
    <p:sldId id="266" r:id="rId16"/>
    <p:sldId id="271" r:id="rId17"/>
    <p:sldId id="281" r:id="rId18"/>
    <p:sldId id="289" r:id="rId19"/>
    <p:sldId id="291" r:id="rId20"/>
    <p:sldId id="286" r:id="rId21"/>
    <p:sldId id="287" r:id="rId22"/>
    <p:sldId id="294" r:id="rId23"/>
    <p:sldId id="296" r:id="rId24"/>
    <p:sldId id="297" r:id="rId25"/>
    <p:sldId id="298" r:id="rId26"/>
    <p:sldId id="304" r:id="rId27"/>
    <p:sldId id="299" r:id="rId28"/>
    <p:sldId id="300" r:id="rId29"/>
    <p:sldId id="315" r:id="rId30"/>
    <p:sldId id="318" r:id="rId31"/>
    <p:sldId id="311" r:id="rId32"/>
    <p:sldId id="321" r:id="rId33"/>
    <p:sldId id="319" r:id="rId34"/>
    <p:sldId id="295" r:id="rId35"/>
    <p:sldId id="323" r:id="rId36"/>
    <p:sldId id="32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66"/>
    <a:srgbClr val="BDB903"/>
    <a:srgbClr val="8EE4F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8" autoAdjust="0"/>
    <p:restoredTop sz="94660"/>
  </p:normalViewPr>
  <p:slideViewPr>
    <p:cSldViewPr>
      <p:cViewPr>
        <p:scale>
          <a:sx n="66" d="100"/>
          <a:sy n="66" d="100"/>
        </p:scale>
        <p:origin x="-486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2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03432-56E6-4F85-A4B3-1E037224C38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5FE86-5D05-4608-B4B1-A1D217A5C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5FE86-5D05-4608-B4B1-A1D217A5CA4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5FE86-5D05-4608-B4B1-A1D217A5CA4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5FE86-5D05-4608-B4B1-A1D217A5CA4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14.xml"/><Relationship Id="rId18" Type="http://schemas.openxmlformats.org/officeDocument/2006/relationships/image" Target="../media/image12.gif"/><Relationship Id="rId26" Type="http://schemas.openxmlformats.org/officeDocument/2006/relationships/image" Target="../media/image14.gif"/><Relationship Id="rId3" Type="http://schemas.openxmlformats.org/officeDocument/2006/relationships/slide" Target="slide20.xml"/><Relationship Id="rId21" Type="http://schemas.openxmlformats.org/officeDocument/2006/relationships/slide" Target="slide26.xml"/><Relationship Id="rId7" Type="http://schemas.openxmlformats.org/officeDocument/2006/relationships/slide" Target="slide8.xml"/><Relationship Id="rId12" Type="http://schemas.openxmlformats.org/officeDocument/2006/relationships/image" Target="../media/image9.gif"/><Relationship Id="rId17" Type="http://schemas.openxmlformats.org/officeDocument/2006/relationships/slide" Target="slide18.xml"/><Relationship Id="rId25" Type="http://schemas.openxmlformats.org/officeDocument/2006/relationships/slide" Target="slide22.xml"/><Relationship Id="rId2" Type="http://schemas.openxmlformats.org/officeDocument/2006/relationships/image" Target="../media/image4.jpeg"/><Relationship Id="rId16" Type="http://schemas.openxmlformats.org/officeDocument/2006/relationships/image" Target="../media/image11.gif"/><Relationship Id="rId20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slide" Target="slide12.xml"/><Relationship Id="rId24" Type="http://schemas.openxmlformats.org/officeDocument/2006/relationships/slide" Target="slide34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31.xml"/><Relationship Id="rId28" Type="http://schemas.openxmlformats.org/officeDocument/2006/relationships/slide" Target="slide3.xml"/><Relationship Id="rId10" Type="http://schemas.openxmlformats.org/officeDocument/2006/relationships/image" Target="../media/image8.gif"/><Relationship Id="rId19" Type="http://schemas.openxmlformats.org/officeDocument/2006/relationships/slide" Target="slide4.xml"/><Relationship Id="rId4" Type="http://schemas.openxmlformats.org/officeDocument/2006/relationships/image" Target="../media/image5.gif"/><Relationship Id="rId9" Type="http://schemas.openxmlformats.org/officeDocument/2006/relationships/slide" Target="slide10.xml"/><Relationship Id="rId14" Type="http://schemas.openxmlformats.org/officeDocument/2006/relationships/image" Target="../media/image10.gif"/><Relationship Id="rId22" Type="http://schemas.openxmlformats.org/officeDocument/2006/relationships/slide" Target="slide28.xml"/><Relationship Id="rId27" Type="http://schemas.openxmlformats.org/officeDocument/2006/relationships/slide" Target="slide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slide" Target="slide3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image" Target="../media/image30.gif"/><Relationship Id="rId4" Type="http://schemas.openxmlformats.org/officeDocument/2006/relationships/image" Target="../media/image3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7" Type="http://schemas.openxmlformats.org/officeDocument/2006/relationships/slide" Target="slide3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image" Target="../media/image36.gif"/><Relationship Id="rId4" Type="http://schemas.openxmlformats.org/officeDocument/2006/relationships/image" Target="../media/image38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oleObject" Target="../embeddings/oleObject1.bin"/><Relationship Id="rId7" Type="http://schemas.openxmlformats.org/officeDocument/2006/relationships/image" Target="../media/image4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Relationship Id="rId9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oleObject" Target="../embeddings/oleObject3.bin"/><Relationship Id="rId7" Type="http://schemas.openxmlformats.org/officeDocument/2006/relationships/image" Target="../media/image4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slide" Target="slide3.xml"/><Relationship Id="rId5" Type="http://schemas.openxmlformats.org/officeDocument/2006/relationships/image" Target="../media/image16.jpe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iz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9584" y="0"/>
            <a:ext cx="9153584" cy="6849962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 rot="20600243">
            <a:off x="2608745" y="4311664"/>
            <a:ext cx="4383613" cy="1199753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Развитие зрительного восприятия.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5929330"/>
            <a:ext cx="32861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Тифлопедагог Косолапова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С.М. 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ятно 2 6"/>
          <p:cNvSpPr/>
          <p:nvPr/>
        </p:nvSpPr>
        <p:spPr>
          <a:xfrm rot="1015228">
            <a:off x="-20289" y="-426271"/>
            <a:ext cx="3851196" cy="370185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сканирование003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0661209">
            <a:off x="944041" y="829521"/>
            <a:ext cx="1574745" cy="138991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02ad50-20ff-4566-a4c8-6b21fb780207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-381035" y="-357214"/>
            <a:ext cx="9525035" cy="7215214"/>
          </a:xfrm>
        </p:spPr>
      </p:pic>
      <p:sp>
        <p:nvSpPr>
          <p:cNvPr id="7" name="TextBox 6"/>
          <p:cNvSpPr txBox="1"/>
          <p:nvPr/>
        </p:nvSpPr>
        <p:spPr>
          <a:xfrm>
            <a:off x="5357818" y="14287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57148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357166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357166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Что находится в центре картины?</a:t>
            </a:r>
            <a:endParaRPr lang="ru-RU" sz="4000" dirty="0">
              <a:solidFill>
                <a:srgbClr val="FFFF0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6" name="Управляющая кнопка: далее 15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Управляющая кнопка: далее 1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Управляющая кнопка: домой 17">
              <a:hlinkClick r:id="rId4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7200000" scaled="0"/>
          </a:gra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 rot="10800000" flipV="1">
            <a:off x="0" y="224676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центре картины стоит стол, на котором видна посуда.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2" name="Управляющая кнопка: далее 11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Управляющая кнопка: далее 12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Управляющая кнопка: домой 13">
              <a:hlinkClick r:id="rId2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02ad50-20ff-4566-a4c8-6b21fb780207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-642974" y="0"/>
            <a:ext cx="9786974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429652" y="3286124"/>
            <a:ext cx="500066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-285784" y="8572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Вы видите в правом нижнем углу?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14287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57148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9" name="Содержимое 3" descr="b202ad50-20ff-4566-a4c8-6b21fb780207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285784" y="0"/>
            <a:ext cx="9786974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406" y="8572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Вы видите в правом нижнем углу?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7" name="Управляющая кнопка: далее 16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Управляющая кнопка: далее 17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Управляющая кнопка: домой 18">
              <a:hlinkClick r:id="rId5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rgbClr val="0070C0"/>
                  </a:solidFill>
                </a:ln>
              </a:rPr>
              <a:t>В правом нижнем углу  картины находится каменный колодец, над которым висит деревянное ведро.</a:t>
            </a:r>
            <a:endParaRPr lang="ru-RU" sz="4000" dirty="0">
              <a:ln>
                <a:solidFill>
                  <a:srgbClr val="0070C0"/>
                </a:solidFill>
              </a:ln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1" name="Управляющая кнопка: далее 10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Управляющая кнопка: далее 11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Управляющая кнопка: домой 12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02ad50-20ff-4566-a4c8-6b21fb780207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0" y="8572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находится слева от стола?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14287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57148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4" name="Управляющая кнопка: далее 13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Управляющая кнопка: далее 14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Управляющая кнопка: домой 15">
              <a:hlinkClick r:id="rId4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501222" cy="6858000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1357298"/>
            <a:ext cx="9429784" cy="714380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Слева от стола мы видим дерево.  (Дуб)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1" name="Управляющая кнопка: далее 10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Управляющая кнопка: далее 11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Управляющая кнопка: домой 12">
              <a:hlinkClick r:id="rId4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202ad50-20ff-4566-a4c8-6b21fb780207.jpg"/>
          <p:cNvPicPr>
            <a:picLocks noGrp="1"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285784" y="-571528"/>
            <a:ext cx="9929882" cy="7429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1428728" y="-153670"/>
            <a:ext cx="65008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Какие художественные приёмы использовал художник для изображения </a:t>
            </a:r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глубины пространства </a:t>
            </a:r>
            <a:r>
              <a:rPr lang="ru-RU" sz="32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в картине?</a:t>
            </a:r>
            <a:endParaRPr lang="ru-RU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алее 8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правляющая кнопка: домой 10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blipFill>
            <a:blip r:embed="rId2" cstate="screen"/>
            <a:tile tx="0" ty="0" sx="100000" sy="100000" flip="none" algn="tl"/>
          </a:blip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того, чтобы показать глубину пространства, художник использовал приёмы высвечивания переднего плана и приём затуманивания  дальнего (заднего) плана картины.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далее 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омой 7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14942" y="1571612"/>
            <a:ext cx="3786214" cy="4572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" y="1571611"/>
            <a:ext cx="9144000" cy="5286389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>
                <a:hlinkClick r:id="rId2" action="ppaction://hlinksldjump"/>
              </a:rPr>
              <a:t>Сравните два изображения и определите способ передачи художниками глубины пространства.</a:t>
            </a:r>
            <a:endParaRPr lang="ru-RU" sz="3600" dirty="0">
              <a:hlinkClick r:id="rId2" action="ppaction://hlinksldjump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8924.b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14282" y="1571612"/>
            <a:ext cx="4714908" cy="4572032"/>
          </a:xfrm>
        </p:spPr>
      </p:pic>
      <p:pic>
        <p:nvPicPr>
          <p:cNvPr id="8" name="Содержимое 7" descr="dwadcatxshestojles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5357818" y="1571612"/>
            <a:ext cx="3561862" cy="4443071"/>
          </a:xfrm>
        </p:spPr>
      </p:pic>
      <p:sp>
        <p:nvSpPr>
          <p:cNvPr id="9" name="TextBox 8"/>
          <p:cNvSpPr txBox="1"/>
          <p:nvPr/>
        </p:nvSpPr>
        <p:spPr>
          <a:xfrm>
            <a:off x="5000628" y="157161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3" name="Управляющая кнопка: далее 12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Управляющая кнопка: далее 13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Управляющая кнопка: домой 14">
              <a:hlinkClick r:id="rId5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715536" cy="6858000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0"/>
            <a:ext cx="8715404" cy="29238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Глубина пространства в обеих картинах передана сужением  объекта ( дорог) по мере их удаления . Этот способ изображения  называется</a:t>
            </a:r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линейной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перспективой.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алее 8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омой 9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4800000" scaled="0"/>
          </a:gradFill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43108" y="1357298"/>
            <a:ext cx="6715172" cy="34778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Обобщающая викторина 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для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детей </a:t>
            </a:r>
            <a:r>
              <a:rPr lang="ru-RU" sz="2800" dirty="0" smtClean="0">
                <a:solidFill>
                  <a:srgbClr val="00B050"/>
                </a:solidFill>
              </a:rPr>
              <a:t>подготовительной к школе группы ДОУ № 116 с нарушением зрения на тему: « Развитие зрительного восприятия  глубины пространства при ознакомлении с графическими изображениями».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E:\!Картинки_анимир\Рисунок27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1" y="4714884"/>
            <a:ext cx="2500330" cy="2000264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3" name="Управляющая кнопка: далее 2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Управляющая кнопка: далее 5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правляющая кнопка: домой 10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ca2a_1d6c5baf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500098" y="-714404"/>
            <a:ext cx="9858444" cy="82153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0"/>
            <a:ext cx="75009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Рассмотрите внимательно деревья рябины слева. Назовите признаки удаления их от переднего плана к заднему.</a:t>
            </a:r>
            <a:endParaRPr lang="ru-RU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далее 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омой 7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357222" y="-714404"/>
            <a:ext cx="9787006" cy="8358246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1090" y="492919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764704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Уменьшение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изображения предметов (высота деревьев), </a:t>
            </a:r>
            <a:r>
              <a:rPr lang="ru-RU" sz="40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изменение цвета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(от насыщенного красного до светло-красного) , по мере удаления  деревьев от переднего плана к заднему , передаёт ощущение глубины пространства.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3" name="Управляющая кнопка: далее 12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Управляющая кнопка: далее 13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Управляющая кнопка: домой 14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57--45915953--ua848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0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Назовите все знакомые  признаки удалённости изображения, переданные  в городском пейзаже.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далее 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омой 7">
              <a:hlinkClick r:id="rId4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4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28662" y="285728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buAutoNum type="arabi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Изменение палитры цвета и оттенков – насыщенности, яркости, контрастности.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Изменение величины объектов. (дома, люди, уличные фонари).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Присутствие изображения линейной перспективы. (проезжая часть, тротуары).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алее 7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2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Содержимое 3" descr="c6cd3c9fbbf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14546" y="0"/>
            <a:ext cx="4949742" cy="53385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40" y="5373216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Назовите главного персонажа сюжетной картины, объясните свой выбор с точки зрения изображения.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алее 7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00034" y="428604"/>
            <a:ext cx="8358246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Главным персонажем сюжетной картины является рыбак, т.к. независимо от расположения объектов в картине, главные предметы изображаются более крупными по сравнению со второстепенными, а также могут выделяться цветом.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алее 8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омой 9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72152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arber_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57624" y="0"/>
            <a:ext cx="5130914" cy="5500702"/>
          </a:xfrm>
        </p:spPr>
      </p:pic>
      <p:sp>
        <p:nvSpPr>
          <p:cNvPr id="5" name="TextBox 4"/>
          <p:cNvSpPr txBox="1"/>
          <p:nvPr/>
        </p:nvSpPr>
        <p:spPr>
          <a:xfrm>
            <a:off x="251520" y="5473005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Кто на этой сюжетной картине находится к нам ближе, кто дальше? Кто впереди – сзади? Объясните с точки зрения  изображения.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9" name="Управляющая кнопка: далее 8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алее 9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правляющая кнопка: домой 10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4200000" scaled="0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0"/>
            <a:ext cx="8429684" cy="4031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Силуэт девочки перекрывает изображение  собаки (эффект загораживания объектов), следовательно девочка находится </a:t>
            </a:r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ближе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 нам, а собака </a:t>
            </a:r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дальше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нас.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Девочка стоит </a:t>
            </a:r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впереди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собаки, т.к. мы видим её изображение целым, а собака находится </a:t>
            </a:r>
            <a:r>
              <a:rPr lang="ru-RU" sz="3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сзади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девочки, т.к мы видим её  изображение не полностью, частично.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алее 8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омой 9">
              <a:hlinkClick r:id="rId2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207.jpg"/>
          <p:cNvPicPr>
            <a:picLocks noChangeAspect="1"/>
          </p:cNvPicPr>
          <p:nvPr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142976" y="0"/>
            <a:ext cx="4929222" cy="65008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609022">
            <a:off x="2159339" y="757336"/>
            <a:ext cx="24830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Найди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ошибку художника?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423333">
            <a:off x="3899389" y="1177772"/>
            <a:ext cx="696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9" name="Управляющая кнопка: далее 8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алее 9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правляющая кнопка: домой 10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8e774_db133646_XL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2428924" y="-1110216"/>
            <a:ext cx="12430212" cy="79682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71934" y="5857892"/>
            <a:ext cx="857256" cy="571504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1025" name="Picture 1" descr="C:\Documents and Settings\Родители\Local Settings\Temporary Internet Files\Content.IE5\VI073X0T\MM900283572[1]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670105">
            <a:off x="2746366" y="2473590"/>
            <a:ext cx="3565134" cy="2160713"/>
          </a:xfrm>
          <a:prstGeom prst="rect">
            <a:avLst/>
          </a:prstGeom>
          <a:noFill/>
        </p:spPr>
      </p:pic>
      <p:pic>
        <p:nvPicPr>
          <p:cNvPr id="1026" name="Picture 2" descr="C:\Documents and Settings\Родители\Local Settings\Temporary Internet Files\Content.IE5\VI073X0T\MM900283572[1]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231224">
            <a:off x="1027671" y="1300143"/>
            <a:ext cx="3114569" cy="2793708"/>
          </a:xfrm>
          <a:prstGeom prst="rect">
            <a:avLst/>
          </a:prstGeom>
          <a:noFill/>
        </p:spPr>
      </p:pic>
      <p:pic>
        <p:nvPicPr>
          <p:cNvPr id="7" name="Рисунок 6" descr="detia-862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2643182"/>
            <a:ext cx="1504499" cy="135732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3" name="Picture 4" descr="C:\Documents and Settings\Родители\Local Settings\Temporary Internet Files\Content.IE5\ODSTERWD\MM900283992[1]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89816" y="4021069"/>
            <a:ext cx="2016266" cy="1383633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03648" y="908720"/>
          <a:ext cx="6336705" cy="489654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67341"/>
                <a:gridCol w="1267341"/>
                <a:gridCol w="1267341"/>
                <a:gridCol w="1267341"/>
                <a:gridCol w="1267341"/>
              </a:tblGrid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21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34" name="Picture 10" descr="http://gifanimation.ru/images/cifry_new/9-1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3068960"/>
            <a:ext cx="447675" cy="619126"/>
          </a:xfrm>
          <a:prstGeom prst="rect">
            <a:avLst/>
          </a:prstGeom>
          <a:noFill/>
        </p:spPr>
      </p:pic>
      <p:pic>
        <p:nvPicPr>
          <p:cNvPr id="1036" name="Picture 12" descr="http://gifanimation.ru/images/cifry_new/2-13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59832" y="1340768"/>
            <a:ext cx="432048" cy="619126"/>
          </a:xfrm>
          <a:prstGeom prst="rect">
            <a:avLst/>
          </a:prstGeom>
          <a:noFill/>
        </p:spPr>
      </p:pic>
      <p:pic>
        <p:nvPicPr>
          <p:cNvPr id="10" name="Picture 14" descr="http://gifanimation.ru/images/cifry_new/3-13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3968" y="1340768"/>
            <a:ext cx="485775" cy="619126"/>
          </a:xfrm>
          <a:prstGeom prst="rect">
            <a:avLst/>
          </a:prstGeom>
          <a:noFill/>
        </p:spPr>
      </p:pic>
      <p:pic>
        <p:nvPicPr>
          <p:cNvPr id="1040" name="Picture 16" descr="http://gifanimation.ru/images/cifry_new/4-14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652120" y="1340768"/>
            <a:ext cx="428625" cy="619126"/>
          </a:xfrm>
          <a:prstGeom prst="rect">
            <a:avLst/>
          </a:prstGeom>
          <a:noFill/>
        </p:spPr>
      </p:pic>
      <p:pic>
        <p:nvPicPr>
          <p:cNvPr id="1042" name="Picture 18" descr="http://gifanimation.ru/images/cifry_new/5-14.GIF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876256" y="1340768"/>
            <a:ext cx="457200" cy="619126"/>
          </a:xfrm>
          <a:prstGeom prst="rect">
            <a:avLst/>
          </a:prstGeom>
          <a:noFill/>
        </p:spPr>
      </p:pic>
      <p:pic>
        <p:nvPicPr>
          <p:cNvPr id="1044" name="Picture 20" descr="http://gifanimation.ru/images/cifry_new/6-14.GIF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63688" y="3068960"/>
            <a:ext cx="476250" cy="619126"/>
          </a:xfrm>
          <a:prstGeom prst="rect">
            <a:avLst/>
          </a:prstGeom>
          <a:noFill/>
        </p:spPr>
      </p:pic>
      <p:pic>
        <p:nvPicPr>
          <p:cNvPr id="1046" name="Picture 22" descr="http://gifanimation.ru/images/cifry_new/7-12.GIF">
            <a:hlinkClick r:id="rId15" action="ppaction://hlinksldjump"/>
          </p:cNvPr>
          <p:cNvPicPr>
            <a:picLocks noChangeAspect="1" noChangeArrowheads="1" noCrop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987824" y="3068960"/>
            <a:ext cx="504825" cy="619126"/>
          </a:xfrm>
          <a:prstGeom prst="rect">
            <a:avLst/>
          </a:prstGeom>
          <a:noFill/>
        </p:spPr>
      </p:pic>
      <p:pic>
        <p:nvPicPr>
          <p:cNvPr id="1048" name="Picture 24" descr="http://gifanimation.ru/images/cifry_new/8-14.GIF">
            <a:hlinkClick r:id="rId17" action="ppaction://hlinksldjump"/>
          </p:cNvPr>
          <p:cNvPicPr>
            <a:picLocks noChangeAspect="1" noChangeArrowheads="1" noCrop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4355976" y="3068960"/>
            <a:ext cx="495300" cy="619126"/>
          </a:xfrm>
          <a:prstGeom prst="rect">
            <a:avLst/>
          </a:prstGeom>
          <a:noFill/>
        </p:spPr>
      </p:pic>
      <p:pic>
        <p:nvPicPr>
          <p:cNvPr id="1050" name="Picture 26" descr="http://gifanimation.ru/images/cifry_new/1-14.GIF">
            <a:hlinkClick r:id="rId19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1835696" y="1340768"/>
            <a:ext cx="398909" cy="6191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extrusionClr>
              <a:schemeClr val="accent6">
                <a:lumMod val="60000"/>
                <a:lumOff val="40000"/>
              </a:schemeClr>
            </a:extrusionClr>
          </a:sp3d>
        </p:spPr>
      </p:pic>
      <p:pic>
        <p:nvPicPr>
          <p:cNvPr id="24" name="Picture 12" descr="http://gifanimation.ru/images/cifry_new/2-13.GIF">
            <a:hlinkClick r:id="rId21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4653136"/>
            <a:ext cx="432048" cy="619126"/>
          </a:xfrm>
          <a:prstGeom prst="rect">
            <a:avLst/>
          </a:prstGeom>
          <a:noFill/>
        </p:spPr>
      </p:pic>
      <p:pic>
        <p:nvPicPr>
          <p:cNvPr id="25" name="Picture 14" descr="http://gifanimation.ru/images/cifry_new/3-13.GIF">
            <a:hlinkClick r:id="rId22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499992" y="4653136"/>
            <a:ext cx="485775" cy="619126"/>
          </a:xfrm>
          <a:prstGeom prst="rect">
            <a:avLst/>
          </a:prstGeom>
          <a:noFill/>
        </p:spPr>
      </p:pic>
      <p:pic>
        <p:nvPicPr>
          <p:cNvPr id="26" name="Picture 16" descr="http://gifanimation.ru/images/cifry_new/4-14.GIF">
            <a:hlinkClick r:id="rId23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57884" y="4638316"/>
            <a:ext cx="438885" cy="633946"/>
          </a:xfrm>
          <a:prstGeom prst="rect">
            <a:avLst/>
          </a:prstGeom>
          <a:noFill/>
        </p:spPr>
      </p:pic>
      <p:pic>
        <p:nvPicPr>
          <p:cNvPr id="27" name="Picture 18" descr="http://gifanimation.ru/images/cifry_new/5-14.GIF">
            <a:hlinkClick r:id="rId24" action="ppaction://hlinksldjump"/>
          </p:cNvPr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020272" y="4653136"/>
            <a:ext cx="457200" cy="619126"/>
          </a:xfrm>
          <a:prstGeom prst="rect">
            <a:avLst/>
          </a:prstGeom>
          <a:noFill/>
        </p:spPr>
      </p:pic>
      <p:grpSp>
        <p:nvGrpSpPr>
          <p:cNvPr id="43" name="Группа 42"/>
          <p:cNvGrpSpPr/>
          <p:nvPr/>
        </p:nvGrpSpPr>
        <p:grpSpPr>
          <a:xfrm>
            <a:off x="6660232" y="3068960"/>
            <a:ext cx="888107" cy="619126"/>
            <a:chOff x="6660232" y="3068960"/>
            <a:chExt cx="888107" cy="619126"/>
          </a:xfrm>
        </p:grpSpPr>
        <p:pic>
          <p:nvPicPr>
            <p:cNvPr id="1030" name="Picture 6" descr="http://gifanimation.ru/images/cifry_new/0-2.GIF">
              <a:hlinkClick r:id="rId25" action="ppaction://hlinksldjump"/>
            </p:cNvPr>
            <p:cNvPicPr>
              <a:picLocks noChangeAspect="1" noChangeArrowheads="1" noCrop="1"/>
            </p:cNvPicPr>
            <p:nvPr/>
          </p:nvPicPr>
          <p:blipFill>
            <a:blip r:embed="rId26" cstate="screen"/>
            <a:srcRect/>
            <a:stretch>
              <a:fillRect/>
            </a:stretch>
          </p:blipFill>
          <p:spPr bwMode="auto">
            <a:xfrm>
              <a:off x="6948264" y="3068960"/>
              <a:ext cx="600075" cy="619126"/>
            </a:xfrm>
            <a:prstGeom prst="rect">
              <a:avLst/>
            </a:prstGeom>
            <a:noFill/>
          </p:spPr>
        </p:pic>
        <p:pic>
          <p:nvPicPr>
            <p:cNvPr id="28" name="Picture 26" descr="http://gifanimation.ru/images/cifry_new/1-14.GIF">
              <a:hlinkClick r:id="rId25" action="ppaction://hlinksldjump"/>
            </p:cNvPr>
            <p:cNvPicPr>
              <a:picLocks noChangeAspect="1" noChangeArrowheads="1" noCrop="1"/>
            </p:cNvPicPr>
            <p:nvPr/>
          </p:nvPicPr>
          <p:blipFill>
            <a:blip r:embed="rId20" cstate="screen"/>
            <a:srcRect/>
            <a:stretch>
              <a:fillRect/>
            </a:stretch>
          </p:blipFill>
          <p:spPr bwMode="auto">
            <a:xfrm>
              <a:off x="6660232" y="3068960"/>
              <a:ext cx="398909" cy="619126"/>
            </a:xfrm>
            <a:prstGeom prst="rect">
              <a:avLst/>
            </a:prstGeom>
            <a:noFill/>
          </p:spPr>
        </p:pic>
      </p:grpSp>
      <p:pic>
        <p:nvPicPr>
          <p:cNvPr id="29" name="Picture 26" descr="http://gifanimation.ru/images/cifry_new/1-14.GIF">
            <a:hlinkClick r:id="rId21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2843808" y="4653136"/>
            <a:ext cx="398909" cy="619126"/>
          </a:xfrm>
          <a:prstGeom prst="rect">
            <a:avLst/>
          </a:prstGeom>
          <a:noFill/>
        </p:spPr>
      </p:pic>
      <p:pic>
        <p:nvPicPr>
          <p:cNvPr id="30" name="Picture 26" descr="http://gifanimation.ru/images/cifry_new/1-14.GIF">
            <a:hlinkClick r:id="rId22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4139952" y="4653136"/>
            <a:ext cx="398909" cy="619126"/>
          </a:xfrm>
          <a:prstGeom prst="rect">
            <a:avLst/>
          </a:prstGeom>
          <a:noFill/>
        </p:spPr>
      </p:pic>
      <p:pic>
        <p:nvPicPr>
          <p:cNvPr id="31" name="Picture 26" descr="http://gifanimation.ru/images/cifry_new/1-14.GIF">
            <a:hlinkClick r:id="rId23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5452732" y="4643446"/>
            <a:ext cx="405152" cy="628816"/>
          </a:xfrm>
          <a:prstGeom prst="rect">
            <a:avLst/>
          </a:prstGeom>
          <a:noFill/>
        </p:spPr>
      </p:pic>
      <p:pic>
        <p:nvPicPr>
          <p:cNvPr id="32" name="Picture 26" descr="http://gifanimation.ru/images/cifry_new/1-14.GIF">
            <a:hlinkClick r:id="rId24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6660232" y="4653136"/>
            <a:ext cx="398909" cy="619126"/>
          </a:xfrm>
          <a:prstGeom prst="rect">
            <a:avLst/>
          </a:prstGeom>
          <a:noFill/>
        </p:spPr>
      </p:pic>
      <p:pic>
        <p:nvPicPr>
          <p:cNvPr id="33" name="Picture 26" descr="http://gifanimation.ru/images/cifry_new/1-14.GIF">
            <a:hlinkClick r:id="rId27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1619672" y="4653136"/>
            <a:ext cx="398909" cy="619126"/>
          </a:xfrm>
          <a:prstGeom prst="rect">
            <a:avLst/>
          </a:prstGeom>
          <a:noFill/>
        </p:spPr>
      </p:pic>
      <p:pic>
        <p:nvPicPr>
          <p:cNvPr id="34" name="Picture 26" descr="http://gifanimation.ru/images/cifry_new/1-14.GIF">
            <a:hlinkClick r:id="rId27" action="ppaction://hlinksldjump"/>
          </p:cNvPr>
          <p:cNvPicPr>
            <a:picLocks noChangeAspect="1" noChangeArrowheads="1" noCrop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1979712" y="4653136"/>
            <a:ext cx="398909" cy="619126"/>
          </a:xfrm>
          <a:prstGeom prst="rect">
            <a:avLst/>
          </a:prstGeom>
          <a:noFill/>
        </p:spPr>
      </p:pic>
      <p:grpSp>
        <p:nvGrpSpPr>
          <p:cNvPr id="39" name="Группа 38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40" name="Управляющая кнопка: далее 39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Управляющая кнопка: далее 40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Управляющая кнопка: домой 41">
              <a:hlinkClick r:id="rId28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e774_db133646_X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2428924" y="-1110216"/>
            <a:ext cx="12430212" cy="7968216"/>
          </a:xfrm>
          <a:prstGeom prst="rect">
            <a:avLst/>
          </a:prstGeom>
        </p:spPr>
      </p:pic>
      <p:pic>
        <p:nvPicPr>
          <p:cNvPr id="3" name="Picture 1" descr="C:\Documents and Settings\Родители\Local Settings\Temporary Internet Files\Content.IE5\VI073X0T\MM900283572[1]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670105">
            <a:off x="2374702" y="2080673"/>
            <a:ext cx="661015" cy="281192"/>
          </a:xfrm>
          <a:prstGeom prst="rect">
            <a:avLst/>
          </a:prstGeom>
          <a:noFill/>
        </p:spPr>
      </p:pic>
      <p:pic>
        <p:nvPicPr>
          <p:cNvPr id="4" name="Picture 4" descr="C:\Documents and Settings\Родители\Local Settings\Temporary Internet Files\Content.IE5\ODSTERWD\MM900283992[1]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2571744"/>
            <a:ext cx="3985751" cy="2832959"/>
          </a:xfrm>
          <a:prstGeom prst="rect">
            <a:avLst/>
          </a:prstGeom>
          <a:noFill/>
        </p:spPr>
      </p:pic>
      <p:pic>
        <p:nvPicPr>
          <p:cNvPr id="5" name="Рисунок 4" descr="detia-862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86513" y="2786058"/>
            <a:ext cx="712658" cy="642942"/>
          </a:xfrm>
          <a:prstGeom prst="rect">
            <a:avLst/>
          </a:prstGeom>
        </p:spPr>
      </p:pic>
      <p:pic>
        <p:nvPicPr>
          <p:cNvPr id="6" name="Picture 2" descr="C:\Documents and Settings\Родители\Local Settings\Temporary Internet Files\Content.IE5\VI073X0T\MM900283572[1]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231224">
            <a:off x="2850184" y="1992501"/>
            <a:ext cx="859730" cy="265050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7668344" y="6143644"/>
            <a:ext cx="1475656" cy="525716"/>
            <a:chOff x="7164288" y="6309320"/>
            <a:chExt cx="1296144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алее 8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омой 9">
              <a:hlinkClick r:id="rId7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8207.jpg"/>
          <p:cNvPicPr>
            <a:picLocks noChangeAspect="1"/>
          </p:cNvPicPr>
          <p:nvPr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071538" y="699251"/>
            <a:ext cx="4286280" cy="5658707"/>
          </a:xfrm>
          <a:prstGeom prst="rect">
            <a:avLst/>
          </a:prstGeom>
          <a:scene3d>
            <a:camera prst="orthographicFront">
              <a:rot lat="0" lon="10500000" rev="0"/>
            </a:camera>
            <a:lightRig rig="threePt" dir="t"/>
          </a:scene3d>
        </p:spPr>
      </p:pic>
      <p:grpSp>
        <p:nvGrpSpPr>
          <p:cNvPr id="4" name="Группа 3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5" name="Управляющая кнопка: далее 4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далее 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омой 7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 rot="818195">
            <a:off x="2609756" y="1350743"/>
            <a:ext cx="16675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Что перепутал художник?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7519bcd8c322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7286604"/>
          </a:xfrm>
          <a:prstGeom prst="rect">
            <a:avLst/>
          </a:prstGeom>
        </p:spPr>
      </p:pic>
      <p:pic>
        <p:nvPicPr>
          <p:cNvPr id="3" name="Picture 4" descr="C:\Documents and Settings\Родители\Local Settings\Temporary Internet Files\Content.IE5\GHEFKTUJ\MM900356717[1]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1670049"/>
            <a:ext cx="2357454" cy="2616207"/>
          </a:xfrm>
          <a:prstGeom prst="rect">
            <a:avLst/>
          </a:prstGeom>
          <a:noFill/>
        </p:spPr>
      </p:pic>
      <p:pic>
        <p:nvPicPr>
          <p:cNvPr id="4" name="Содержимое 5" descr="7519bcd8c322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8847" y="0"/>
            <a:ext cx="9611507" cy="7439004"/>
          </a:xfrm>
          <a:prstGeom prst="rect">
            <a:avLst/>
          </a:prstGeom>
        </p:spPr>
      </p:pic>
      <p:pic>
        <p:nvPicPr>
          <p:cNvPr id="5" name="Picture 4" descr="C:\Documents and Settings\Родители\Local Settings\Temporary Internet Files\Content.IE5\GHEFKTUJ\MM900356717[1]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5845" y="1571612"/>
            <a:ext cx="2446155" cy="2714644"/>
          </a:xfrm>
          <a:prstGeom prst="rect">
            <a:avLst/>
          </a:prstGeom>
          <a:noFill/>
        </p:spPr>
      </p:pic>
      <p:pic>
        <p:nvPicPr>
          <p:cNvPr id="6" name="Picture 9" descr="C:\Documents and Settings\Родители\Local Settings\Temporary Internet Files\Content.IE5\VI073X0T\MM900336735[1]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898" y="4786322"/>
            <a:ext cx="2928924" cy="2071678"/>
          </a:xfrm>
          <a:prstGeom prst="rect">
            <a:avLst/>
          </a:prstGeom>
          <a:noFill/>
        </p:spPr>
      </p:pic>
      <p:pic>
        <p:nvPicPr>
          <p:cNvPr id="9" name="Picture 3" descr="C:\Documents and Settings\Родители\Local Settings\Temporary Internet Files\Content.IE5\69KF2HY5\MM900041151[1]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173314" y="214289"/>
            <a:ext cx="613527" cy="695331"/>
          </a:xfrm>
          <a:prstGeom prst="rect">
            <a:avLst/>
          </a:prstGeom>
          <a:noFill/>
        </p:spPr>
      </p:pic>
      <p:pic>
        <p:nvPicPr>
          <p:cNvPr id="10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6" cstate="screen">
            <a:lum contrast="-40000"/>
          </a:blip>
          <a:srcRect/>
          <a:stretch>
            <a:fillRect/>
          </a:stretch>
        </p:blipFill>
        <p:spPr bwMode="auto">
          <a:xfrm>
            <a:off x="3286116" y="6072206"/>
            <a:ext cx="632423" cy="571504"/>
          </a:xfrm>
          <a:prstGeom prst="rect">
            <a:avLst/>
          </a:prstGeom>
          <a:noFill/>
        </p:spPr>
      </p:pic>
      <p:pic>
        <p:nvPicPr>
          <p:cNvPr id="11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15140" y="0"/>
            <a:ext cx="1264820" cy="1142984"/>
          </a:xfrm>
          <a:prstGeom prst="rect">
            <a:avLst/>
          </a:prstGeom>
          <a:noFill/>
        </p:spPr>
      </p:pic>
      <p:pic>
        <p:nvPicPr>
          <p:cNvPr id="13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6" cstate="screen">
            <a:lum contrast="-40000"/>
          </a:blip>
          <a:srcRect/>
          <a:stretch>
            <a:fillRect/>
          </a:stretch>
        </p:blipFill>
        <p:spPr bwMode="auto">
          <a:xfrm rot="1224475" flipH="1">
            <a:off x="2567571" y="6298342"/>
            <a:ext cx="533180" cy="481820"/>
          </a:xfrm>
          <a:prstGeom prst="rect">
            <a:avLst/>
          </a:prstGeom>
          <a:noFill/>
        </p:spPr>
      </p:pic>
      <p:pic>
        <p:nvPicPr>
          <p:cNvPr id="14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2" y="0"/>
            <a:ext cx="1027661" cy="928670"/>
          </a:xfrm>
          <a:prstGeom prst="rect">
            <a:avLst/>
          </a:prstGeom>
          <a:noFill/>
        </p:spPr>
      </p:pic>
      <p:pic>
        <p:nvPicPr>
          <p:cNvPr id="15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224475" flipH="1">
            <a:off x="4202955" y="15822"/>
            <a:ext cx="1504100" cy="1022222"/>
          </a:xfrm>
          <a:prstGeom prst="rect">
            <a:avLst/>
          </a:prstGeom>
          <a:noFill/>
        </p:spPr>
      </p:pic>
      <p:pic>
        <p:nvPicPr>
          <p:cNvPr id="16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6" cstate="screen">
            <a:lum contrast="-40000"/>
          </a:blip>
          <a:srcRect/>
          <a:stretch>
            <a:fillRect/>
          </a:stretch>
        </p:blipFill>
        <p:spPr bwMode="auto">
          <a:xfrm>
            <a:off x="4000496" y="6286496"/>
            <a:ext cx="632423" cy="57150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7519bcd8c322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7286604"/>
          </a:xfrm>
        </p:spPr>
      </p:pic>
      <p:pic>
        <p:nvPicPr>
          <p:cNvPr id="8" name="Picture 3" descr="C:\Documents and Settings\Родители\Local Settings\Temporary Internet Files\Content.IE5\69KF2HY5\MM900041151[1]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73314" y="214289"/>
            <a:ext cx="613527" cy="695331"/>
          </a:xfrm>
          <a:prstGeom prst="rect">
            <a:avLst/>
          </a:prstGeom>
          <a:noFill/>
        </p:spPr>
      </p:pic>
      <p:pic>
        <p:nvPicPr>
          <p:cNvPr id="23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 bwMode="auto">
          <a:xfrm rot="1224475" flipH="1">
            <a:off x="6148030" y="3088114"/>
            <a:ext cx="601009" cy="543117"/>
          </a:xfrm>
          <a:prstGeom prst="rect">
            <a:avLst/>
          </a:prstGeom>
          <a:noFill/>
        </p:spPr>
      </p:pic>
      <p:pic>
        <p:nvPicPr>
          <p:cNvPr id="24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40000"/>
          </a:blip>
          <a:srcRect/>
          <a:stretch>
            <a:fillRect/>
          </a:stretch>
        </p:blipFill>
        <p:spPr bwMode="auto">
          <a:xfrm flipH="1">
            <a:off x="6357950" y="214290"/>
            <a:ext cx="316185" cy="285728"/>
          </a:xfrm>
          <a:prstGeom prst="rect">
            <a:avLst/>
          </a:prstGeom>
          <a:noFill/>
        </p:spPr>
      </p:pic>
      <p:pic>
        <p:nvPicPr>
          <p:cNvPr id="25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 bwMode="auto">
          <a:xfrm>
            <a:off x="7072330" y="2928934"/>
            <a:ext cx="714380" cy="645566"/>
          </a:xfrm>
          <a:prstGeom prst="rect">
            <a:avLst/>
          </a:prstGeom>
          <a:noFill/>
        </p:spPr>
      </p:pic>
      <p:pic>
        <p:nvPicPr>
          <p:cNvPr id="26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 bwMode="auto">
          <a:xfrm rot="1224475" flipH="1">
            <a:off x="5497819" y="3508333"/>
            <a:ext cx="543411" cy="491066"/>
          </a:xfrm>
          <a:prstGeom prst="rect">
            <a:avLst/>
          </a:prstGeom>
          <a:noFill/>
        </p:spPr>
      </p:pic>
      <p:pic>
        <p:nvPicPr>
          <p:cNvPr id="27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4" cstate="screen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lum bright="10000" contrast="-40000"/>
          </a:blip>
          <a:srcRect/>
          <a:stretch>
            <a:fillRect/>
          </a:stretch>
        </p:blipFill>
        <p:spPr bwMode="auto">
          <a:xfrm rot="220085" flipH="1">
            <a:off x="6798991" y="13829"/>
            <a:ext cx="445164" cy="402283"/>
          </a:xfrm>
          <a:prstGeom prst="rect">
            <a:avLst/>
          </a:prstGeom>
          <a:noFill/>
        </p:spPr>
      </p:pic>
      <p:pic>
        <p:nvPicPr>
          <p:cNvPr id="28" name="Picture 5" descr="C:\Documents and Settings\Родители\Local Settings\Temporary Internet Files\Content.IE5\GHEFKTUJ\MM900236249[1].gif"/>
          <p:cNvPicPr>
            <a:picLocks noChangeAspect="1" noChangeArrowheads="1" noCrop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40000"/>
          </a:blip>
          <a:srcRect/>
          <a:stretch>
            <a:fillRect/>
          </a:stretch>
        </p:blipFill>
        <p:spPr bwMode="auto">
          <a:xfrm>
            <a:off x="7358082" y="142852"/>
            <a:ext cx="357190" cy="322783"/>
          </a:xfrm>
          <a:prstGeom prst="rect">
            <a:avLst/>
          </a:prstGeom>
          <a:noFill/>
        </p:spPr>
      </p:pic>
      <p:pic>
        <p:nvPicPr>
          <p:cNvPr id="29" name="Picture 9" descr="C:\Documents and Settings\Родители\Local Settings\Temporary Internet Files\Content.IE5\VI073X0T\MM900336735[1]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19" y="3786190"/>
            <a:ext cx="4357717" cy="3082287"/>
          </a:xfrm>
          <a:prstGeom prst="rect">
            <a:avLst/>
          </a:prstGeom>
          <a:noFill/>
        </p:spPr>
      </p:pic>
      <p:pic>
        <p:nvPicPr>
          <p:cNvPr id="1028" name="Picture 4" descr="C:\Documents and Settings\Родители\Local Settings\Temporary Internet Files\Content.IE5\GHEFKTUJ\MM900356717[1].gif"/>
          <p:cNvPicPr>
            <a:picLocks noChangeAspect="1" noChangeArrowheads="1" noCrop="1"/>
          </p:cNvPicPr>
          <p:nvPr/>
        </p:nvPicPr>
        <p:blipFill>
          <a:blip r:embed="rId6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810582"/>
            <a:ext cx="428628" cy="475674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7572396" y="6215082"/>
            <a:ext cx="1296144" cy="360040"/>
            <a:chOff x="7164288" y="6309320"/>
            <a:chExt cx="1296144" cy="360040"/>
          </a:xfrm>
        </p:grpSpPr>
        <p:sp>
          <p:nvSpPr>
            <p:cNvPr id="34" name="Управляющая кнопка: далее 33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Управляющая кнопка: далее 34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Управляющая кнопка: домой 35">
              <a:hlinkClick r:id="rId7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8207.jpg"/>
          <p:cNvPicPr>
            <a:picLocks noChangeAspect="1"/>
          </p:cNvPicPr>
          <p:nvPr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071538" y="699251"/>
            <a:ext cx="4143404" cy="5658707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5" name="Управляющая кнопка: далее 4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далее 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омой 7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 rot="20489143">
            <a:off x="1898360" y="1476888"/>
            <a:ext cx="20688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chemeClr val="tx2"/>
                  </a:solidFill>
                </a:ln>
              </a:rPr>
              <a:t>Чем нарисована картинка ?</a:t>
            </a:r>
            <a:endParaRPr lang="ru-RU" sz="2800" dirty="0">
              <a:ln>
                <a:solidFill>
                  <a:schemeClr val="tx2"/>
                </a:solidFill>
              </a:ln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/>
          <p:cNvSpPr/>
          <p:nvPr/>
        </p:nvSpPr>
        <p:spPr>
          <a:xfrm>
            <a:off x="4714876" y="1643050"/>
            <a:ext cx="4071966" cy="428628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5786" y="8286784"/>
          <a:ext cx="5714953" cy="4286215"/>
        </p:xfrm>
        <a:graphic>
          <a:graphicData uri="http://schemas.openxmlformats.org/presentationml/2006/ole">
            <p:oleObj spid="_x0000_s56322" name="Image" r:id="rId3" imgW="10158730" imgH="7619048" progId="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0"/>
            <a:ext cx="2857520" cy="2643182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>
                <a:solidFill>
                  <a:schemeClr val="accent2"/>
                </a:solidFill>
              </a:rPr>
              <a:t>Ручка</a:t>
            </a:r>
            <a:br>
              <a:rPr lang="ru-RU" sz="3200" u="sng" dirty="0" smtClean="0">
                <a:solidFill>
                  <a:schemeClr val="accent2"/>
                </a:solidFill>
              </a:rPr>
            </a:br>
            <a:r>
              <a:rPr lang="ru-RU" sz="3200" u="sng" dirty="0" smtClean="0">
                <a:solidFill>
                  <a:schemeClr val="accent2"/>
                </a:solidFill>
              </a:rPr>
              <a:t>карандаш</a:t>
            </a:r>
            <a:br>
              <a:rPr lang="ru-RU" sz="3200" u="sng" dirty="0" smtClean="0">
                <a:solidFill>
                  <a:schemeClr val="accent2"/>
                </a:solidFill>
              </a:rPr>
            </a:br>
            <a:r>
              <a:rPr lang="ru-RU" sz="3200" u="sng" dirty="0" smtClean="0">
                <a:solidFill>
                  <a:schemeClr val="accent2"/>
                </a:solidFill>
              </a:rPr>
              <a:t>краски</a:t>
            </a:r>
            <a:br>
              <a:rPr lang="ru-RU" sz="3200" u="sng" dirty="0" smtClean="0">
                <a:solidFill>
                  <a:schemeClr val="accent2"/>
                </a:solidFill>
              </a:rPr>
            </a:br>
            <a:r>
              <a:rPr lang="ru-RU" sz="3200" u="sng" dirty="0" smtClean="0">
                <a:solidFill>
                  <a:schemeClr val="accent2"/>
                </a:solidFill>
              </a:rPr>
              <a:t>фломастер</a:t>
            </a:r>
            <a:br>
              <a:rPr lang="ru-RU" sz="3200" u="sng" dirty="0" smtClean="0">
                <a:solidFill>
                  <a:schemeClr val="accent2"/>
                </a:solidFill>
              </a:rPr>
            </a:br>
            <a:r>
              <a:rPr lang="ru-RU" sz="3200" u="sng" dirty="0" smtClean="0">
                <a:solidFill>
                  <a:schemeClr val="accent2"/>
                </a:solidFill>
              </a:rPr>
              <a:t/>
            </a:r>
            <a:br>
              <a:rPr lang="ru-RU" sz="3200" u="sng" dirty="0" smtClean="0">
                <a:solidFill>
                  <a:schemeClr val="accent2"/>
                </a:solidFill>
              </a:rPr>
            </a:br>
            <a:endParaRPr lang="ru-RU" sz="3200" u="sng" dirty="0">
              <a:solidFill>
                <a:schemeClr val="accent2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500035" y="2643180"/>
            <a:ext cx="2500329" cy="45719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 rot="1891065" flipV="1">
            <a:off x="4887607" y="3373220"/>
            <a:ext cx="2226305" cy="897379"/>
          </a:xfrm>
          <a:prstGeom prst="blockArc">
            <a:avLst>
              <a:gd name="adj1" fmla="val 11524900"/>
              <a:gd name="adj2" fmla="val 0"/>
              <a:gd name="adj3" fmla="val 250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beve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endParaRPr lang="ru-RU"/>
          </a:p>
        </p:txBody>
      </p:sp>
      <p:pic>
        <p:nvPicPr>
          <p:cNvPr id="1027" name="Picture 3" descr="C:\Documents and Settings\Родители\Local Settings\Temporary Internet Files\Content.IE5\GHEFKTUJ\MM900254454[1]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00333">
            <a:off x="5531278" y="3173618"/>
            <a:ext cx="1693631" cy="1253288"/>
          </a:xfrm>
          <a:prstGeom prst="rect">
            <a:avLst/>
          </a:prstGeom>
          <a:noFill/>
        </p:spPr>
      </p:pic>
      <p:pic>
        <p:nvPicPr>
          <p:cNvPr id="1028" name="Picture 4" descr="C:\Documents and Settings\Родители\Local Settings\Temporary Internet Files\Content.IE5\2QQJEGTT\MM900315840[1]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16" y="2000240"/>
            <a:ext cx="1524018" cy="1524018"/>
          </a:xfrm>
          <a:prstGeom prst="rect">
            <a:avLst/>
          </a:prstGeom>
          <a:noFill/>
        </p:spPr>
      </p:pic>
      <p:pic>
        <p:nvPicPr>
          <p:cNvPr id="1029" name="Picture 5" descr="C:\Documents and Settings\Родители\Local Settings\Temporary Internet Files\Content.IE5\WBW9UNIN\MM900283190[1]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7950744">
            <a:off x="5352596" y="4442203"/>
            <a:ext cx="1223485" cy="1197080"/>
          </a:xfrm>
          <a:prstGeom prst="rect">
            <a:avLst/>
          </a:prstGeom>
          <a:noFill/>
        </p:spPr>
      </p:pic>
      <p:pic>
        <p:nvPicPr>
          <p:cNvPr id="22" name="Picture 7" descr="C:\Documents and Settings\Родители\Local Settings\Temporary Internet Files\Content.IE5\GHEFKTUJ\MM900356654[1]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169942">
            <a:off x="7103175" y="3964062"/>
            <a:ext cx="400357" cy="1109688"/>
          </a:xfrm>
          <a:prstGeom prst="rect">
            <a:avLst/>
          </a:prstGeom>
          <a:noFill/>
        </p:spPr>
      </p:pic>
      <p:grpSp>
        <p:nvGrpSpPr>
          <p:cNvPr id="4" name="Группа 14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6" name="Управляющая кнопка: далее 15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Управляющая кнопка: далее 1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Управляющая кнопка: домой 17">
              <a:hlinkClick r:id="rId8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928662" y="3386504"/>
          <a:ext cx="3786214" cy="1739293"/>
        </p:xfrm>
        <a:graphic>
          <a:graphicData uri="http://schemas.openxmlformats.org/presentationml/2006/ole">
            <p:oleObj spid="_x0000_s56323" name="Image" r:id="rId9" imgW="4063492" imgH="1866667" progId="">
              <p:embed/>
            </p:oleObj>
          </a:graphicData>
        </a:graphic>
      </p:graphicFrame>
      <p:sp>
        <p:nvSpPr>
          <p:cNvPr id="21" name="Полилиния 20"/>
          <p:cNvSpPr/>
          <p:nvPr/>
        </p:nvSpPr>
        <p:spPr>
          <a:xfrm>
            <a:off x="549124" y="4818743"/>
            <a:ext cx="2794000" cy="1630438"/>
          </a:xfrm>
          <a:custGeom>
            <a:avLst/>
            <a:gdLst>
              <a:gd name="connsiteX0" fmla="*/ 553962 w 2794000"/>
              <a:gd name="connsiteY0" fmla="*/ 638628 h 1630438"/>
              <a:gd name="connsiteX1" fmla="*/ 742647 w 2794000"/>
              <a:gd name="connsiteY1" fmla="*/ 290286 h 1630438"/>
              <a:gd name="connsiteX2" fmla="*/ 2542419 w 2794000"/>
              <a:gd name="connsiteY2" fmla="*/ 624114 h 1630438"/>
              <a:gd name="connsiteX3" fmla="*/ 2252133 w 2794000"/>
              <a:gd name="connsiteY3" fmla="*/ 841828 h 1630438"/>
              <a:gd name="connsiteX4" fmla="*/ 1598990 w 2794000"/>
              <a:gd name="connsiteY4" fmla="*/ 754743 h 1630438"/>
              <a:gd name="connsiteX5" fmla="*/ 1178076 w 2794000"/>
              <a:gd name="connsiteY5" fmla="*/ 1117600 h 1630438"/>
              <a:gd name="connsiteX6" fmla="*/ 1628019 w 2794000"/>
              <a:gd name="connsiteY6" fmla="*/ 1335314 h 1630438"/>
              <a:gd name="connsiteX7" fmla="*/ 1221619 w 2794000"/>
              <a:gd name="connsiteY7" fmla="*/ 1596571 h 1630438"/>
              <a:gd name="connsiteX8" fmla="*/ 408819 w 2794000"/>
              <a:gd name="connsiteY8" fmla="*/ 1132114 h 1630438"/>
              <a:gd name="connsiteX9" fmla="*/ 612019 w 2794000"/>
              <a:gd name="connsiteY9" fmla="*/ 798286 h 1630438"/>
              <a:gd name="connsiteX10" fmla="*/ 45962 w 2794000"/>
              <a:gd name="connsiteY10" fmla="*/ 508000 h 1630438"/>
              <a:gd name="connsiteX11" fmla="*/ 336247 w 2794000"/>
              <a:gd name="connsiteY11" fmla="*/ 72571 h 1630438"/>
              <a:gd name="connsiteX12" fmla="*/ 350762 w 2794000"/>
              <a:gd name="connsiteY12" fmla="*/ 72571 h 1630438"/>
              <a:gd name="connsiteX13" fmla="*/ 336247 w 2794000"/>
              <a:gd name="connsiteY13" fmla="*/ 58057 h 1630438"/>
              <a:gd name="connsiteX14" fmla="*/ 336247 w 2794000"/>
              <a:gd name="connsiteY14" fmla="*/ 43543 h 1630438"/>
              <a:gd name="connsiteX15" fmla="*/ 350762 w 2794000"/>
              <a:gd name="connsiteY15" fmla="*/ 29028 h 1630438"/>
              <a:gd name="connsiteX16" fmla="*/ 350762 w 2794000"/>
              <a:gd name="connsiteY16" fmla="*/ 29028 h 1630438"/>
              <a:gd name="connsiteX17" fmla="*/ 350762 w 2794000"/>
              <a:gd name="connsiteY17" fmla="*/ 29028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94000" h="1630438">
                <a:moveTo>
                  <a:pt x="553962" y="638628"/>
                </a:moveTo>
                <a:cubicBezTo>
                  <a:pt x="482600" y="465666"/>
                  <a:pt x="411238" y="292705"/>
                  <a:pt x="742647" y="290286"/>
                </a:cubicBezTo>
                <a:cubicBezTo>
                  <a:pt x="1074056" y="287867"/>
                  <a:pt x="2290838" y="532190"/>
                  <a:pt x="2542419" y="624114"/>
                </a:cubicBezTo>
                <a:cubicBezTo>
                  <a:pt x="2794000" y="716038"/>
                  <a:pt x="2409371" y="820057"/>
                  <a:pt x="2252133" y="841828"/>
                </a:cubicBezTo>
                <a:cubicBezTo>
                  <a:pt x="2094895" y="863599"/>
                  <a:pt x="1777999" y="708781"/>
                  <a:pt x="1598990" y="754743"/>
                </a:cubicBezTo>
                <a:cubicBezTo>
                  <a:pt x="1419981" y="800705"/>
                  <a:pt x="1173238" y="1020838"/>
                  <a:pt x="1178076" y="1117600"/>
                </a:cubicBezTo>
                <a:cubicBezTo>
                  <a:pt x="1182914" y="1214362"/>
                  <a:pt x="1620762" y="1255486"/>
                  <a:pt x="1628019" y="1335314"/>
                </a:cubicBezTo>
                <a:cubicBezTo>
                  <a:pt x="1635276" y="1415142"/>
                  <a:pt x="1424819" y="1630438"/>
                  <a:pt x="1221619" y="1596571"/>
                </a:cubicBezTo>
                <a:cubicBezTo>
                  <a:pt x="1018419" y="1562704"/>
                  <a:pt x="510419" y="1265162"/>
                  <a:pt x="408819" y="1132114"/>
                </a:cubicBezTo>
                <a:cubicBezTo>
                  <a:pt x="307219" y="999067"/>
                  <a:pt x="672495" y="902305"/>
                  <a:pt x="612019" y="798286"/>
                </a:cubicBezTo>
                <a:cubicBezTo>
                  <a:pt x="551543" y="694267"/>
                  <a:pt x="91924" y="628952"/>
                  <a:pt x="45962" y="508000"/>
                </a:cubicBezTo>
                <a:cubicBezTo>
                  <a:pt x="0" y="387048"/>
                  <a:pt x="285447" y="145143"/>
                  <a:pt x="336247" y="72571"/>
                </a:cubicBezTo>
                <a:cubicBezTo>
                  <a:pt x="387047" y="0"/>
                  <a:pt x="350762" y="74990"/>
                  <a:pt x="350762" y="72571"/>
                </a:cubicBezTo>
                <a:cubicBezTo>
                  <a:pt x="350762" y="70152"/>
                  <a:pt x="338666" y="62895"/>
                  <a:pt x="336247" y="58057"/>
                </a:cubicBezTo>
                <a:cubicBezTo>
                  <a:pt x="333828" y="53219"/>
                  <a:pt x="333828" y="48381"/>
                  <a:pt x="336247" y="43543"/>
                </a:cubicBezTo>
                <a:cubicBezTo>
                  <a:pt x="338666" y="38705"/>
                  <a:pt x="350762" y="29028"/>
                  <a:pt x="350762" y="29028"/>
                </a:cubicBezTo>
                <a:lnTo>
                  <a:pt x="350762" y="29028"/>
                </a:lnTo>
                <a:lnTo>
                  <a:pt x="350762" y="2902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53143" y="1071546"/>
            <a:ext cx="2204346" cy="785818"/>
          </a:xfrm>
          <a:custGeom>
            <a:avLst/>
            <a:gdLst>
              <a:gd name="connsiteX0" fmla="*/ 0 w 1625600"/>
              <a:gd name="connsiteY0" fmla="*/ 1236133 h 1330476"/>
              <a:gd name="connsiteX1" fmla="*/ 246743 w 1625600"/>
              <a:gd name="connsiteY1" fmla="*/ 844247 h 1330476"/>
              <a:gd name="connsiteX2" fmla="*/ 362857 w 1625600"/>
              <a:gd name="connsiteY2" fmla="*/ 1047447 h 1330476"/>
              <a:gd name="connsiteX3" fmla="*/ 478971 w 1625600"/>
              <a:gd name="connsiteY3" fmla="*/ 437847 h 1330476"/>
              <a:gd name="connsiteX4" fmla="*/ 609600 w 1625600"/>
              <a:gd name="connsiteY4" fmla="*/ 800705 h 1330476"/>
              <a:gd name="connsiteX5" fmla="*/ 754743 w 1625600"/>
              <a:gd name="connsiteY5" fmla="*/ 379790 h 1330476"/>
              <a:gd name="connsiteX6" fmla="*/ 827314 w 1625600"/>
              <a:gd name="connsiteY6" fmla="*/ 873276 h 1330476"/>
              <a:gd name="connsiteX7" fmla="*/ 943428 w 1625600"/>
              <a:gd name="connsiteY7" fmla="*/ 742647 h 1330476"/>
              <a:gd name="connsiteX8" fmla="*/ 972457 w 1625600"/>
              <a:gd name="connsiteY8" fmla="*/ 1308705 h 1330476"/>
              <a:gd name="connsiteX9" fmla="*/ 1074057 w 1625600"/>
              <a:gd name="connsiteY9" fmla="*/ 873276 h 1330476"/>
              <a:gd name="connsiteX10" fmla="*/ 1190171 w 1625600"/>
              <a:gd name="connsiteY10" fmla="*/ 45962 h 1330476"/>
              <a:gd name="connsiteX11" fmla="*/ 1219200 w 1625600"/>
              <a:gd name="connsiteY11" fmla="*/ 1149047 h 1330476"/>
              <a:gd name="connsiteX12" fmla="*/ 290286 w 1625600"/>
              <a:gd name="connsiteY12" fmla="*/ 495905 h 1330476"/>
              <a:gd name="connsiteX13" fmla="*/ 1161143 w 1625600"/>
              <a:gd name="connsiteY13" fmla="*/ 931333 h 1330476"/>
              <a:gd name="connsiteX14" fmla="*/ 1524000 w 1625600"/>
              <a:gd name="connsiteY14" fmla="*/ 379790 h 1330476"/>
              <a:gd name="connsiteX15" fmla="*/ 1625600 w 1625600"/>
              <a:gd name="connsiteY15" fmla="*/ 960362 h 133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5600" h="1330476">
                <a:moveTo>
                  <a:pt x="0" y="1236133"/>
                </a:moveTo>
                <a:cubicBezTo>
                  <a:pt x="93133" y="1055914"/>
                  <a:pt x="186267" y="875695"/>
                  <a:pt x="246743" y="844247"/>
                </a:cubicBezTo>
                <a:cubicBezTo>
                  <a:pt x="307219" y="812799"/>
                  <a:pt x="324152" y="1115180"/>
                  <a:pt x="362857" y="1047447"/>
                </a:cubicBezTo>
                <a:cubicBezTo>
                  <a:pt x="401562" y="979714"/>
                  <a:pt x="437847" y="478971"/>
                  <a:pt x="478971" y="437847"/>
                </a:cubicBezTo>
                <a:cubicBezTo>
                  <a:pt x="520095" y="396723"/>
                  <a:pt x="563638" y="810381"/>
                  <a:pt x="609600" y="800705"/>
                </a:cubicBezTo>
                <a:cubicBezTo>
                  <a:pt x="655562" y="791029"/>
                  <a:pt x="718457" y="367695"/>
                  <a:pt x="754743" y="379790"/>
                </a:cubicBezTo>
                <a:cubicBezTo>
                  <a:pt x="791029" y="391885"/>
                  <a:pt x="795867" y="812800"/>
                  <a:pt x="827314" y="873276"/>
                </a:cubicBezTo>
                <a:cubicBezTo>
                  <a:pt x="858762" y="933752"/>
                  <a:pt x="919238" y="670076"/>
                  <a:pt x="943428" y="742647"/>
                </a:cubicBezTo>
                <a:cubicBezTo>
                  <a:pt x="967619" y="815219"/>
                  <a:pt x="950686" y="1286934"/>
                  <a:pt x="972457" y="1308705"/>
                </a:cubicBezTo>
                <a:cubicBezTo>
                  <a:pt x="994228" y="1330476"/>
                  <a:pt x="1037771" y="1083733"/>
                  <a:pt x="1074057" y="873276"/>
                </a:cubicBezTo>
                <a:cubicBezTo>
                  <a:pt x="1110343" y="662819"/>
                  <a:pt x="1165981" y="0"/>
                  <a:pt x="1190171" y="45962"/>
                </a:cubicBezTo>
                <a:cubicBezTo>
                  <a:pt x="1214361" y="91924"/>
                  <a:pt x="1369181" y="1074057"/>
                  <a:pt x="1219200" y="1149047"/>
                </a:cubicBezTo>
                <a:cubicBezTo>
                  <a:pt x="1069219" y="1224037"/>
                  <a:pt x="299962" y="532191"/>
                  <a:pt x="290286" y="495905"/>
                </a:cubicBezTo>
                <a:cubicBezTo>
                  <a:pt x="280610" y="459619"/>
                  <a:pt x="955524" y="950686"/>
                  <a:pt x="1161143" y="931333"/>
                </a:cubicBezTo>
                <a:cubicBezTo>
                  <a:pt x="1366762" y="911981"/>
                  <a:pt x="1446591" y="374952"/>
                  <a:pt x="1524000" y="379790"/>
                </a:cubicBezTo>
                <a:cubicBezTo>
                  <a:pt x="1601409" y="384628"/>
                  <a:pt x="1613504" y="672495"/>
                  <a:pt x="1625600" y="96036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flipV="1">
            <a:off x="500035" y="2643180"/>
            <a:ext cx="2643206" cy="214316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00035" y="2357430"/>
            <a:ext cx="2643206" cy="1218670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>
            <a:spLocks noChangeAspect="1"/>
          </p:cNvSpPr>
          <p:nvPr/>
        </p:nvSpPr>
        <p:spPr>
          <a:xfrm rot="19996223">
            <a:off x="555799" y="2470339"/>
            <a:ext cx="2139501" cy="773219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 rot="20042551">
            <a:off x="834505" y="2631127"/>
            <a:ext cx="2643206" cy="1724080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 rot="16200000" flipH="1">
            <a:off x="5072066" y="428604"/>
            <a:ext cx="2214578" cy="1928826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4679157" y="1535893"/>
            <a:ext cx="3357586" cy="1857388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4857752" y="1643050"/>
            <a:ext cx="2000264" cy="1143008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H="1">
            <a:off x="3893339" y="3250405"/>
            <a:ext cx="3214710" cy="285752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5786" y="8286784"/>
          <a:ext cx="5714953" cy="4286215"/>
        </p:xfrm>
        <a:graphic>
          <a:graphicData uri="http://schemas.openxmlformats.org/presentationml/2006/ole">
            <p:oleObj spid="_x0000_s55298" name="Image" r:id="rId3" imgW="10158730" imgH="7619048" progId="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0"/>
            <a:ext cx="2857520" cy="2000240"/>
          </a:xfrm>
        </p:spPr>
        <p:txBody>
          <a:bodyPr>
            <a:normAutofit/>
          </a:bodyPr>
          <a:lstStyle/>
          <a:p>
            <a:endParaRPr lang="ru-RU" sz="3200" u="sng" dirty="0">
              <a:solidFill>
                <a:schemeClr val="accent2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500035" y="2643180"/>
            <a:ext cx="2500329" cy="45719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 rot="1891065" flipV="1">
            <a:off x="4887607" y="3373220"/>
            <a:ext cx="2226305" cy="897379"/>
          </a:xfrm>
          <a:prstGeom prst="blockArc">
            <a:avLst>
              <a:gd name="adj1" fmla="val 11524900"/>
              <a:gd name="adj2" fmla="val 0"/>
              <a:gd name="adj3" fmla="val 250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beve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endParaRPr lang="ru-RU"/>
          </a:p>
        </p:txBody>
      </p:sp>
      <p:pic>
        <p:nvPicPr>
          <p:cNvPr id="1027" name="Picture 3" descr="C:\Documents and Settings\Родители\Local Settings\Temporary Internet Files\Content.IE5\GHEFKTUJ\MM900254454[1]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6578" y="3429000"/>
            <a:ext cx="1641141" cy="1214445"/>
          </a:xfrm>
          <a:prstGeom prst="rect">
            <a:avLst/>
          </a:prstGeom>
          <a:noFill/>
        </p:spPr>
      </p:pic>
      <p:pic>
        <p:nvPicPr>
          <p:cNvPr id="1028" name="Picture 4" descr="C:\Documents and Settings\Родители\Local Settings\Temporary Internet Files\Content.IE5\2QQJEGTT\MM900315840[1]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15206" y="500042"/>
            <a:ext cx="1524018" cy="1524018"/>
          </a:xfrm>
          <a:prstGeom prst="rect">
            <a:avLst/>
          </a:prstGeom>
          <a:noFill/>
        </p:spPr>
      </p:pic>
      <p:pic>
        <p:nvPicPr>
          <p:cNvPr id="1029" name="Picture 5" descr="C:\Documents and Settings\Родители\Local Settings\Temporary Internet Files\Content.IE5\WBW9UNIN\MM900283190[1]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72330" y="4929198"/>
            <a:ext cx="1223485" cy="1197080"/>
          </a:xfrm>
          <a:prstGeom prst="rect">
            <a:avLst/>
          </a:prstGeom>
          <a:noFill/>
        </p:spPr>
      </p:pic>
      <p:pic>
        <p:nvPicPr>
          <p:cNvPr id="22" name="Picture 7" descr="C:\Documents and Settings\Родители\Local Settings\Temporary Internet Files\Content.IE5\GHEFKTUJ\MM900356654[1]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7555172">
            <a:off x="7420931" y="1952844"/>
            <a:ext cx="273780" cy="1379321"/>
          </a:xfrm>
          <a:prstGeom prst="rect">
            <a:avLst/>
          </a:prstGeom>
          <a:noFill/>
        </p:spPr>
      </p:pic>
      <p:grpSp>
        <p:nvGrpSpPr>
          <p:cNvPr id="4" name="Группа 14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6" name="Управляющая кнопка: далее 15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Управляющая кнопка: далее 16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Управляющая кнопка: домой 17">
              <a:hlinkClick r:id="rId8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857224" y="3286124"/>
          <a:ext cx="3429024" cy="1575209"/>
        </p:xfrm>
        <a:graphic>
          <a:graphicData uri="http://schemas.openxmlformats.org/presentationml/2006/ole">
            <p:oleObj spid="_x0000_s55299" name="Image" r:id="rId9" imgW="4063492" imgH="1866667" progId="">
              <p:embed/>
            </p:oleObj>
          </a:graphicData>
        </a:graphic>
      </p:graphicFrame>
      <p:sp>
        <p:nvSpPr>
          <p:cNvPr id="21" name="Полилиния 20"/>
          <p:cNvSpPr/>
          <p:nvPr/>
        </p:nvSpPr>
        <p:spPr>
          <a:xfrm>
            <a:off x="549124" y="4818743"/>
            <a:ext cx="2794000" cy="1630438"/>
          </a:xfrm>
          <a:custGeom>
            <a:avLst/>
            <a:gdLst>
              <a:gd name="connsiteX0" fmla="*/ 553962 w 2794000"/>
              <a:gd name="connsiteY0" fmla="*/ 638628 h 1630438"/>
              <a:gd name="connsiteX1" fmla="*/ 742647 w 2794000"/>
              <a:gd name="connsiteY1" fmla="*/ 290286 h 1630438"/>
              <a:gd name="connsiteX2" fmla="*/ 2542419 w 2794000"/>
              <a:gd name="connsiteY2" fmla="*/ 624114 h 1630438"/>
              <a:gd name="connsiteX3" fmla="*/ 2252133 w 2794000"/>
              <a:gd name="connsiteY3" fmla="*/ 841828 h 1630438"/>
              <a:gd name="connsiteX4" fmla="*/ 1598990 w 2794000"/>
              <a:gd name="connsiteY4" fmla="*/ 754743 h 1630438"/>
              <a:gd name="connsiteX5" fmla="*/ 1178076 w 2794000"/>
              <a:gd name="connsiteY5" fmla="*/ 1117600 h 1630438"/>
              <a:gd name="connsiteX6" fmla="*/ 1628019 w 2794000"/>
              <a:gd name="connsiteY6" fmla="*/ 1335314 h 1630438"/>
              <a:gd name="connsiteX7" fmla="*/ 1221619 w 2794000"/>
              <a:gd name="connsiteY7" fmla="*/ 1596571 h 1630438"/>
              <a:gd name="connsiteX8" fmla="*/ 408819 w 2794000"/>
              <a:gd name="connsiteY8" fmla="*/ 1132114 h 1630438"/>
              <a:gd name="connsiteX9" fmla="*/ 612019 w 2794000"/>
              <a:gd name="connsiteY9" fmla="*/ 798286 h 1630438"/>
              <a:gd name="connsiteX10" fmla="*/ 45962 w 2794000"/>
              <a:gd name="connsiteY10" fmla="*/ 508000 h 1630438"/>
              <a:gd name="connsiteX11" fmla="*/ 336247 w 2794000"/>
              <a:gd name="connsiteY11" fmla="*/ 72571 h 1630438"/>
              <a:gd name="connsiteX12" fmla="*/ 350762 w 2794000"/>
              <a:gd name="connsiteY12" fmla="*/ 72571 h 1630438"/>
              <a:gd name="connsiteX13" fmla="*/ 336247 w 2794000"/>
              <a:gd name="connsiteY13" fmla="*/ 58057 h 1630438"/>
              <a:gd name="connsiteX14" fmla="*/ 336247 w 2794000"/>
              <a:gd name="connsiteY14" fmla="*/ 43543 h 1630438"/>
              <a:gd name="connsiteX15" fmla="*/ 350762 w 2794000"/>
              <a:gd name="connsiteY15" fmla="*/ 29028 h 1630438"/>
              <a:gd name="connsiteX16" fmla="*/ 350762 w 2794000"/>
              <a:gd name="connsiteY16" fmla="*/ 29028 h 1630438"/>
              <a:gd name="connsiteX17" fmla="*/ 350762 w 2794000"/>
              <a:gd name="connsiteY17" fmla="*/ 29028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94000" h="1630438">
                <a:moveTo>
                  <a:pt x="553962" y="638628"/>
                </a:moveTo>
                <a:cubicBezTo>
                  <a:pt x="482600" y="465666"/>
                  <a:pt x="411238" y="292705"/>
                  <a:pt x="742647" y="290286"/>
                </a:cubicBezTo>
                <a:cubicBezTo>
                  <a:pt x="1074056" y="287867"/>
                  <a:pt x="2290838" y="532190"/>
                  <a:pt x="2542419" y="624114"/>
                </a:cubicBezTo>
                <a:cubicBezTo>
                  <a:pt x="2794000" y="716038"/>
                  <a:pt x="2409371" y="820057"/>
                  <a:pt x="2252133" y="841828"/>
                </a:cubicBezTo>
                <a:cubicBezTo>
                  <a:pt x="2094895" y="863599"/>
                  <a:pt x="1777999" y="708781"/>
                  <a:pt x="1598990" y="754743"/>
                </a:cubicBezTo>
                <a:cubicBezTo>
                  <a:pt x="1419981" y="800705"/>
                  <a:pt x="1173238" y="1020838"/>
                  <a:pt x="1178076" y="1117600"/>
                </a:cubicBezTo>
                <a:cubicBezTo>
                  <a:pt x="1182914" y="1214362"/>
                  <a:pt x="1620762" y="1255486"/>
                  <a:pt x="1628019" y="1335314"/>
                </a:cubicBezTo>
                <a:cubicBezTo>
                  <a:pt x="1635276" y="1415142"/>
                  <a:pt x="1424819" y="1630438"/>
                  <a:pt x="1221619" y="1596571"/>
                </a:cubicBezTo>
                <a:cubicBezTo>
                  <a:pt x="1018419" y="1562704"/>
                  <a:pt x="510419" y="1265162"/>
                  <a:pt x="408819" y="1132114"/>
                </a:cubicBezTo>
                <a:cubicBezTo>
                  <a:pt x="307219" y="999067"/>
                  <a:pt x="672495" y="902305"/>
                  <a:pt x="612019" y="798286"/>
                </a:cubicBezTo>
                <a:cubicBezTo>
                  <a:pt x="551543" y="694267"/>
                  <a:pt x="91924" y="628952"/>
                  <a:pt x="45962" y="508000"/>
                </a:cubicBezTo>
                <a:cubicBezTo>
                  <a:pt x="0" y="387048"/>
                  <a:pt x="285447" y="145143"/>
                  <a:pt x="336247" y="72571"/>
                </a:cubicBezTo>
                <a:cubicBezTo>
                  <a:pt x="387047" y="0"/>
                  <a:pt x="350762" y="74990"/>
                  <a:pt x="350762" y="72571"/>
                </a:cubicBezTo>
                <a:cubicBezTo>
                  <a:pt x="350762" y="70152"/>
                  <a:pt x="338666" y="62895"/>
                  <a:pt x="336247" y="58057"/>
                </a:cubicBezTo>
                <a:cubicBezTo>
                  <a:pt x="333828" y="53219"/>
                  <a:pt x="333828" y="48381"/>
                  <a:pt x="336247" y="43543"/>
                </a:cubicBezTo>
                <a:cubicBezTo>
                  <a:pt x="338666" y="38705"/>
                  <a:pt x="350762" y="29028"/>
                  <a:pt x="350762" y="29028"/>
                </a:cubicBezTo>
                <a:lnTo>
                  <a:pt x="350762" y="29028"/>
                </a:lnTo>
                <a:lnTo>
                  <a:pt x="350762" y="2902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653143" y="714356"/>
            <a:ext cx="1847155" cy="714380"/>
          </a:xfrm>
          <a:custGeom>
            <a:avLst/>
            <a:gdLst>
              <a:gd name="connsiteX0" fmla="*/ 0 w 1625600"/>
              <a:gd name="connsiteY0" fmla="*/ 1236133 h 1330476"/>
              <a:gd name="connsiteX1" fmla="*/ 246743 w 1625600"/>
              <a:gd name="connsiteY1" fmla="*/ 844247 h 1330476"/>
              <a:gd name="connsiteX2" fmla="*/ 362857 w 1625600"/>
              <a:gd name="connsiteY2" fmla="*/ 1047447 h 1330476"/>
              <a:gd name="connsiteX3" fmla="*/ 478971 w 1625600"/>
              <a:gd name="connsiteY3" fmla="*/ 437847 h 1330476"/>
              <a:gd name="connsiteX4" fmla="*/ 609600 w 1625600"/>
              <a:gd name="connsiteY4" fmla="*/ 800705 h 1330476"/>
              <a:gd name="connsiteX5" fmla="*/ 754743 w 1625600"/>
              <a:gd name="connsiteY5" fmla="*/ 379790 h 1330476"/>
              <a:gd name="connsiteX6" fmla="*/ 827314 w 1625600"/>
              <a:gd name="connsiteY6" fmla="*/ 873276 h 1330476"/>
              <a:gd name="connsiteX7" fmla="*/ 943428 w 1625600"/>
              <a:gd name="connsiteY7" fmla="*/ 742647 h 1330476"/>
              <a:gd name="connsiteX8" fmla="*/ 972457 w 1625600"/>
              <a:gd name="connsiteY8" fmla="*/ 1308705 h 1330476"/>
              <a:gd name="connsiteX9" fmla="*/ 1074057 w 1625600"/>
              <a:gd name="connsiteY9" fmla="*/ 873276 h 1330476"/>
              <a:gd name="connsiteX10" fmla="*/ 1190171 w 1625600"/>
              <a:gd name="connsiteY10" fmla="*/ 45962 h 1330476"/>
              <a:gd name="connsiteX11" fmla="*/ 1219200 w 1625600"/>
              <a:gd name="connsiteY11" fmla="*/ 1149047 h 1330476"/>
              <a:gd name="connsiteX12" fmla="*/ 290286 w 1625600"/>
              <a:gd name="connsiteY12" fmla="*/ 495905 h 1330476"/>
              <a:gd name="connsiteX13" fmla="*/ 1161143 w 1625600"/>
              <a:gd name="connsiteY13" fmla="*/ 931333 h 1330476"/>
              <a:gd name="connsiteX14" fmla="*/ 1524000 w 1625600"/>
              <a:gd name="connsiteY14" fmla="*/ 379790 h 1330476"/>
              <a:gd name="connsiteX15" fmla="*/ 1625600 w 1625600"/>
              <a:gd name="connsiteY15" fmla="*/ 960362 h 1330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25600" h="1330476">
                <a:moveTo>
                  <a:pt x="0" y="1236133"/>
                </a:moveTo>
                <a:cubicBezTo>
                  <a:pt x="93133" y="1055914"/>
                  <a:pt x="186267" y="875695"/>
                  <a:pt x="246743" y="844247"/>
                </a:cubicBezTo>
                <a:cubicBezTo>
                  <a:pt x="307219" y="812799"/>
                  <a:pt x="324152" y="1115180"/>
                  <a:pt x="362857" y="1047447"/>
                </a:cubicBezTo>
                <a:cubicBezTo>
                  <a:pt x="401562" y="979714"/>
                  <a:pt x="437847" y="478971"/>
                  <a:pt x="478971" y="437847"/>
                </a:cubicBezTo>
                <a:cubicBezTo>
                  <a:pt x="520095" y="396723"/>
                  <a:pt x="563638" y="810381"/>
                  <a:pt x="609600" y="800705"/>
                </a:cubicBezTo>
                <a:cubicBezTo>
                  <a:pt x="655562" y="791029"/>
                  <a:pt x="718457" y="367695"/>
                  <a:pt x="754743" y="379790"/>
                </a:cubicBezTo>
                <a:cubicBezTo>
                  <a:pt x="791029" y="391885"/>
                  <a:pt x="795867" y="812800"/>
                  <a:pt x="827314" y="873276"/>
                </a:cubicBezTo>
                <a:cubicBezTo>
                  <a:pt x="858762" y="933752"/>
                  <a:pt x="919238" y="670076"/>
                  <a:pt x="943428" y="742647"/>
                </a:cubicBezTo>
                <a:cubicBezTo>
                  <a:pt x="967619" y="815219"/>
                  <a:pt x="950686" y="1286934"/>
                  <a:pt x="972457" y="1308705"/>
                </a:cubicBezTo>
                <a:cubicBezTo>
                  <a:pt x="994228" y="1330476"/>
                  <a:pt x="1037771" y="1083733"/>
                  <a:pt x="1074057" y="873276"/>
                </a:cubicBezTo>
                <a:cubicBezTo>
                  <a:pt x="1110343" y="662819"/>
                  <a:pt x="1165981" y="0"/>
                  <a:pt x="1190171" y="45962"/>
                </a:cubicBezTo>
                <a:cubicBezTo>
                  <a:pt x="1214361" y="91924"/>
                  <a:pt x="1369181" y="1074057"/>
                  <a:pt x="1219200" y="1149047"/>
                </a:cubicBezTo>
                <a:cubicBezTo>
                  <a:pt x="1069219" y="1224037"/>
                  <a:pt x="299962" y="532191"/>
                  <a:pt x="290286" y="495905"/>
                </a:cubicBezTo>
                <a:cubicBezTo>
                  <a:pt x="280610" y="459619"/>
                  <a:pt x="955524" y="950686"/>
                  <a:pt x="1161143" y="931333"/>
                </a:cubicBezTo>
                <a:cubicBezTo>
                  <a:pt x="1366762" y="911981"/>
                  <a:pt x="1446591" y="374952"/>
                  <a:pt x="1524000" y="379790"/>
                </a:cubicBezTo>
                <a:cubicBezTo>
                  <a:pt x="1601409" y="384628"/>
                  <a:pt x="1613504" y="672495"/>
                  <a:pt x="1625600" y="96036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flipV="1">
            <a:off x="500035" y="2643180"/>
            <a:ext cx="2643206" cy="214316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00035" y="2357430"/>
            <a:ext cx="2643206" cy="1218670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>
            <a:spLocks noChangeAspect="1"/>
          </p:cNvSpPr>
          <p:nvPr/>
        </p:nvSpPr>
        <p:spPr>
          <a:xfrm rot="19996223">
            <a:off x="555799" y="2470339"/>
            <a:ext cx="2139501" cy="773219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 rot="20042551">
            <a:off x="834505" y="2631127"/>
            <a:ext cx="2643206" cy="1724080"/>
          </a:xfrm>
          <a:custGeom>
            <a:avLst/>
            <a:gdLst>
              <a:gd name="connsiteX0" fmla="*/ 0 w 2886891"/>
              <a:gd name="connsiteY0" fmla="*/ 0 h 0"/>
              <a:gd name="connsiteX1" fmla="*/ 2886891 w 288689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6891">
                <a:moveTo>
                  <a:pt x="0" y="0"/>
                </a:moveTo>
                <a:lnTo>
                  <a:pt x="2886891" y="0"/>
                </a:ln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3286116" y="5643578"/>
            <a:ext cx="3357586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143240" y="3857628"/>
            <a:ext cx="3500462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214678" y="2571744"/>
            <a:ext cx="3429024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071802" y="1071546"/>
            <a:ext cx="3500462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4" name="Содержимое 3" descr="0009-013-Azovskoe-more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35369"/>
          </a:xfrm>
        </p:spPr>
      </p:pic>
      <p:sp>
        <p:nvSpPr>
          <p:cNvPr id="5" name="TextBox 4"/>
          <p:cNvSpPr txBox="1"/>
          <p:nvPr/>
        </p:nvSpPr>
        <p:spPr>
          <a:xfrm>
            <a:off x="571472" y="571480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называется линией горизонта?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20" name="Управляющая кнопка: далее 19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Управляющая кнопка: далее 20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Управляющая кнопка: домой 21">
              <a:hlinkClick r:id="rId5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0" y="0"/>
            <a:ext cx="9144000" cy="75009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57224" y="1857364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Горизонт – это воображаемая линия, где сходятся небо и земля.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572396" y="6497960"/>
            <a:ext cx="1296144" cy="360040"/>
            <a:chOff x="7164288" y="6309320"/>
            <a:chExt cx="1296144" cy="360040"/>
          </a:xfrm>
        </p:grpSpPr>
        <p:sp>
          <p:nvSpPr>
            <p:cNvPr id="11" name="Управляющая кнопка: далее 10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Управляющая кнопка: далее 11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Управляющая кнопка: домой 12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_f47fcbab.JPG">
            <a:hlinkClick r:id="rId4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85720" y="1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8501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изображено на переднем, среднем и дальнем планах фотографии?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3" name="Управляющая кнопка: далее 12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Управляющая кнопка: далее 13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Управляющая кнопка: домой 14">
              <a:hlinkClick r:id="rId6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28" y="1571612"/>
            <a:ext cx="1500198" cy="285752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переднем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плане фотографии мы видим набережную реки с вазоном цветов.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среднем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плане открывается вид на Неву, Стрелку Васильевского  Острова и морской транспорт.</a:t>
            </a: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Дальний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 фотографии – небо, затянутое облаками, радугу.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-3572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3" name="Управляющая кнопка: далее 12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Управляющая кнопка: далее 13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Управляющая кнопка: домой 14">
              <a:hlinkClick r:id="rId2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02ad50-20ff-4566-a4c8-6b21fb780207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0" y="8572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Вы понимаете слово - композиция?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14287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57148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14" name="Управляющая кнопка: далее 13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Управляющая кнопка: далее 14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Управляющая кнопка: домой 15">
              <a:hlinkClick r:id="rId4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521495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Композиция</a:t>
            </a:r>
            <a:r>
              <a:rPr lang="ru-RU" sz="54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изобразительном искусстве – это расположение взаимосвязанных между собой предметов на плоскости, в целом , определяющих сюжет картины.</a:t>
            </a:r>
            <a:br>
              <a:rPr lang="ru-RU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7668344" y="6309320"/>
            <a:ext cx="1296144" cy="360040"/>
            <a:chOff x="7164288" y="6309320"/>
            <a:chExt cx="1296144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8100392" y="6309320"/>
              <a:ext cx="36004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далее 7">
              <a:hlinkClick r:id="" action="ppaction://hlinkshowjump?jump=previousslide" highlightClick="1"/>
            </p:cNvPr>
            <p:cNvSpPr/>
            <p:nvPr/>
          </p:nvSpPr>
          <p:spPr>
            <a:xfrm rot="10800000">
              <a:off x="7668344" y="6309320"/>
              <a:ext cx="363780" cy="360040"/>
            </a:xfrm>
            <a:prstGeom prst="actionButtonForwardNex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164288" y="6309320"/>
              <a:ext cx="432048" cy="360040"/>
            </a:xfrm>
            <a:prstGeom prst="actionButtonHom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2665</TotalTime>
  <Words>510</Words>
  <Application>Microsoft Office PowerPoint</Application>
  <PresentationFormat>Экран (4:3)</PresentationFormat>
  <Paragraphs>52</Paragraphs>
  <Slides>36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Image</vt:lpstr>
      <vt:lpstr>Слайд 1</vt:lpstr>
      <vt:lpstr>Слайд 2</vt:lpstr>
      <vt:lpstr>Слайд 3</vt:lpstr>
      <vt:lpstr>2</vt:lpstr>
      <vt:lpstr>Слайд 5</vt:lpstr>
      <vt:lpstr>Слайд 6</vt:lpstr>
      <vt:lpstr>Слайд 7</vt:lpstr>
      <vt:lpstr>Слайд 8</vt:lpstr>
      <vt:lpstr>Композиция в изобразительном искусстве – это расположение взаимосвязанных между собой предметов на плоскости, в целом , определяющих сюжет картины.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Сравните два изображения и определите способ передачи художниками глубины пространства.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Ручка карандаш краски фломастер  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252</cp:revision>
  <dcterms:modified xsi:type="dcterms:W3CDTF">2012-11-11T16:55:26Z</dcterms:modified>
</cp:coreProperties>
</file>