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58" r:id="rId9"/>
    <p:sldId id="259" r:id="rId10"/>
    <p:sldId id="260" r:id="rId11"/>
    <p:sldId id="261" r:id="rId12"/>
    <p:sldId id="263" r:id="rId13"/>
    <p:sldId id="264" r:id="rId14"/>
    <p:sldId id="265" r:id="rId15"/>
    <p:sldId id="267" r:id="rId16"/>
    <p:sldId id="269" r:id="rId17"/>
    <p:sldId id="270" r:id="rId18"/>
    <p:sldId id="283" r:id="rId19"/>
    <p:sldId id="284" r:id="rId20"/>
    <p:sldId id="273" r:id="rId21"/>
  </p:sldIdLst>
  <p:sldSz cx="10080625" cy="7559675"/>
  <p:notesSz cx="7559675" cy="106918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1pPr>
    <a:lvl2pPr marL="741363" indent="-284163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1332" y="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/>
          </a:p>
        </p:txBody>
      </p:sp>
      <p:sp>
        <p:nvSpPr>
          <p:cNvPr id="2051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0" y="0"/>
            <a:ext cx="3279775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/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4278313" y="0"/>
            <a:ext cx="3279775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/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0" y="10156825"/>
            <a:ext cx="3279775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8187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288417C0-E2DD-4295-B1AE-05A8F59108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1558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fld id="{7AF4E9E7-A771-4D5E-9D48-17C5433AAA96}" type="slidenum">
              <a:rPr lang="en-GB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/>
              <a:t>1</a:t>
            </a:fld>
            <a:endParaRPr lang="en-GB" smtClean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r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81C8CBB3-7543-4B95-828F-9E66F4AA4A2D}" type="slidenum">
              <a:rPr lang="en-GB" sz="1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</a:t>
            </a:fld>
            <a:endParaRPr lang="en-GB" sz="14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100" name="Text Box 2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/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/>
          </p:nvPr>
        </p:nvSpPr>
        <p:spPr>
          <a:xfrm>
            <a:off x="755650" y="5078413"/>
            <a:ext cx="6046788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895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fld id="{1E0C0E7A-2303-403E-8025-1F523B8366EE}" type="slidenum">
              <a:rPr lang="en-GB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/>
              <a:t>16</a:t>
            </a:fld>
            <a:endParaRPr lang="en-GB" smtClean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4521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fld id="{D897E330-C7BF-4BF5-8793-6556AC8C8C21}" type="slidenum">
              <a:rPr lang="en-GB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/>
              <a:t>17</a:t>
            </a:fld>
            <a:endParaRPr lang="en-GB" smtClean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317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6440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fld id="{1D16AC65-48CE-4468-9F22-9C8511CA4FB2}" type="slidenum">
              <a:rPr lang="en-GB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/>
              <a:t>20</a:t>
            </a:fld>
            <a:endParaRPr lang="en-GB" smtClean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358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228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fld id="{93C4E097-F8E8-4BC3-8EDE-E0A9A898401B}" type="slidenum">
              <a:rPr lang="en-GB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/>
              <a:t>8</a:t>
            </a:fld>
            <a:endParaRPr lang="en-GB" smtClean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351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fld id="{AADD9DAB-A031-4E21-98A0-C5D937D5718A}" type="slidenum">
              <a:rPr lang="en-GB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/>
              <a:t>9</a:t>
            </a:fld>
            <a:endParaRPr lang="en-GB" smtClean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329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fld id="{3C756E45-3641-47F5-9A4C-803763794924}" type="slidenum">
              <a:rPr lang="en-GB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/>
              <a:t>10</a:t>
            </a:fld>
            <a:endParaRPr lang="en-GB" smtClean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985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fld id="{91973706-8D7B-4236-98E9-30642D213931}" type="slidenum">
              <a:rPr lang="en-GB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/>
              <a:t>11</a:t>
            </a:fld>
            <a:endParaRPr lang="en-GB" smtClean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515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fld id="{75ACC019-577C-4D3B-9211-0F3604B6B83D}" type="slidenum">
              <a:rPr lang="en-GB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/>
              <a:t>12</a:t>
            </a:fld>
            <a:endParaRPr lang="en-GB" smtClean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496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fld id="{2CA8B0C1-C112-4BBE-AFA5-31DBF34B1AC7}" type="slidenum">
              <a:rPr lang="en-GB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/>
              <a:t>13</a:t>
            </a:fld>
            <a:endParaRPr lang="en-GB" smtClean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119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fld id="{D419AC88-0CA6-44AD-81FB-1E3041B83A65}" type="slidenum">
              <a:rPr lang="en-GB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/>
              <a:t>14</a:t>
            </a:fld>
            <a:endParaRPr lang="en-GB" smtClean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256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439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fld id="{FBA60EF9-A9F0-4BDE-AA0D-2BE48FA19347}" type="slidenum">
              <a:rPr lang="en-GB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/>
              <a:t>15</a:t>
            </a:fld>
            <a:endParaRPr lang="en-GB" smtClean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515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2C38D-15AE-4B84-BC7C-4A944C1684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064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C9067-157E-4F5F-B2E1-59C304DBBC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67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39E92-332C-492B-9E81-194F86A0A0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393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7800" cy="12588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891FE-9B4D-4ECE-92CB-C285D1D645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544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AEDAA-A64C-4C7C-8A41-EA6400A0F5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878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4C011-7D2E-43F2-ABD6-190215F020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569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05BC2-A62D-4D9A-9FD4-3943886FA8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619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B3F07-4EB5-46ED-ADE3-B331FEFE38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519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1F543-2065-4240-82BD-AADFE82EA0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27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807CC-0C36-4355-AD1E-4C7A284D6A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189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7C881-2B0D-48D4-B45A-8B4D81ED82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880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13855-C23F-4F2A-A42D-0AFFAA989B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566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7800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4737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5AEA94F0-8B5B-4425-ACDE-1FF47CC62F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ctr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ctr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ctr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457200" algn="ctr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914400" algn="ctr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1371600" algn="ctr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1828800" algn="ctr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41313" indent="-341313" algn="l" defTabSz="449263" rtl="0" eaLnBrk="0" fontAlgn="base" hangingPunct="0">
        <a:lnSpc>
          <a:spcPct val="87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eaLnBrk="0" fontAlgn="base" hangingPunct="0">
        <a:lnSpc>
          <a:spcPct val="87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88" y="1616075"/>
            <a:ext cx="876617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5756275" y="6280150"/>
            <a:ext cx="32893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>
                <a:solidFill>
                  <a:srgbClr val="000000"/>
                </a:solidFill>
              </a:rPr>
              <a:t>Учитель истории</a:t>
            </a:r>
            <a:r>
              <a:rPr lang="ru-RU">
                <a:solidFill>
                  <a:srgbClr val="000000"/>
                </a:solidFill>
              </a:rPr>
              <a:t>:</a:t>
            </a:r>
          </a:p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>
                <a:solidFill>
                  <a:srgbClr val="000000"/>
                </a:solidFill>
              </a:rPr>
              <a:t>Кошевых Ольга Николаевна</a:t>
            </a:r>
            <a:r>
              <a:rPr lang="en-GB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1812925"/>
            <a:ext cx="9069387" cy="4899025"/>
          </a:xfrm>
        </p:spPr>
        <p:txBody>
          <a:bodyPr tIns="0" anchor="ctr"/>
          <a:lstStyle/>
          <a:p>
            <a:pPr marL="0" indent="0" algn="ctr">
              <a:buFont typeface="Times New Roman" pitchFamily="18" charset="0"/>
              <a:buNone/>
            </a:pPr>
            <a:r>
              <a:rPr lang="en-GB" smtClean="0"/>
              <a:t>Порт Пирей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2065338"/>
            <a:ext cx="9525000" cy="5214937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40048" y="708003"/>
            <a:ext cx="4708854" cy="815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  <a:ea typeface="+mn-ea"/>
              </a:rPr>
              <a:t>ПОРТ ПИРЕЙ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"/>
          <p:cNvGrpSpPr>
            <a:grpSpLocks/>
          </p:cNvGrpSpPr>
          <p:nvPr/>
        </p:nvGrpSpPr>
        <p:grpSpPr bwMode="auto">
          <a:xfrm>
            <a:off x="2039938" y="565150"/>
            <a:ext cx="6499225" cy="1462088"/>
            <a:chOff x="1285" y="356"/>
            <a:chExt cx="4094" cy="921"/>
          </a:xfrm>
        </p:grpSpPr>
        <p:sp>
          <p:nvSpPr>
            <p:cNvPr id="18449" name="Rectangle 2"/>
            <p:cNvSpPr>
              <a:spLocks noChangeArrowheads="1"/>
            </p:cNvSpPr>
            <p:nvPr/>
          </p:nvSpPr>
          <p:spPr bwMode="auto">
            <a:xfrm>
              <a:off x="1285" y="356"/>
              <a:ext cx="4095" cy="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760" tIns="0" rIns="6876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GB" sz="48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Население Аттики  в  V веке до н.э.  </a:t>
              </a:r>
            </a:p>
          </p:txBody>
        </p:sp>
        <p:sp>
          <p:nvSpPr>
            <p:cNvPr id="18450" name="Line 3"/>
            <p:cNvSpPr>
              <a:spLocks noChangeShapeType="1"/>
            </p:cNvSpPr>
            <p:nvPr/>
          </p:nvSpPr>
          <p:spPr bwMode="auto">
            <a:xfrm>
              <a:off x="1285" y="356"/>
              <a:ext cx="1" cy="92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51" name="Line 4"/>
            <p:cNvSpPr>
              <a:spLocks noChangeShapeType="1"/>
            </p:cNvSpPr>
            <p:nvPr/>
          </p:nvSpPr>
          <p:spPr bwMode="auto">
            <a:xfrm>
              <a:off x="5380" y="356"/>
              <a:ext cx="1" cy="92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52" name="Line 5"/>
            <p:cNvSpPr>
              <a:spLocks noChangeShapeType="1"/>
            </p:cNvSpPr>
            <p:nvPr/>
          </p:nvSpPr>
          <p:spPr bwMode="auto">
            <a:xfrm>
              <a:off x="1285" y="356"/>
              <a:ext cx="4095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53" name="Line 6"/>
            <p:cNvSpPr>
              <a:spLocks noChangeShapeType="1"/>
            </p:cNvSpPr>
            <p:nvPr/>
          </p:nvSpPr>
          <p:spPr bwMode="auto">
            <a:xfrm>
              <a:off x="1285" y="1278"/>
              <a:ext cx="4095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35" name="Rectangle 7"/>
          <p:cNvSpPr>
            <a:spLocks noChangeArrowheads="1"/>
          </p:cNvSpPr>
          <p:nvPr/>
        </p:nvSpPr>
        <p:spPr bwMode="auto">
          <a:xfrm>
            <a:off x="539750" y="2922588"/>
            <a:ext cx="3714750" cy="6429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ctr" eaLnBrk="1" hangingPunct="1">
              <a:spcAft>
                <a:spcPts val="1000"/>
              </a:spcAft>
              <a:buClr>
                <a:srgbClr val="000000"/>
              </a:buClr>
              <a:buSzPct val="100000"/>
              <a:buFont typeface="Calibri" panose="020F0502020204030204" pitchFamily="34" charset="0"/>
              <a:buNone/>
            </a:pPr>
            <a:r>
              <a:rPr lang="en-GB" sz="3600">
                <a:solidFill>
                  <a:srgbClr val="000000"/>
                </a:solidFill>
                <a:latin typeface="Calibri" panose="020F0502020204030204" pitchFamily="34" charset="0"/>
              </a:rPr>
              <a:t>Рабы-чужеземцы</a:t>
            </a:r>
          </a:p>
        </p:txBody>
      </p:sp>
      <p:sp>
        <p:nvSpPr>
          <p:cNvPr id="18436" name="Rectangle 8"/>
          <p:cNvSpPr>
            <a:spLocks noChangeArrowheads="1"/>
          </p:cNvSpPr>
          <p:nvPr/>
        </p:nvSpPr>
        <p:spPr bwMode="auto">
          <a:xfrm>
            <a:off x="5611813" y="2851150"/>
            <a:ext cx="3643312" cy="6429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ctr" eaLnBrk="1" hangingPunct="1">
              <a:spcAft>
                <a:spcPts val="1000"/>
              </a:spcAft>
              <a:buClr>
                <a:srgbClr val="000000"/>
              </a:buClr>
              <a:buSzPct val="100000"/>
              <a:buFont typeface="Calibri" panose="020F0502020204030204" pitchFamily="34" charset="0"/>
              <a:buNone/>
            </a:pPr>
            <a:r>
              <a:rPr lang="en-GB" sz="3600">
                <a:solidFill>
                  <a:srgbClr val="000000"/>
                </a:solidFill>
                <a:latin typeface="Calibri" panose="020F0502020204030204" pitchFamily="34" charset="0"/>
              </a:rPr>
              <a:t>Свободные люди</a:t>
            </a:r>
          </a:p>
        </p:txBody>
      </p:sp>
      <p:sp>
        <p:nvSpPr>
          <p:cNvPr id="18437" name="Text Box 9"/>
          <p:cNvSpPr txBox="1">
            <a:spLocks noChangeArrowheads="1"/>
          </p:cNvSpPr>
          <p:nvPr/>
        </p:nvSpPr>
        <p:spPr bwMode="auto">
          <a:xfrm>
            <a:off x="4111625" y="4351338"/>
            <a:ext cx="2214563" cy="1285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spcAft>
                <a:spcPts val="1000"/>
              </a:spcAft>
              <a:buClr>
                <a:srgbClr val="000000"/>
              </a:buClr>
              <a:buSzPct val="100000"/>
              <a:buFont typeface="Calibri" panose="020F0502020204030204" pitchFamily="34" charset="0"/>
              <a:buNone/>
            </a:pPr>
            <a:r>
              <a:rPr lang="en-GB" sz="3600">
                <a:solidFill>
                  <a:srgbClr val="000000"/>
                </a:solidFill>
                <a:latin typeface="Calibri" panose="020F0502020204030204" pitchFamily="34" charset="0"/>
              </a:rPr>
              <a:t>Граждане</a:t>
            </a:r>
          </a:p>
          <a:p>
            <a:pPr eaLnBrk="1" hangingPunct="1">
              <a:spcAft>
                <a:spcPts val="1000"/>
              </a:spcAft>
              <a:buClr>
                <a:srgbClr val="000000"/>
              </a:buClr>
              <a:buSzPct val="100000"/>
              <a:buFont typeface="Calibri" panose="020F0502020204030204" pitchFamily="34" charset="0"/>
              <a:buNone/>
            </a:pPr>
            <a:r>
              <a:rPr lang="en-GB" sz="2000">
                <a:solidFill>
                  <a:srgbClr val="000000"/>
                </a:solidFill>
                <a:latin typeface="Calibri" panose="020F0502020204030204" pitchFamily="34" charset="0"/>
              </a:rPr>
              <a:t>(аристократы  и демос)</a:t>
            </a:r>
            <a:r>
              <a:rPr lang="ar-SA" sz="200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‏</a:t>
            </a:r>
            <a:endParaRPr lang="en-GB" sz="2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8438" name="Rectangle 10"/>
          <p:cNvSpPr>
            <a:spLocks noChangeArrowheads="1"/>
          </p:cNvSpPr>
          <p:nvPr/>
        </p:nvSpPr>
        <p:spPr bwMode="auto">
          <a:xfrm>
            <a:off x="7112000" y="4351338"/>
            <a:ext cx="2286000" cy="1285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ctr" eaLnBrk="1" hangingPunct="1">
              <a:spcAft>
                <a:spcPts val="1000"/>
              </a:spcAft>
              <a:buClr>
                <a:srgbClr val="000000"/>
              </a:buClr>
              <a:buSzPct val="100000"/>
              <a:buFont typeface="Calibri" panose="020F0502020204030204" pitchFamily="34" charset="0"/>
              <a:buNone/>
            </a:pPr>
            <a:r>
              <a:rPr lang="en-GB" sz="2800">
                <a:solidFill>
                  <a:srgbClr val="000000"/>
                </a:solidFill>
                <a:latin typeface="Calibri" panose="020F0502020204030204" pitchFamily="34" charset="0"/>
              </a:rPr>
              <a:t>Переселенцы</a:t>
            </a:r>
          </a:p>
          <a:p>
            <a:pPr algn="ctr" eaLnBrk="1" hangingPunct="1">
              <a:spcAft>
                <a:spcPts val="1000"/>
              </a:spcAft>
              <a:buClr>
                <a:srgbClr val="000000"/>
              </a:buClr>
              <a:buSzPct val="100000"/>
              <a:buFont typeface="Calibri" panose="020F0502020204030204" pitchFamily="34" charset="0"/>
              <a:buNone/>
            </a:pPr>
            <a:r>
              <a:rPr lang="en-GB">
                <a:solidFill>
                  <a:srgbClr val="000000"/>
                </a:solidFill>
                <a:latin typeface="Calibri" panose="020F0502020204030204" pitchFamily="34" charset="0"/>
              </a:rPr>
              <a:t>(метеки)</a:t>
            </a:r>
            <a:r>
              <a:rPr lang="ar-SA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‏</a:t>
            </a:r>
            <a:endParaRPr lang="en-GB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8439" name="Line 11"/>
          <p:cNvSpPr>
            <a:spLocks noChangeShapeType="1"/>
          </p:cNvSpPr>
          <p:nvPr/>
        </p:nvSpPr>
        <p:spPr bwMode="auto">
          <a:xfrm>
            <a:off x="1539875" y="2422525"/>
            <a:ext cx="5600700" cy="1588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18440" name="AutoShape 12"/>
          <p:cNvCxnSpPr>
            <a:cxnSpLocks noChangeShapeType="1"/>
          </p:cNvCxnSpPr>
          <p:nvPr/>
        </p:nvCxnSpPr>
        <p:spPr bwMode="auto">
          <a:xfrm flipH="1">
            <a:off x="1539875" y="2422525"/>
            <a:ext cx="1588" cy="428625"/>
          </a:xfrm>
          <a:prstGeom prst="straightConnector1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1" name="AutoShape 13"/>
          <p:cNvCxnSpPr>
            <a:cxnSpLocks noChangeShapeType="1"/>
          </p:cNvCxnSpPr>
          <p:nvPr/>
        </p:nvCxnSpPr>
        <p:spPr bwMode="auto">
          <a:xfrm flipH="1">
            <a:off x="7112000" y="2422525"/>
            <a:ext cx="1588" cy="357188"/>
          </a:xfrm>
          <a:prstGeom prst="straightConnector1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2" name="AutoShape 14"/>
          <p:cNvCxnSpPr>
            <a:cxnSpLocks noChangeShapeType="1"/>
          </p:cNvCxnSpPr>
          <p:nvPr/>
        </p:nvCxnSpPr>
        <p:spPr bwMode="auto">
          <a:xfrm flipH="1">
            <a:off x="4538663" y="2065338"/>
            <a:ext cx="1587" cy="285750"/>
          </a:xfrm>
          <a:prstGeom prst="straightConnector1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3" name="AutoShape 15"/>
          <p:cNvCxnSpPr>
            <a:cxnSpLocks noChangeShapeType="1"/>
          </p:cNvCxnSpPr>
          <p:nvPr/>
        </p:nvCxnSpPr>
        <p:spPr bwMode="auto">
          <a:xfrm flipH="1">
            <a:off x="5468938" y="3565525"/>
            <a:ext cx="1000125" cy="642938"/>
          </a:xfrm>
          <a:prstGeom prst="straightConnector1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4" name="AutoShape 16"/>
          <p:cNvCxnSpPr>
            <a:cxnSpLocks noChangeShapeType="1"/>
          </p:cNvCxnSpPr>
          <p:nvPr/>
        </p:nvCxnSpPr>
        <p:spPr bwMode="auto">
          <a:xfrm>
            <a:off x="7683500" y="3565525"/>
            <a:ext cx="928688" cy="642938"/>
          </a:xfrm>
          <a:prstGeom prst="straightConnector1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45" name="Прямоугольник 17"/>
          <p:cNvSpPr>
            <a:spLocks noChangeArrowheads="1"/>
          </p:cNvSpPr>
          <p:nvPr/>
        </p:nvSpPr>
        <p:spPr bwMode="auto">
          <a:xfrm>
            <a:off x="325438" y="4137025"/>
            <a:ext cx="1500187" cy="7143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/>
              <a:t>ч</a:t>
            </a:r>
            <a:r>
              <a:rPr lang="ru-RU">
                <a:solidFill>
                  <a:schemeClr val="tx1"/>
                </a:solidFill>
              </a:rPr>
              <a:t>чужеземцы</a:t>
            </a:r>
          </a:p>
        </p:txBody>
      </p:sp>
      <p:sp>
        <p:nvSpPr>
          <p:cNvPr id="18446" name="Прямоугольник 18"/>
          <p:cNvSpPr>
            <a:spLocks noChangeArrowheads="1"/>
          </p:cNvSpPr>
          <p:nvPr/>
        </p:nvSpPr>
        <p:spPr bwMode="auto">
          <a:xfrm>
            <a:off x="2111375" y="4137025"/>
            <a:ext cx="1643063" cy="6429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>
                <a:solidFill>
                  <a:schemeClr val="tx1"/>
                </a:solidFill>
              </a:rPr>
              <a:t>должники</a:t>
            </a:r>
          </a:p>
        </p:txBody>
      </p:sp>
      <p:cxnSp>
        <p:nvCxnSpPr>
          <p:cNvPr id="18447" name="Прямая со стрелкой 20"/>
          <p:cNvCxnSpPr>
            <a:cxnSpLocks noChangeShapeType="1"/>
          </p:cNvCxnSpPr>
          <p:nvPr/>
        </p:nvCxnSpPr>
        <p:spPr bwMode="auto">
          <a:xfrm rot="10800000" flipV="1">
            <a:off x="896938" y="3708400"/>
            <a:ext cx="500062" cy="28575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8" name="Прямая со стрелкой 22"/>
          <p:cNvCxnSpPr>
            <a:cxnSpLocks noChangeShapeType="1"/>
          </p:cNvCxnSpPr>
          <p:nvPr/>
        </p:nvCxnSpPr>
        <p:spPr bwMode="auto">
          <a:xfrm>
            <a:off x="2540000" y="3636963"/>
            <a:ext cx="428625" cy="3571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065338"/>
            <a:ext cx="8315325" cy="470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8" y="207963"/>
            <a:ext cx="837565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627188" y="1874838"/>
            <a:ext cx="5157787" cy="5392737"/>
            <a:chOff x="1025" y="1181"/>
            <a:chExt cx="3249" cy="3397"/>
          </a:xfrm>
        </p:grpSpPr>
        <p:grpSp>
          <p:nvGrpSpPr>
            <p:cNvPr id="22540" name="Group 2"/>
            <p:cNvGrpSpPr>
              <a:grpSpLocks/>
            </p:cNvGrpSpPr>
            <p:nvPr/>
          </p:nvGrpSpPr>
          <p:grpSpPr bwMode="auto">
            <a:xfrm>
              <a:off x="1025" y="1181"/>
              <a:ext cx="3249" cy="3397"/>
              <a:chOff x="1025" y="1181"/>
              <a:chExt cx="3249" cy="3397"/>
            </a:xfrm>
          </p:grpSpPr>
          <p:grpSp>
            <p:nvGrpSpPr>
              <p:cNvPr id="22546" name="Group 3"/>
              <p:cNvGrpSpPr>
                <a:grpSpLocks/>
              </p:cNvGrpSpPr>
              <p:nvPr/>
            </p:nvGrpSpPr>
            <p:grpSpPr bwMode="auto">
              <a:xfrm>
                <a:off x="1025" y="1181"/>
                <a:ext cx="3156" cy="1898"/>
                <a:chOff x="1025" y="1181"/>
                <a:chExt cx="3156" cy="1898"/>
              </a:xfrm>
            </p:grpSpPr>
            <p:sp>
              <p:nvSpPr>
                <p:cNvPr id="22559" name="AutoShape 4"/>
                <p:cNvSpPr>
                  <a:spLocks noChangeArrowheads="1"/>
                </p:cNvSpPr>
                <p:nvPr/>
              </p:nvSpPr>
              <p:spPr bwMode="auto">
                <a:xfrm>
                  <a:off x="1025" y="1181"/>
                  <a:ext cx="3157" cy="1899"/>
                </a:xfrm>
                <a:prstGeom prst="roundRect">
                  <a:avLst>
                    <a:gd name="adj" fmla="val 51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1pPr>
                  <a:lvl2pPr marL="742950" indent="-285750"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2pPr>
                  <a:lvl3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3pPr>
                  <a:lvl4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4pPr>
                  <a:lvl5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9pPr>
                </a:lstStyle>
                <a:p>
                  <a:pPr eaLnBrk="1" hangingPunct="1">
                    <a:lnSpc>
                      <a:spcPct val="87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</a:pPr>
                  <a:endParaRPr lang="ru-RU"/>
                </a:p>
              </p:txBody>
            </p:sp>
            <p:cxnSp>
              <p:nvCxnSpPr>
                <p:cNvPr id="22560" name="AutoShape 5"/>
                <p:cNvCxnSpPr>
                  <a:cxnSpLocks noChangeShapeType="1"/>
                  <a:stCxn id="22566" idx="0"/>
                  <a:endCxn id="22563" idx="2"/>
                </p:cNvCxnSpPr>
                <p:nvPr/>
              </p:nvCxnSpPr>
              <p:spPr bwMode="auto">
                <a:xfrm flipH="1" flipV="1">
                  <a:off x="2603" y="1970"/>
                  <a:ext cx="1104" cy="320"/>
                </a:xfrm>
                <a:prstGeom prst="bentConnector3">
                  <a:avLst>
                    <a:gd name="adj1" fmla="val 50000"/>
                  </a:avLst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2561" name="AutoShape 6"/>
                <p:cNvCxnSpPr>
                  <a:cxnSpLocks noChangeShapeType="1"/>
                  <a:stCxn id="22565" idx="0"/>
                  <a:endCxn id="22563" idx="2"/>
                </p:cNvCxnSpPr>
                <p:nvPr/>
              </p:nvCxnSpPr>
              <p:spPr bwMode="auto">
                <a:xfrm flipV="1">
                  <a:off x="2603" y="1970"/>
                  <a:ext cx="1" cy="320"/>
                </a:xfrm>
                <a:prstGeom prst="bentConnector3">
                  <a:avLst>
                    <a:gd name="adj1" fmla="val 50000"/>
                  </a:avLst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2562" name="AutoShape 7"/>
                <p:cNvCxnSpPr>
                  <a:cxnSpLocks noChangeShapeType="1"/>
                  <a:stCxn id="22564" idx="0"/>
                  <a:endCxn id="22563" idx="2"/>
                </p:cNvCxnSpPr>
                <p:nvPr/>
              </p:nvCxnSpPr>
              <p:spPr bwMode="auto">
                <a:xfrm flipV="1">
                  <a:off x="1499" y="1970"/>
                  <a:ext cx="1104" cy="320"/>
                </a:xfrm>
                <a:prstGeom prst="bentConnector3">
                  <a:avLst>
                    <a:gd name="adj1" fmla="val 50000"/>
                  </a:avLst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2563" name="AutoShape 8"/>
                <p:cNvSpPr>
                  <a:spLocks noChangeArrowheads="1"/>
                </p:cNvSpPr>
                <p:nvPr/>
              </p:nvSpPr>
              <p:spPr bwMode="auto">
                <a:xfrm>
                  <a:off x="2129" y="1181"/>
                  <a:ext cx="949" cy="78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CC99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>
                  <a:lvl1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1pPr>
                  <a:lvl2pPr marL="742950" indent="-285750"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2pPr>
                  <a:lvl3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3pPr>
                  <a:lvl4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4pPr>
                  <a:lvl5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9pPr>
                </a:lstStyle>
                <a:p>
                  <a:pPr algn="ctr" eaLnBrk="1" hangingPunct="1"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None/>
                  </a:pPr>
                  <a:r>
                    <a:rPr lang="en-GB" sz="2000" b="1">
                      <a:solidFill>
                        <a:srgbClr val="000000"/>
                      </a:solidFill>
                    </a:rPr>
                    <a:t>Народное</a:t>
                  </a:r>
                </a:p>
                <a:p>
                  <a:pPr algn="ctr" eaLnBrk="1" hangingPunct="1"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None/>
                  </a:pPr>
                  <a:r>
                    <a:rPr lang="en-GB" sz="2000" b="1">
                      <a:solidFill>
                        <a:srgbClr val="000000"/>
                      </a:solidFill>
                    </a:rPr>
                    <a:t> собрание</a:t>
                  </a:r>
                </a:p>
              </p:txBody>
            </p:sp>
            <p:sp>
              <p:nvSpPr>
                <p:cNvPr id="22564" name="AutoShape 9"/>
                <p:cNvSpPr>
                  <a:spLocks noChangeArrowheads="1"/>
                </p:cNvSpPr>
                <p:nvPr/>
              </p:nvSpPr>
              <p:spPr bwMode="auto">
                <a:xfrm>
                  <a:off x="1025" y="2290"/>
                  <a:ext cx="949" cy="78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CC99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>
                  <a:lvl1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1pPr>
                  <a:lvl2pPr marL="742950" indent="-285750"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2pPr>
                  <a:lvl3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3pPr>
                  <a:lvl4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4pPr>
                  <a:lvl5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9pPr>
                </a:lstStyle>
                <a:p>
                  <a:pPr algn="ctr" eaLnBrk="1" hangingPunct="1"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None/>
                  </a:pPr>
                  <a:r>
                    <a:rPr lang="en-GB" sz="1200" b="1">
                      <a:solidFill>
                        <a:srgbClr val="000000"/>
                      </a:solidFill>
                    </a:rPr>
                    <a:t>Казна</a:t>
                  </a:r>
                </a:p>
              </p:txBody>
            </p:sp>
            <p:sp>
              <p:nvSpPr>
                <p:cNvPr id="22565" name="AutoShape 10"/>
                <p:cNvSpPr>
                  <a:spLocks noChangeArrowheads="1"/>
                </p:cNvSpPr>
                <p:nvPr/>
              </p:nvSpPr>
              <p:spPr bwMode="auto">
                <a:xfrm>
                  <a:off x="2129" y="2290"/>
                  <a:ext cx="949" cy="78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CC99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>
                  <a:lvl1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1pPr>
                  <a:lvl2pPr marL="742950" indent="-285750"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2pPr>
                  <a:lvl3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3pPr>
                  <a:lvl4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4pPr>
                  <a:lvl5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9pPr>
                </a:lstStyle>
                <a:p>
                  <a:pPr algn="ctr" eaLnBrk="1" hangingPunct="1"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None/>
                  </a:pPr>
                  <a:r>
                    <a:rPr lang="en-GB" sz="1200" b="1">
                      <a:solidFill>
                        <a:srgbClr val="000000"/>
                      </a:solidFill>
                    </a:rPr>
                    <a:t>Законы</a:t>
                  </a:r>
                </a:p>
              </p:txBody>
            </p:sp>
            <p:sp>
              <p:nvSpPr>
                <p:cNvPr id="22566" name="AutoShape 11"/>
                <p:cNvSpPr>
                  <a:spLocks noChangeArrowheads="1"/>
                </p:cNvSpPr>
                <p:nvPr/>
              </p:nvSpPr>
              <p:spPr bwMode="auto">
                <a:xfrm>
                  <a:off x="3233" y="2290"/>
                  <a:ext cx="949" cy="78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CC99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/>
                <a:lstStyle>
                  <a:lvl1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1pPr>
                  <a:lvl2pPr marL="742950" indent="-285750"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2pPr>
                  <a:lvl3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3pPr>
                  <a:lvl4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4pPr>
                  <a:lvl5pPr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9pPr>
                </a:lstStyle>
                <a:p>
                  <a:pPr algn="ctr" eaLnBrk="1" hangingPunct="1"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None/>
                  </a:pPr>
                  <a:r>
                    <a:rPr lang="en-GB" sz="1200" b="1">
                      <a:solidFill>
                        <a:srgbClr val="000000"/>
                      </a:solidFill>
                    </a:rPr>
                    <a:t>Война</a:t>
                  </a:r>
                </a:p>
                <a:p>
                  <a:pPr algn="ctr" eaLnBrk="1" hangingPunct="1">
                    <a:buClr>
                      <a:srgbClr val="000000"/>
                    </a:buClr>
                    <a:buSzPct val="100000"/>
                    <a:buFont typeface="Arial" panose="020B0604020202020204" pitchFamily="34" charset="0"/>
                    <a:buNone/>
                  </a:pPr>
                  <a:r>
                    <a:rPr lang="en-GB" sz="1200" b="1">
                      <a:solidFill>
                        <a:srgbClr val="000000"/>
                      </a:solidFill>
                    </a:rPr>
                    <a:t>Мир</a:t>
                  </a:r>
                </a:p>
              </p:txBody>
            </p:sp>
          </p:grpSp>
          <p:sp>
            <p:nvSpPr>
              <p:cNvPr id="22547" name="AutoShape 12"/>
              <p:cNvSpPr>
                <a:spLocks/>
              </p:cNvSpPr>
              <p:nvPr/>
            </p:nvSpPr>
            <p:spPr bwMode="auto">
              <a:xfrm rot="16200000" flipH="1">
                <a:off x="2478" y="1784"/>
                <a:ext cx="390" cy="3204"/>
              </a:xfrm>
              <a:prstGeom prst="rightBrace">
                <a:avLst>
                  <a:gd name="adj1" fmla="val 68462"/>
                  <a:gd name="adj2" fmla="val 49199"/>
                </a:avLst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 marL="742950" indent="-285750"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eaLnBrk="1" hangingPunct="1">
                  <a:lnSpc>
                    <a:spcPct val="87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ru-RU"/>
              </a:p>
            </p:txBody>
          </p:sp>
          <p:grpSp>
            <p:nvGrpSpPr>
              <p:cNvPr id="22548" name="Group 13"/>
              <p:cNvGrpSpPr>
                <a:grpSpLocks/>
              </p:cNvGrpSpPr>
              <p:nvPr/>
            </p:nvGrpSpPr>
            <p:grpSpPr bwMode="auto">
              <a:xfrm>
                <a:off x="2624" y="3630"/>
                <a:ext cx="449" cy="949"/>
                <a:chOff x="2624" y="3630"/>
                <a:chExt cx="449" cy="949"/>
              </a:xfrm>
            </p:grpSpPr>
            <p:grpSp>
              <p:nvGrpSpPr>
                <p:cNvPr id="22549" name="Group 14"/>
                <p:cNvGrpSpPr>
                  <a:grpSpLocks/>
                </p:cNvGrpSpPr>
                <p:nvPr/>
              </p:nvGrpSpPr>
              <p:grpSpPr bwMode="auto">
                <a:xfrm>
                  <a:off x="2624" y="3630"/>
                  <a:ext cx="448" cy="949"/>
                  <a:chOff x="2624" y="3630"/>
                  <a:chExt cx="448" cy="949"/>
                </a:xfrm>
              </p:grpSpPr>
              <p:sp>
                <p:nvSpPr>
                  <p:cNvPr id="22556" name="AutoShape 15"/>
                  <p:cNvSpPr>
                    <a:spLocks noChangeArrowheads="1"/>
                  </p:cNvSpPr>
                  <p:nvPr/>
                </p:nvSpPr>
                <p:spPr bwMode="auto">
                  <a:xfrm>
                    <a:off x="2725" y="3780"/>
                    <a:ext cx="100" cy="100"/>
                  </a:xfrm>
                  <a:prstGeom prst="flowChartConnector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1pPr>
                    <a:lvl2pPr marL="742950" indent="-285750"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2pPr>
                    <a:lvl3pPr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3pPr>
                    <a:lvl4pPr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4pPr>
                    <a:lvl5pPr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9pPr>
                  </a:lstStyle>
                  <a:p>
                    <a:pPr eaLnBrk="1" hangingPunct="1">
                      <a:lnSpc>
                        <a:spcPct val="87000"/>
                      </a:lnSpc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None/>
                    </a:pPr>
                    <a:endParaRPr lang="ru-RU"/>
                  </a:p>
                </p:txBody>
              </p:sp>
              <p:sp>
                <p:nvSpPr>
                  <p:cNvPr id="22557" name="AutoShape 16"/>
                  <p:cNvSpPr>
                    <a:spLocks noChangeArrowheads="1"/>
                  </p:cNvSpPr>
                  <p:nvPr/>
                </p:nvSpPr>
                <p:spPr bwMode="auto">
                  <a:xfrm>
                    <a:off x="2674" y="3630"/>
                    <a:ext cx="100" cy="100"/>
                  </a:xfrm>
                  <a:prstGeom prst="flowChartConnector">
                    <a:avLst/>
                  </a:prstGeom>
                  <a:solidFill>
                    <a:srgbClr val="060D0E"/>
                  </a:solidFill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1pPr>
                    <a:lvl2pPr marL="742950" indent="-285750"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2pPr>
                    <a:lvl3pPr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3pPr>
                    <a:lvl4pPr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4pPr>
                    <a:lvl5pPr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9pPr>
                  </a:lstStyle>
                  <a:p>
                    <a:pPr eaLnBrk="1" hangingPunct="1">
                      <a:lnSpc>
                        <a:spcPct val="87000"/>
                      </a:lnSpc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None/>
                    </a:pPr>
                    <a:endParaRPr lang="ru-RU"/>
                  </a:p>
                </p:txBody>
              </p:sp>
              <p:sp>
                <p:nvSpPr>
                  <p:cNvPr id="22558" name="AutoShape 17"/>
                  <p:cNvSpPr>
                    <a:spLocks noChangeArrowheads="1"/>
                  </p:cNvSpPr>
                  <p:nvPr/>
                </p:nvSpPr>
                <p:spPr bwMode="auto">
                  <a:xfrm>
                    <a:off x="2624" y="3880"/>
                    <a:ext cx="449" cy="700"/>
                  </a:xfrm>
                  <a:prstGeom prst="can">
                    <a:avLst>
                      <a:gd name="adj" fmla="val 38976"/>
                    </a:avLst>
                  </a:prstGeom>
                  <a:solidFill>
                    <a:srgbClr val="AEF0B4"/>
                  </a:solidFill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1pPr>
                    <a:lvl2pPr marL="742950" indent="-285750"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2pPr>
                    <a:lvl3pPr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3pPr>
                    <a:lvl4pPr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4pPr>
                    <a:lvl5pPr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MS Gothic" panose="020B0609070205080204" pitchFamily="49" charset="-128"/>
                      </a:defRPr>
                    </a:lvl9pPr>
                  </a:lstStyle>
                  <a:p>
                    <a:pPr eaLnBrk="1" hangingPunct="1">
                      <a:lnSpc>
                        <a:spcPct val="87000"/>
                      </a:lnSpc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None/>
                    </a:pPr>
                    <a:endParaRPr lang="ru-RU"/>
                  </a:p>
                </p:txBody>
              </p:sp>
            </p:grpSp>
            <p:sp>
              <p:nvSpPr>
                <p:cNvPr id="22550" name="AutoShape 18"/>
                <p:cNvSpPr>
                  <a:spLocks noChangeArrowheads="1"/>
                </p:cNvSpPr>
                <p:nvPr/>
              </p:nvSpPr>
              <p:spPr bwMode="auto">
                <a:xfrm>
                  <a:off x="2674" y="4380"/>
                  <a:ext cx="100" cy="100"/>
                </a:xfrm>
                <a:prstGeom prst="flowChartConnector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1pPr>
                  <a:lvl2pPr marL="742950" indent="-285750"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2pPr>
                  <a:lvl3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3pPr>
                  <a:lvl4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4pPr>
                  <a:lvl5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9pPr>
                </a:lstStyle>
                <a:p>
                  <a:pPr eaLnBrk="1" hangingPunct="1">
                    <a:lnSpc>
                      <a:spcPct val="87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</a:pPr>
                  <a:endParaRPr lang="ru-RU"/>
                </a:p>
              </p:txBody>
            </p:sp>
            <p:sp>
              <p:nvSpPr>
                <p:cNvPr id="22551" name="AutoShape 19"/>
                <p:cNvSpPr>
                  <a:spLocks noChangeArrowheads="1"/>
                </p:cNvSpPr>
                <p:nvPr/>
              </p:nvSpPr>
              <p:spPr bwMode="auto">
                <a:xfrm>
                  <a:off x="2774" y="4479"/>
                  <a:ext cx="100" cy="100"/>
                </a:xfrm>
                <a:prstGeom prst="flowChartConnector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1pPr>
                  <a:lvl2pPr marL="742950" indent="-285750"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2pPr>
                  <a:lvl3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3pPr>
                  <a:lvl4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4pPr>
                  <a:lvl5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9pPr>
                </a:lstStyle>
                <a:p>
                  <a:pPr eaLnBrk="1" hangingPunct="1">
                    <a:lnSpc>
                      <a:spcPct val="87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</a:pPr>
                  <a:endParaRPr lang="ru-RU"/>
                </a:p>
              </p:txBody>
            </p:sp>
            <p:sp>
              <p:nvSpPr>
                <p:cNvPr id="22552" name="AutoShape 20"/>
                <p:cNvSpPr>
                  <a:spLocks noChangeArrowheads="1"/>
                </p:cNvSpPr>
                <p:nvPr/>
              </p:nvSpPr>
              <p:spPr bwMode="auto">
                <a:xfrm>
                  <a:off x="2874" y="4430"/>
                  <a:ext cx="100" cy="100"/>
                </a:xfrm>
                <a:prstGeom prst="flowChartConnector">
                  <a:avLst/>
                </a:prstGeom>
                <a:solidFill>
                  <a:srgbClr val="060D0E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1pPr>
                  <a:lvl2pPr marL="742950" indent="-285750"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2pPr>
                  <a:lvl3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3pPr>
                  <a:lvl4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4pPr>
                  <a:lvl5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9pPr>
                </a:lstStyle>
                <a:p>
                  <a:pPr eaLnBrk="1" hangingPunct="1">
                    <a:lnSpc>
                      <a:spcPct val="87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</a:pPr>
                  <a:endParaRPr lang="ru-RU"/>
                </a:p>
              </p:txBody>
            </p:sp>
            <p:sp>
              <p:nvSpPr>
                <p:cNvPr id="22553" name="AutoShape 21"/>
                <p:cNvSpPr>
                  <a:spLocks noChangeArrowheads="1"/>
                </p:cNvSpPr>
                <p:nvPr/>
              </p:nvSpPr>
              <p:spPr bwMode="auto">
                <a:xfrm>
                  <a:off x="2774" y="4329"/>
                  <a:ext cx="100" cy="101"/>
                </a:xfrm>
                <a:prstGeom prst="flowChartConnector">
                  <a:avLst/>
                </a:prstGeom>
                <a:solidFill>
                  <a:srgbClr val="060D0E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1pPr>
                  <a:lvl2pPr marL="742950" indent="-285750"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2pPr>
                  <a:lvl3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3pPr>
                  <a:lvl4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4pPr>
                  <a:lvl5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9pPr>
                </a:lstStyle>
                <a:p>
                  <a:pPr eaLnBrk="1" hangingPunct="1">
                    <a:lnSpc>
                      <a:spcPct val="87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</a:pPr>
                  <a:endParaRPr lang="ru-RU"/>
                </a:p>
              </p:txBody>
            </p:sp>
            <p:sp>
              <p:nvSpPr>
                <p:cNvPr id="22554" name="AutoShape 22"/>
                <p:cNvSpPr>
                  <a:spLocks noChangeArrowheads="1"/>
                </p:cNvSpPr>
                <p:nvPr/>
              </p:nvSpPr>
              <p:spPr bwMode="auto">
                <a:xfrm>
                  <a:off x="2924" y="4280"/>
                  <a:ext cx="100" cy="100"/>
                </a:xfrm>
                <a:prstGeom prst="flowChartConnector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1pPr>
                  <a:lvl2pPr marL="742950" indent="-285750"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2pPr>
                  <a:lvl3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3pPr>
                  <a:lvl4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4pPr>
                  <a:lvl5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9pPr>
                </a:lstStyle>
                <a:p>
                  <a:pPr eaLnBrk="1" hangingPunct="1">
                    <a:lnSpc>
                      <a:spcPct val="87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</a:pPr>
                  <a:endParaRPr lang="ru-RU"/>
                </a:p>
              </p:txBody>
            </p:sp>
            <p:sp>
              <p:nvSpPr>
                <p:cNvPr id="22555" name="AutoShape 23"/>
                <p:cNvSpPr>
                  <a:spLocks noChangeArrowheads="1"/>
                </p:cNvSpPr>
                <p:nvPr/>
              </p:nvSpPr>
              <p:spPr bwMode="auto">
                <a:xfrm>
                  <a:off x="2974" y="4430"/>
                  <a:ext cx="100" cy="100"/>
                </a:xfrm>
                <a:prstGeom prst="flowChartConnector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1pPr>
                  <a:lvl2pPr marL="742950" indent="-285750"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2pPr>
                  <a:lvl3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3pPr>
                  <a:lvl4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4pPr>
                  <a:lvl5pPr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panose="020B0604020202020204" pitchFamily="34" charset="0"/>
                      <a:ea typeface="MS Gothic" panose="020B0609070205080204" pitchFamily="49" charset="-128"/>
                    </a:defRPr>
                  </a:lvl9pPr>
                </a:lstStyle>
                <a:p>
                  <a:pPr eaLnBrk="1" hangingPunct="1">
                    <a:lnSpc>
                      <a:spcPct val="87000"/>
                    </a:lnSpc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</a:pPr>
                  <a:endParaRPr lang="ru-RU"/>
                </a:p>
              </p:txBody>
            </p:sp>
          </p:grpSp>
        </p:grpSp>
        <p:sp>
          <p:nvSpPr>
            <p:cNvPr id="22541" name="Line 24"/>
            <p:cNvSpPr>
              <a:spLocks noChangeShapeType="1"/>
            </p:cNvSpPr>
            <p:nvPr/>
          </p:nvSpPr>
          <p:spPr bwMode="auto">
            <a:xfrm>
              <a:off x="1846" y="1865"/>
              <a:ext cx="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Line 25"/>
            <p:cNvSpPr>
              <a:spLocks noChangeShapeType="1"/>
            </p:cNvSpPr>
            <p:nvPr/>
          </p:nvSpPr>
          <p:spPr bwMode="auto">
            <a:xfrm>
              <a:off x="3052" y="1531"/>
              <a:ext cx="233" cy="1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Line 26"/>
            <p:cNvSpPr>
              <a:spLocks noChangeShapeType="1"/>
            </p:cNvSpPr>
            <p:nvPr/>
          </p:nvSpPr>
          <p:spPr bwMode="auto">
            <a:xfrm>
              <a:off x="2588" y="1923"/>
              <a:ext cx="1" cy="390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4" name="Line 27"/>
            <p:cNvSpPr>
              <a:spLocks noChangeShapeType="1"/>
            </p:cNvSpPr>
            <p:nvPr/>
          </p:nvSpPr>
          <p:spPr bwMode="auto">
            <a:xfrm>
              <a:off x="3703" y="2257"/>
              <a:ext cx="1" cy="5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5" name="Line 28"/>
            <p:cNvSpPr>
              <a:spLocks noChangeShapeType="1"/>
            </p:cNvSpPr>
            <p:nvPr/>
          </p:nvSpPr>
          <p:spPr bwMode="auto">
            <a:xfrm>
              <a:off x="1475" y="2257"/>
              <a:ext cx="49" cy="7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754063" y="1795463"/>
            <a:ext cx="2379662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0800" tIns="50400" rIns="100800" bIns="50400"/>
          <a:lstStyle>
            <a:lvl1pPr marL="376238" indent="-376238">
              <a:tabLst>
                <a:tab pos="376238" algn="l"/>
                <a:tab pos="823913" algn="l"/>
                <a:tab pos="1273175" algn="l"/>
                <a:tab pos="1722438" algn="l"/>
                <a:tab pos="2171700" algn="l"/>
                <a:tab pos="2620963" algn="l"/>
                <a:tab pos="3070225" algn="l"/>
                <a:tab pos="3519488" algn="l"/>
                <a:tab pos="3968750" algn="l"/>
                <a:tab pos="4418013" algn="l"/>
                <a:tab pos="4867275" algn="l"/>
                <a:tab pos="5316538" algn="l"/>
                <a:tab pos="5765800" algn="l"/>
                <a:tab pos="6215063" algn="l"/>
                <a:tab pos="6664325" algn="l"/>
                <a:tab pos="7113588" algn="l"/>
                <a:tab pos="7562850" algn="l"/>
                <a:tab pos="8012113" algn="l"/>
                <a:tab pos="8461375" algn="l"/>
                <a:tab pos="8910638" algn="l"/>
                <a:tab pos="9359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376238" algn="l"/>
                <a:tab pos="823913" algn="l"/>
                <a:tab pos="1273175" algn="l"/>
                <a:tab pos="1722438" algn="l"/>
                <a:tab pos="2171700" algn="l"/>
                <a:tab pos="2620963" algn="l"/>
                <a:tab pos="3070225" algn="l"/>
                <a:tab pos="3519488" algn="l"/>
                <a:tab pos="3968750" algn="l"/>
                <a:tab pos="4418013" algn="l"/>
                <a:tab pos="4867275" algn="l"/>
                <a:tab pos="5316538" algn="l"/>
                <a:tab pos="5765800" algn="l"/>
                <a:tab pos="6215063" algn="l"/>
                <a:tab pos="6664325" algn="l"/>
                <a:tab pos="7113588" algn="l"/>
                <a:tab pos="7562850" algn="l"/>
                <a:tab pos="8012113" algn="l"/>
                <a:tab pos="8461375" algn="l"/>
                <a:tab pos="8910638" algn="l"/>
                <a:tab pos="9359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376238" algn="l"/>
                <a:tab pos="823913" algn="l"/>
                <a:tab pos="1273175" algn="l"/>
                <a:tab pos="1722438" algn="l"/>
                <a:tab pos="2171700" algn="l"/>
                <a:tab pos="2620963" algn="l"/>
                <a:tab pos="3070225" algn="l"/>
                <a:tab pos="3519488" algn="l"/>
                <a:tab pos="3968750" algn="l"/>
                <a:tab pos="4418013" algn="l"/>
                <a:tab pos="4867275" algn="l"/>
                <a:tab pos="5316538" algn="l"/>
                <a:tab pos="5765800" algn="l"/>
                <a:tab pos="6215063" algn="l"/>
                <a:tab pos="6664325" algn="l"/>
                <a:tab pos="7113588" algn="l"/>
                <a:tab pos="7562850" algn="l"/>
                <a:tab pos="8012113" algn="l"/>
                <a:tab pos="8461375" algn="l"/>
                <a:tab pos="8910638" algn="l"/>
                <a:tab pos="9359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376238" algn="l"/>
                <a:tab pos="823913" algn="l"/>
                <a:tab pos="1273175" algn="l"/>
                <a:tab pos="1722438" algn="l"/>
                <a:tab pos="2171700" algn="l"/>
                <a:tab pos="2620963" algn="l"/>
                <a:tab pos="3070225" algn="l"/>
                <a:tab pos="3519488" algn="l"/>
                <a:tab pos="3968750" algn="l"/>
                <a:tab pos="4418013" algn="l"/>
                <a:tab pos="4867275" algn="l"/>
                <a:tab pos="5316538" algn="l"/>
                <a:tab pos="5765800" algn="l"/>
                <a:tab pos="6215063" algn="l"/>
                <a:tab pos="6664325" algn="l"/>
                <a:tab pos="7113588" algn="l"/>
                <a:tab pos="7562850" algn="l"/>
                <a:tab pos="8012113" algn="l"/>
                <a:tab pos="8461375" algn="l"/>
                <a:tab pos="8910638" algn="l"/>
                <a:tab pos="9359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376238" algn="l"/>
                <a:tab pos="823913" algn="l"/>
                <a:tab pos="1273175" algn="l"/>
                <a:tab pos="1722438" algn="l"/>
                <a:tab pos="2171700" algn="l"/>
                <a:tab pos="2620963" algn="l"/>
                <a:tab pos="3070225" algn="l"/>
                <a:tab pos="3519488" algn="l"/>
                <a:tab pos="3968750" algn="l"/>
                <a:tab pos="4418013" algn="l"/>
                <a:tab pos="4867275" algn="l"/>
                <a:tab pos="5316538" algn="l"/>
                <a:tab pos="5765800" algn="l"/>
                <a:tab pos="6215063" algn="l"/>
                <a:tab pos="6664325" algn="l"/>
                <a:tab pos="7113588" algn="l"/>
                <a:tab pos="7562850" algn="l"/>
                <a:tab pos="8012113" algn="l"/>
                <a:tab pos="8461375" algn="l"/>
                <a:tab pos="8910638" algn="l"/>
                <a:tab pos="9359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  <a:tab pos="823913" algn="l"/>
                <a:tab pos="1273175" algn="l"/>
                <a:tab pos="1722438" algn="l"/>
                <a:tab pos="2171700" algn="l"/>
                <a:tab pos="2620963" algn="l"/>
                <a:tab pos="3070225" algn="l"/>
                <a:tab pos="3519488" algn="l"/>
                <a:tab pos="3968750" algn="l"/>
                <a:tab pos="4418013" algn="l"/>
                <a:tab pos="4867275" algn="l"/>
                <a:tab pos="5316538" algn="l"/>
                <a:tab pos="5765800" algn="l"/>
                <a:tab pos="6215063" algn="l"/>
                <a:tab pos="6664325" algn="l"/>
                <a:tab pos="7113588" algn="l"/>
                <a:tab pos="7562850" algn="l"/>
                <a:tab pos="8012113" algn="l"/>
                <a:tab pos="8461375" algn="l"/>
                <a:tab pos="8910638" algn="l"/>
                <a:tab pos="9359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  <a:tab pos="823913" algn="l"/>
                <a:tab pos="1273175" algn="l"/>
                <a:tab pos="1722438" algn="l"/>
                <a:tab pos="2171700" algn="l"/>
                <a:tab pos="2620963" algn="l"/>
                <a:tab pos="3070225" algn="l"/>
                <a:tab pos="3519488" algn="l"/>
                <a:tab pos="3968750" algn="l"/>
                <a:tab pos="4418013" algn="l"/>
                <a:tab pos="4867275" algn="l"/>
                <a:tab pos="5316538" algn="l"/>
                <a:tab pos="5765800" algn="l"/>
                <a:tab pos="6215063" algn="l"/>
                <a:tab pos="6664325" algn="l"/>
                <a:tab pos="7113588" algn="l"/>
                <a:tab pos="7562850" algn="l"/>
                <a:tab pos="8012113" algn="l"/>
                <a:tab pos="8461375" algn="l"/>
                <a:tab pos="8910638" algn="l"/>
                <a:tab pos="9359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  <a:tab pos="823913" algn="l"/>
                <a:tab pos="1273175" algn="l"/>
                <a:tab pos="1722438" algn="l"/>
                <a:tab pos="2171700" algn="l"/>
                <a:tab pos="2620963" algn="l"/>
                <a:tab pos="3070225" algn="l"/>
                <a:tab pos="3519488" algn="l"/>
                <a:tab pos="3968750" algn="l"/>
                <a:tab pos="4418013" algn="l"/>
                <a:tab pos="4867275" algn="l"/>
                <a:tab pos="5316538" algn="l"/>
                <a:tab pos="5765800" algn="l"/>
                <a:tab pos="6215063" algn="l"/>
                <a:tab pos="6664325" algn="l"/>
                <a:tab pos="7113588" algn="l"/>
                <a:tab pos="7562850" algn="l"/>
                <a:tab pos="8012113" algn="l"/>
                <a:tab pos="8461375" algn="l"/>
                <a:tab pos="8910638" algn="l"/>
                <a:tab pos="9359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  <a:tab pos="823913" algn="l"/>
                <a:tab pos="1273175" algn="l"/>
                <a:tab pos="1722438" algn="l"/>
                <a:tab pos="2171700" algn="l"/>
                <a:tab pos="2620963" algn="l"/>
                <a:tab pos="3070225" algn="l"/>
                <a:tab pos="3519488" algn="l"/>
                <a:tab pos="3968750" algn="l"/>
                <a:tab pos="4418013" algn="l"/>
                <a:tab pos="4867275" algn="l"/>
                <a:tab pos="5316538" algn="l"/>
                <a:tab pos="5765800" algn="l"/>
                <a:tab pos="6215063" algn="l"/>
                <a:tab pos="6664325" algn="l"/>
                <a:tab pos="7113588" algn="l"/>
                <a:tab pos="7562850" algn="l"/>
                <a:tab pos="8012113" algn="l"/>
                <a:tab pos="8461375" algn="l"/>
                <a:tab pos="8910638" algn="l"/>
                <a:tab pos="93599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B2B2B2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>
                <a:solidFill>
                  <a:srgbClr val="660033"/>
                </a:solidFill>
              </a:rPr>
              <a:t>3-4 раза в месяц </a:t>
            </a: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B2B2B2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>
                <a:solidFill>
                  <a:srgbClr val="660033"/>
                </a:solidFill>
              </a:rPr>
              <a:t>на пологом холме</a:t>
            </a: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B2B2B2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>
                <a:solidFill>
                  <a:srgbClr val="660033"/>
                </a:solidFill>
              </a:rPr>
              <a:t>место народных</a:t>
            </a: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B2B2B2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>
                <a:solidFill>
                  <a:srgbClr val="660033"/>
                </a:solidFill>
              </a:rPr>
              <a:t>собраний</a:t>
            </a: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B2B2B2"/>
              </a:buClr>
              <a:buSzPct val="100000"/>
              <a:buFont typeface="Times New Roman" panose="02020603050405020304" pitchFamily="18" charset="0"/>
              <a:buNone/>
            </a:pPr>
            <a:r>
              <a:rPr lang="en-GB">
                <a:solidFill>
                  <a:srgbClr val="000000"/>
                </a:solidFill>
              </a:rPr>
              <a:t>  </a:t>
            </a:r>
          </a:p>
        </p:txBody>
      </p: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5199063" y="1716088"/>
            <a:ext cx="2252662" cy="1428750"/>
            <a:chOff x="3275" y="1081"/>
            <a:chExt cx="1419" cy="900"/>
          </a:xfrm>
        </p:grpSpPr>
        <p:grpSp>
          <p:nvGrpSpPr>
            <p:cNvPr id="22536" name="Group 31"/>
            <p:cNvGrpSpPr>
              <a:grpSpLocks/>
            </p:cNvGrpSpPr>
            <p:nvPr/>
          </p:nvGrpSpPr>
          <p:grpSpPr bwMode="auto">
            <a:xfrm>
              <a:off x="3275" y="1280"/>
              <a:ext cx="975" cy="613"/>
              <a:chOff x="3275" y="1280"/>
              <a:chExt cx="975" cy="613"/>
            </a:xfrm>
          </p:grpSpPr>
          <p:sp>
            <p:nvSpPr>
              <p:cNvPr id="22538" name="AutoShape 32"/>
              <p:cNvSpPr>
                <a:spLocks noChangeArrowheads="1"/>
              </p:cNvSpPr>
              <p:nvPr/>
            </p:nvSpPr>
            <p:spPr bwMode="auto">
              <a:xfrm>
                <a:off x="3275" y="1280"/>
                <a:ext cx="976" cy="614"/>
              </a:xfrm>
              <a:prstGeom prst="flowChartAlternateProcess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 marL="742950" indent="-285750"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eaLnBrk="1" hangingPunct="1">
                  <a:lnSpc>
                    <a:spcPct val="87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ru-RU"/>
              </a:p>
            </p:txBody>
          </p:sp>
          <p:sp>
            <p:nvSpPr>
              <p:cNvPr id="22539" name="Text Box 33"/>
              <p:cNvSpPr txBox="1">
                <a:spLocks noChangeArrowheads="1"/>
              </p:cNvSpPr>
              <p:nvPr/>
            </p:nvSpPr>
            <p:spPr bwMode="auto">
              <a:xfrm>
                <a:off x="3325" y="1330"/>
                <a:ext cx="882" cy="4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 marL="742950" indent="-28575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lnSpc>
                    <a:spcPct val="93000"/>
                  </a:lnSpc>
                  <a:spcBef>
                    <a:spcPts val="938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GB" sz="1500" b="1">
                    <a:solidFill>
                      <a:srgbClr val="000000"/>
                    </a:solidFill>
                  </a:rPr>
                  <a:t>Стратег</a:t>
                </a:r>
              </a:p>
              <a:p>
                <a:pPr algn="ctr" eaLnBrk="1" hangingPunct="1">
                  <a:lnSpc>
                    <a:spcPct val="93000"/>
                  </a:lnSpc>
                  <a:spcBef>
                    <a:spcPts val="938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GB" sz="1500" b="1">
                    <a:solidFill>
                      <a:srgbClr val="000000"/>
                    </a:solidFill>
                  </a:rPr>
                  <a:t> на 1 год</a:t>
                </a:r>
              </a:p>
            </p:txBody>
          </p:sp>
        </p:grpSp>
        <p:pic>
          <p:nvPicPr>
            <p:cNvPr id="22537" name="Picture 3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5" y="1081"/>
              <a:ext cx="420" cy="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1299" name="Text Box 35"/>
          <p:cNvSpPr txBox="1">
            <a:spLocks noChangeArrowheads="1"/>
          </p:cNvSpPr>
          <p:nvPr/>
        </p:nvSpPr>
        <p:spPr bwMode="auto">
          <a:xfrm>
            <a:off x="7659688" y="1874838"/>
            <a:ext cx="2182812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0800" tIns="50400" rIns="100800" bIns="504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11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b="1">
                <a:solidFill>
                  <a:srgbClr val="660033"/>
                </a:solidFill>
              </a:rPr>
              <a:t>Военачальник, руководил войском и флотом, ведал отношениями с другими государствами</a:t>
            </a:r>
          </a:p>
        </p:txBody>
      </p:sp>
      <p:sp>
        <p:nvSpPr>
          <p:cNvPr id="22534" name="AutoShape 36"/>
          <p:cNvSpPr>
            <a:spLocks noChangeArrowheads="1"/>
          </p:cNvSpPr>
          <p:nvPr/>
        </p:nvSpPr>
        <p:spPr bwMode="auto">
          <a:xfrm>
            <a:off x="0" y="2192338"/>
            <a:ext cx="595313" cy="396875"/>
          </a:xfrm>
          <a:prstGeom prst="rightArrow">
            <a:avLst>
              <a:gd name="adj1" fmla="val 50000"/>
              <a:gd name="adj2" fmla="val 37493"/>
            </a:avLst>
          </a:prstGeom>
          <a:solidFill>
            <a:srgbClr val="66003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/>
          </a:p>
        </p:txBody>
      </p:sp>
      <p:sp>
        <p:nvSpPr>
          <p:cNvPr id="11301" name="Text Box 37"/>
          <p:cNvSpPr txBox="1">
            <a:spLocks noChangeArrowheads="1"/>
          </p:cNvSpPr>
          <p:nvPr/>
        </p:nvSpPr>
        <p:spPr bwMode="auto">
          <a:xfrm>
            <a:off x="673100" y="207963"/>
            <a:ext cx="8653463" cy="1347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100800" tIns="50400" rIns="100800" bIns="50400">
            <a:spAutoFit/>
          </a:bodyPr>
          <a:lstStyle/>
          <a:p>
            <a:pPr algn="ctr" eaLnBrk="1" hangingPunct="1">
              <a:lnSpc>
                <a:spcPct val="93000"/>
              </a:lnSpc>
              <a:spcBef>
                <a:spcPts val="275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Gothic" charset="0"/>
              </a:rPr>
              <a:t>Чем занималось Народное собрание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1"/>
          <p:cNvGrpSpPr>
            <a:grpSpLocks/>
          </p:cNvGrpSpPr>
          <p:nvPr/>
        </p:nvGrpSpPr>
        <p:grpSpPr bwMode="auto">
          <a:xfrm>
            <a:off x="611188" y="1065213"/>
            <a:ext cx="8713787" cy="5784850"/>
            <a:chOff x="385" y="671"/>
            <a:chExt cx="5489" cy="3644"/>
          </a:xfrm>
        </p:grpSpPr>
        <p:sp>
          <p:nvSpPr>
            <p:cNvPr id="24579" name="Rectangle 2"/>
            <p:cNvSpPr>
              <a:spLocks noChangeArrowheads="1"/>
            </p:cNvSpPr>
            <p:nvPr/>
          </p:nvSpPr>
          <p:spPr bwMode="auto">
            <a:xfrm>
              <a:off x="385" y="671"/>
              <a:ext cx="1319" cy="859"/>
            </a:xfrm>
            <a:prstGeom prst="rect">
              <a:avLst/>
            </a:prstGeom>
            <a:solidFill>
              <a:srgbClr val="00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eaLnBrk="1" hangingPunct="1"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b="1">
                  <a:solidFill>
                    <a:srgbClr val="FFFFFF"/>
                  </a:solidFill>
                </a:rPr>
                <a:t>НАРОДНОЕ </a:t>
              </a:r>
              <a:br>
                <a:rPr lang="en-GB" b="1">
                  <a:solidFill>
                    <a:srgbClr val="FFFFFF"/>
                  </a:solidFill>
                </a:rPr>
              </a:br>
              <a:r>
                <a:rPr lang="en-GB" b="1">
                  <a:solidFill>
                    <a:srgbClr val="FFFFFF"/>
                  </a:solidFill>
                </a:rPr>
                <a:t>СОБРАНИЕ</a:t>
              </a:r>
            </a:p>
          </p:txBody>
        </p:sp>
        <p:sp>
          <p:nvSpPr>
            <p:cNvPr id="24580" name="Rectangle 3"/>
            <p:cNvSpPr>
              <a:spLocks noChangeArrowheads="1"/>
            </p:cNvSpPr>
            <p:nvPr/>
          </p:nvSpPr>
          <p:spPr bwMode="auto">
            <a:xfrm>
              <a:off x="1704" y="671"/>
              <a:ext cx="1756" cy="3645"/>
            </a:xfrm>
            <a:prstGeom prst="rect">
              <a:avLst/>
            </a:prstGeom>
            <a:solidFill>
              <a:srgbClr val="00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eaLnBrk="1" hangingPunct="1">
                <a:lnSpc>
                  <a:spcPct val="87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/>
            </a:p>
          </p:txBody>
        </p:sp>
        <p:sp>
          <p:nvSpPr>
            <p:cNvPr id="24581" name="Rectangle 4"/>
            <p:cNvSpPr>
              <a:spLocks noChangeArrowheads="1"/>
            </p:cNvSpPr>
            <p:nvPr/>
          </p:nvSpPr>
          <p:spPr bwMode="auto">
            <a:xfrm>
              <a:off x="3460" y="671"/>
              <a:ext cx="2415" cy="859"/>
            </a:xfrm>
            <a:prstGeom prst="rect">
              <a:avLst/>
            </a:prstGeom>
            <a:solidFill>
              <a:srgbClr val="00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eaLnBrk="1" hangingPunct="1"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b="1">
                  <a:solidFill>
                    <a:srgbClr val="FFFFFF"/>
                  </a:solidFill>
                </a:rPr>
                <a:t>Рассмотрение судебных дел и вынесение решений</a:t>
              </a:r>
            </a:p>
          </p:txBody>
        </p:sp>
        <p:sp>
          <p:nvSpPr>
            <p:cNvPr id="24582" name="Rectangle 5"/>
            <p:cNvSpPr>
              <a:spLocks noChangeArrowheads="1"/>
            </p:cNvSpPr>
            <p:nvPr/>
          </p:nvSpPr>
          <p:spPr bwMode="auto">
            <a:xfrm>
              <a:off x="385" y="1530"/>
              <a:ext cx="1319" cy="964"/>
            </a:xfrm>
            <a:prstGeom prst="rect">
              <a:avLst/>
            </a:prstGeom>
            <a:solidFill>
              <a:srgbClr val="CBEC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>
                  <a:solidFill>
                    <a:srgbClr val="000000"/>
                  </a:solidFill>
                </a:rPr>
                <a:t>СТРАТЕГИ</a:t>
              </a:r>
            </a:p>
          </p:txBody>
        </p:sp>
        <p:sp>
          <p:nvSpPr>
            <p:cNvPr id="24583" name="Rectangle 6"/>
            <p:cNvSpPr>
              <a:spLocks noChangeArrowheads="1"/>
            </p:cNvSpPr>
            <p:nvPr/>
          </p:nvSpPr>
          <p:spPr bwMode="auto">
            <a:xfrm>
              <a:off x="3460" y="1530"/>
              <a:ext cx="2415" cy="964"/>
            </a:xfrm>
            <a:prstGeom prst="rect">
              <a:avLst/>
            </a:prstGeom>
            <a:solidFill>
              <a:srgbClr val="CBEC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>
                  <a:solidFill>
                    <a:srgbClr val="000000"/>
                  </a:solidFill>
                </a:rPr>
                <a:t>Предварительное обсуждение предложенных законов, наблюдение за порядком в городе</a:t>
              </a:r>
            </a:p>
          </p:txBody>
        </p:sp>
        <p:sp>
          <p:nvSpPr>
            <p:cNvPr id="24584" name="Rectangle 7"/>
            <p:cNvSpPr>
              <a:spLocks noChangeArrowheads="1"/>
            </p:cNvSpPr>
            <p:nvPr/>
          </p:nvSpPr>
          <p:spPr bwMode="auto">
            <a:xfrm>
              <a:off x="385" y="2494"/>
              <a:ext cx="1319" cy="859"/>
            </a:xfrm>
            <a:prstGeom prst="rect">
              <a:avLst/>
            </a:prstGeom>
            <a:solidFill>
              <a:srgbClr val="E7F6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>
                  <a:solidFill>
                    <a:srgbClr val="000000"/>
                  </a:solidFill>
                </a:rPr>
                <a:t>СОВЕТ </a:t>
              </a:r>
            </a:p>
            <a:p>
              <a:pPr eaLnBrk="1" hangingPunct="1"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>
                  <a:solidFill>
                    <a:srgbClr val="000000"/>
                  </a:solidFill>
                </a:rPr>
                <a:t>ПЯТИСОТ</a:t>
              </a:r>
            </a:p>
          </p:txBody>
        </p:sp>
        <p:sp>
          <p:nvSpPr>
            <p:cNvPr id="24585" name="Rectangle 8"/>
            <p:cNvSpPr>
              <a:spLocks noChangeArrowheads="1"/>
            </p:cNvSpPr>
            <p:nvPr/>
          </p:nvSpPr>
          <p:spPr bwMode="auto">
            <a:xfrm>
              <a:off x="3460" y="2494"/>
              <a:ext cx="2415" cy="859"/>
            </a:xfrm>
            <a:prstGeom prst="rect">
              <a:avLst/>
            </a:prstGeom>
            <a:solidFill>
              <a:srgbClr val="E7F6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>
                  <a:solidFill>
                    <a:srgbClr val="000000"/>
                  </a:solidFill>
                </a:rPr>
                <a:t>Объявление войны, заключение мира, распоряжение казной</a:t>
              </a:r>
            </a:p>
          </p:txBody>
        </p:sp>
        <p:sp>
          <p:nvSpPr>
            <p:cNvPr id="24586" name="Rectangle 9"/>
            <p:cNvSpPr>
              <a:spLocks noChangeArrowheads="1"/>
            </p:cNvSpPr>
            <p:nvPr/>
          </p:nvSpPr>
          <p:spPr bwMode="auto">
            <a:xfrm>
              <a:off x="385" y="3353"/>
              <a:ext cx="1319" cy="963"/>
            </a:xfrm>
            <a:prstGeom prst="rect">
              <a:avLst/>
            </a:prstGeom>
            <a:solidFill>
              <a:srgbClr val="CBEC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>
                  <a:solidFill>
                    <a:srgbClr val="000000"/>
                  </a:solidFill>
                </a:rPr>
                <a:t>НАРОДНЫЙ </a:t>
              </a:r>
              <a:br>
                <a:rPr lang="en-GB">
                  <a:solidFill>
                    <a:srgbClr val="000000"/>
                  </a:solidFill>
                </a:rPr>
              </a:br>
              <a:r>
                <a:rPr lang="en-GB">
                  <a:solidFill>
                    <a:srgbClr val="000000"/>
                  </a:solidFill>
                </a:rPr>
                <a:t>СУД</a:t>
              </a:r>
            </a:p>
          </p:txBody>
        </p:sp>
        <p:sp>
          <p:nvSpPr>
            <p:cNvPr id="24587" name="Rectangle 10"/>
            <p:cNvSpPr>
              <a:spLocks noChangeArrowheads="1"/>
            </p:cNvSpPr>
            <p:nvPr/>
          </p:nvSpPr>
          <p:spPr bwMode="auto">
            <a:xfrm>
              <a:off x="3460" y="3353"/>
              <a:ext cx="2415" cy="963"/>
            </a:xfrm>
            <a:prstGeom prst="rect">
              <a:avLst/>
            </a:prstGeom>
            <a:solidFill>
              <a:srgbClr val="CBEC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>
                  <a:solidFill>
                    <a:srgbClr val="000000"/>
                  </a:solidFill>
                </a:rPr>
                <a:t>Руководство войском и флотом, ведение переговоров с другими государствами</a:t>
              </a:r>
            </a:p>
          </p:txBody>
        </p:sp>
        <p:sp>
          <p:nvSpPr>
            <p:cNvPr id="24588" name="Line 11"/>
            <p:cNvSpPr>
              <a:spLocks noChangeShapeType="1"/>
            </p:cNvSpPr>
            <p:nvPr/>
          </p:nvSpPr>
          <p:spPr bwMode="auto">
            <a:xfrm>
              <a:off x="1704" y="671"/>
              <a:ext cx="1" cy="859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89" name="Line 12"/>
            <p:cNvSpPr>
              <a:spLocks noChangeShapeType="1"/>
            </p:cNvSpPr>
            <p:nvPr/>
          </p:nvSpPr>
          <p:spPr bwMode="auto">
            <a:xfrm>
              <a:off x="1704" y="1530"/>
              <a:ext cx="1" cy="2786"/>
            </a:xfrm>
            <a:prstGeom prst="line">
              <a:avLst/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0" name="Line 13"/>
            <p:cNvSpPr>
              <a:spLocks noChangeShapeType="1"/>
            </p:cNvSpPr>
            <p:nvPr/>
          </p:nvSpPr>
          <p:spPr bwMode="auto">
            <a:xfrm>
              <a:off x="3460" y="671"/>
              <a:ext cx="1" cy="859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1" name="Line 14"/>
            <p:cNvSpPr>
              <a:spLocks noChangeShapeType="1"/>
            </p:cNvSpPr>
            <p:nvPr/>
          </p:nvSpPr>
          <p:spPr bwMode="auto">
            <a:xfrm>
              <a:off x="3460" y="1530"/>
              <a:ext cx="1" cy="2786"/>
            </a:xfrm>
            <a:prstGeom prst="line">
              <a:avLst/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2" name="Line 15"/>
            <p:cNvSpPr>
              <a:spLocks noChangeShapeType="1"/>
            </p:cNvSpPr>
            <p:nvPr/>
          </p:nvSpPr>
          <p:spPr bwMode="auto">
            <a:xfrm>
              <a:off x="385" y="1530"/>
              <a:ext cx="1319" cy="1"/>
            </a:xfrm>
            <a:prstGeom prst="line">
              <a:avLst/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3" name="Line 16"/>
            <p:cNvSpPr>
              <a:spLocks noChangeShapeType="1"/>
            </p:cNvSpPr>
            <p:nvPr/>
          </p:nvSpPr>
          <p:spPr bwMode="auto">
            <a:xfrm>
              <a:off x="3460" y="1530"/>
              <a:ext cx="2415" cy="1"/>
            </a:xfrm>
            <a:prstGeom prst="line">
              <a:avLst/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4" name="Line 17"/>
            <p:cNvSpPr>
              <a:spLocks noChangeShapeType="1"/>
            </p:cNvSpPr>
            <p:nvPr/>
          </p:nvSpPr>
          <p:spPr bwMode="auto">
            <a:xfrm>
              <a:off x="385" y="2494"/>
              <a:ext cx="1319" cy="1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5" name="Line 18"/>
            <p:cNvSpPr>
              <a:spLocks noChangeShapeType="1"/>
            </p:cNvSpPr>
            <p:nvPr/>
          </p:nvSpPr>
          <p:spPr bwMode="auto">
            <a:xfrm>
              <a:off x="3460" y="2494"/>
              <a:ext cx="2415" cy="1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6" name="Line 19"/>
            <p:cNvSpPr>
              <a:spLocks noChangeShapeType="1"/>
            </p:cNvSpPr>
            <p:nvPr/>
          </p:nvSpPr>
          <p:spPr bwMode="auto">
            <a:xfrm>
              <a:off x="385" y="3353"/>
              <a:ext cx="1319" cy="1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7" name="Line 20"/>
            <p:cNvSpPr>
              <a:spLocks noChangeShapeType="1"/>
            </p:cNvSpPr>
            <p:nvPr/>
          </p:nvSpPr>
          <p:spPr bwMode="auto">
            <a:xfrm>
              <a:off x="3460" y="3353"/>
              <a:ext cx="2415" cy="1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8" name="Line 21"/>
            <p:cNvSpPr>
              <a:spLocks noChangeShapeType="1"/>
            </p:cNvSpPr>
            <p:nvPr/>
          </p:nvSpPr>
          <p:spPr bwMode="auto">
            <a:xfrm>
              <a:off x="385" y="671"/>
              <a:ext cx="1" cy="3645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99" name="Line 22"/>
            <p:cNvSpPr>
              <a:spLocks noChangeShapeType="1"/>
            </p:cNvSpPr>
            <p:nvPr/>
          </p:nvSpPr>
          <p:spPr bwMode="auto">
            <a:xfrm>
              <a:off x="5875" y="671"/>
              <a:ext cx="1" cy="3645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00" name="Line 23"/>
            <p:cNvSpPr>
              <a:spLocks noChangeShapeType="1"/>
            </p:cNvSpPr>
            <p:nvPr/>
          </p:nvSpPr>
          <p:spPr bwMode="auto">
            <a:xfrm>
              <a:off x="385" y="671"/>
              <a:ext cx="5490" cy="1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01" name="Line 24"/>
            <p:cNvSpPr>
              <a:spLocks noChangeShapeType="1"/>
            </p:cNvSpPr>
            <p:nvPr/>
          </p:nvSpPr>
          <p:spPr bwMode="auto">
            <a:xfrm>
              <a:off x="385" y="4316"/>
              <a:ext cx="1319" cy="1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02" name="Line 25"/>
            <p:cNvSpPr>
              <a:spLocks noChangeShapeType="1"/>
            </p:cNvSpPr>
            <p:nvPr/>
          </p:nvSpPr>
          <p:spPr bwMode="auto">
            <a:xfrm>
              <a:off x="1704" y="4316"/>
              <a:ext cx="1756" cy="1"/>
            </a:xfrm>
            <a:prstGeom prst="line">
              <a:avLst/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03" name="Line 26"/>
            <p:cNvSpPr>
              <a:spLocks noChangeShapeType="1"/>
            </p:cNvSpPr>
            <p:nvPr/>
          </p:nvSpPr>
          <p:spPr bwMode="auto">
            <a:xfrm>
              <a:off x="3460" y="4316"/>
              <a:ext cx="2415" cy="1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765175"/>
            <a:ext cx="4111625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Rectangle 4" descr="Коричневый мрамор"/>
          <p:cNvSpPr txBox="1">
            <a:spLocks noChangeArrowheads="1"/>
          </p:cNvSpPr>
          <p:nvPr/>
        </p:nvSpPr>
        <p:spPr>
          <a:xfrm>
            <a:off x="5183188" y="779463"/>
            <a:ext cx="4500562" cy="5929312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76200">
            <a:solidFill>
              <a:schemeClr val="tx2"/>
            </a:solidFill>
          </a:ln>
        </p:spPr>
        <p:txBody>
          <a:bodyPr/>
          <a:lstStyle/>
          <a:p>
            <a:pPr marL="341313" indent="-341313" algn="ctr">
              <a:lnSpc>
                <a:spcPct val="87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Monotype Sorts" pitchFamily="2" charset="2"/>
              <a:buNone/>
              <a:defRPr/>
            </a:pPr>
            <a:r>
              <a:rPr lang="ru-RU" sz="2800" b="1" kern="0" dirty="0">
                <a:latin typeface="+mn-lt"/>
                <a:ea typeface="+mn-ea"/>
              </a:rPr>
              <a:t>Перикл отдавал </a:t>
            </a:r>
            <a:r>
              <a:rPr lang="ru-RU" sz="2800" b="1" kern="0" dirty="0" err="1">
                <a:latin typeface="+mn-lt"/>
                <a:ea typeface="+mn-ea"/>
              </a:rPr>
              <a:t>госу-дарственным</a:t>
            </a:r>
            <a:r>
              <a:rPr lang="ru-RU" sz="2800" b="1" kern="0" dirty="0">
                <a:latin typeface="+mn-lt"/>
                <a:ea typeface="+mn-ea"/>
              </a:rPr>
              <a:t> делам всего себя.</a:t>
            </a:r>
          </a:p>
          <a:p>
            <a:pPr marL="341313" indent="-341313" algn="ctr">
              <a:lnSpc>
                <a:spcPct val="87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Monotype Sorts" pitchFamily="2" charset="2"/>
              <a:buNone/>
              <a:defRPr/>
            </a:pPr>
            <a:r>
              <a:rPr lang="ru-RU" sz="2800" b="1" kern="0" dirty="0">
                <a:latin typeface="+mn-lt"/>
                <a:ea typeface="+mn-ea"/>
              </a:rPr>
              <a:t>Его друзьями были-драматург </a:t>
            </a:r>
            <a:r>
              <a:rPr lang="ru-RU" sz="2800" b="1" kern="0" dirty="0" err="1">
                <a:latin typeface="+mn-lt"/>
                <a:ea typeface="+mn-ea"/>
              </a:rPr>
              <a:t>Софокл,историк</a:t>
            </a:r>
            <a:r>
              <a:rPr lang="ru-RU" sz="2800" b="1" kern="0" dirty="0">
                <a:latin typeface="+mn-lt"/>
                <a:ea typeface="+mn-ea"/>
              </a:rPr>
              <a:t> Геродот, скульптор Фидий.</a:t>
            </a:r>
          </a:p>
          <a:p>
            <a:pPr marL="341313" indent="-341313" algn="ctr">
              <a:lnSpc>
                <a:spcPct val="87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Monotype Sorts" pitchFamily="2" charset="2"/>
              <a:buNone/>
              <a:defRPr/>
            </a:pPr>
            <a:r>
              <a:rPr lang="ru-RU" sz="2800" b="1" kern="0" dirty="0">
                <a:latin typeface="+mn-lt"/>
                <a:ea typeface="+mn-ea"/>
              </a:rPr>
              <a:t>Но Перикла окружали и враги пытавшиеся опорочить стратега и его друзей</a:t>
            </a:r>
            <a:r>
              <a:rPr lang="ru-RU" sz="2800" b="1" kern="0" dirty="0">
                <a:solidFill>
                  <a:schemeClr val="tx2"/>
                </a:solidFill>
                <a:latin typeface="+mn-lt"/>
                <a:ea typeface="+mn-ea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ChangeArrowheads="1"/>
          </p:cNvSpPr>
          <p:nvPr/>
        </p:nvSpPr>
        <p:spPr bwMode="auto">
          <a:xfrm>
            <a:off x="3325813" y="2493963"/>
            <a:ext cx="3143250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4000">
                <a:solidFill>
                  <a:srgbClr val="000000"/>
                </a:solidFill>
              </a:rPr>
              <a:t>Народное собрание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11113" y="2851150"/>
            <a:ext cx="2244725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5400">
                <a:solidFill>
                  <a:srgbClr val="000000"/>
                </a:solidFill>
              </a:rPr>
              <a:t>Армия</a:t>
            </a:r>
          </a:p>
        </p:txBody>
      </p:sp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7826375" y="2422525"/>
            <a:ext cx="1643063" cy="100012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spcAft>
                <a:spcPts val="1000"/>
              </a:spcAft>
              <a:buClr>
                <a:srgbClr val="000000"/>
              </a:buClr>
              <a:buSzPct val="100000"/>
              <a:buFont typeface="Calibri" panose="020F0502020204030204" pitchFamily="34" charset="0"/>
              <a:buNone/>
            </a:pPr>
            <a:r>
              <a:rPr lang="en-GB" sz="5400">
                <a:solidFill>
                  <a:srgbClr val="000000"/>
                </a:solidFill>
                <a:latin typeface="Calibri" panose="020F0502020204030204" pitchFamily="34" charset="0"/>
              </a:rPr>
              <a:t>Суд</a:t>
            </a: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3540125" y="4637088"/>
            <a:ext cx="2071688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3600">
                <a:solidFill>
                  <a:srgbClr val="000000"/>
                </a:solidFill>
              </a:rPr>
              <a:t>Совет пятисот</a:t>
            </a:r>
          </a:p>
        </p:txBody>
      </p:sp>
      <p:sp>
        <p:nvSpPr>
          <p:cNvPr id="28678" name="Rectangle 5"/>
          <p:cNvSpPr>
            <a:spLocks noChangeArrowheads="1"/>
          </p:cNvSpPr>
          <p:nvPr/>
        </p:nvSpPr>
        <p:spPr bwMode="auto">
          <a:xfrm>
            <a:off x="6604000" y="4422775"/>
            <a:ext cx="36353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3200">
                <a:solidFill>
                  <a:srgbClr val="000000"/>
                </a:solidFill>
              </a:rPr>
              <a:t>Государственные </a:t>
            </a:r>
          </a:p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3200">
                <a:solidFill>
                  <a:srgbClr val="000000"/>
                </a:solidFill>
              </a:rPr>
              <a:t>служащие</a:t>
            </a:r>
          </a:p>
        </p:txBody>
      </p:sp>
      <p:sp>
        <p:nvSpPr>
          <p:cNvPr id="28679" name="Rectangle 6"/>
          <p:cNvSpPr>
            <a:spLocks noChangeArrowheads="1"/>
          </p:cNvSpPr>
          <p:nvPr/>
        </p:nvSpPr>
        <p:spPr bwMode="auto">
          <a:xfrm>
            <a:off x="6969125" y="411163"/>
            <a:ext cx="282575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2800">
                <a:solidFill>
                  <a:srgbClr val="000000"/>
                </a:solidFill>
                <a:cs typeface="Times New Roman" panose="02020603050405020304" pitchFamily="18" charset="0"/>
              </a:rPr>
              <a:t>Ареопаг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1600">
                <a:solidFill>
                  <a:srgbClr val="000000"/>
                </a:solidFill>
                <a:cs typeface="Times New Roman" panose="02020603050405020304" pitchFamily="18" charset="0"/>
              </a:rPr>
              <a:t>Состоял из 60-70 аристократов, которых избирали на всю жизнь. Существенной роли в управлении государством не играл.</a:t>
            </a:r>
          </a:p>
        </p:txBody>
      </p:sp>
      <p:cxnSp>
        <p:nvCxnSpPr>
          <p:cNvPr id="28680" name="AutoShape 7"/>
          <p:cNvCxnSpPr>
            <a:cxnSpLocks noChangeShapeType="1"/>
          </p:cNvCxnSpPr>
          <p:nvPr/>
        </p:nvCxnSpPr>
        <p:spPr bwMode="auto">
          <a:xfrm flipH="1" flipV="1">
            <a:off x="2325688" y="3065463"/>
            <a:ext cx="714375" cy="1587"/>
          </a:xfrm>
          <a:prstGeom prst="straightConnector1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1" name="AutoShape 8"/>
          <p:cNvCxnSpPr>
            <a:cxnSpLocks noChangeShapeType="1"/>
          </p:cNvCxnSpPr>
          <p:nvPr/>
        </p:nvCxnSpPr>
        <p:spPr bwMode="auto">
          <a:xfrm>
            <a:off x="6183313" y="2994025"/>
            <a:ext cx="1357312" cy="1588"/>
          </a:xfrm>
          <a:prstGeom prst="straightConnector1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2" name="AutoShape 9"/>
          <p:cNvCxnSpPr>
            <a:cxnSpLocks noChangeShapeType="1"/>
          </p:cNvCxnSpPr>
          <p:nvPr/>
        </p:nvCxnSpPr>
        <p:spPr bwMode="auto">
          <a:xfrm>
            <a:off x="3754438" y="3851275"/>
            <a:ext cx="1587" cy="573088"/>
          </a:xfrm>
          <a:prstGeom prst="straightConnector1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3" name="AutoShape 10"/>
          <p:cNvCxnSpPr>
            <a:cxnSpLocks noChangeShapeType="1"/>
          </p:cNvCxnSpPr>
          <p:nvPr/>
        </p:nvCxnSpPr>
        <p:spPr bwMode="auto">
          <a:xfrm flipV="1">
            <a:off x="4754563" y="3779838"/>
            <a:ext cx="1587" cy="571500"/>
          </a:xfrm>
          <a:prstGeom prst="straightConnector1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4" name="AutoShape 11"/>
          <p:cNvCxnSpPr>
            <a:cxnSpLocks noChangeShapeType="1"/>
          </p:cNvCxnSpPr>
          <p:nvPr/>
        </p:nvCxnSpPr>
        <p:spPr bwMode="auto">
          <a:xfrm>
            <a:off x="5969000" y="3565525"/>
            <a:ext cx="1285875" cy="785813"/>
          </a:xfrm>
          <a:prstGeom prst="straightConnector1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868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13" y="165100"/>
            <a:ext cx="6083300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4032" y="1993887"/>
            <a:ext cx="8215369" cy="2984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Должностным лицам ежедневно платили деньги из государственной казны.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charset="0"/>
              <a:ea typeface="+mn-ea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0048" y="708003"/>
            <a:ext cx="4064895" cy="815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ea typeface="+mn-ea"/>
              </a:rPr>
              <a:t>Документ 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68610" y="422251"/>
            <a:ext cx="4064895" cy="815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ea typeface="+mn-ea"/>
              </a:rPr>
              <a:t>Документ 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2594" y="2279639"/>
            <a:ext cx="9076353" cy="22611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Должностные лица отчитывались перед народным собранием.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charset="0"/>
              <a:ea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0048" y="565127"/>
            <a:ext cx="4064895" cy="815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ea typeface="+mn-ea"/>
              </a:rPr>
              <a:t>Документ 3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39850" y="2208201"/>
            <a:ext cx="7157857" cy="2984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  <a:ea typeface="+mn-ea"/>
              </a:rPr>
              <a:t>Народовластие.</a:t>
            </a:r>
          </a:p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  <a:ea typeface="+mn-ea"/>
              </a:rPr>
              <a:t>Все имели доступ к </a:t>
            </a:r>
          </a:p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  <a:ea typeface="+mn-ea"/>
              </a:rPr>
              <a:t>государственным </a:t>
            </a:r>
          </a:p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charset="0"/>
                <a:ea typeface="+mn-ea"/>
              </a:rPr>
              <a:t>Должностям.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3"/>
          <p:cNvSpPr>
            <a:spLocks noGrp="1"/>
          </p:cNvSpPr>
          <p:nvPr>
            <p:ph sz="half" idx="1"/>
          </p:nvPr>
        </p:nvSpPr>
        <p:spPr>
          <a:xfrm>
            <a:off x="468313" y="493713"/>
            <a:ext cx="8966200" cy="3857625"/>
          </a:xfrm>
        </p:spPr>
        <p:txBody>
          <a:bodyPr/>
          <a:lstStyle/>
          <a:p>
            <a:pPr marL="0" indent="0">
              <a:buFont typeface="Times New Roman" pitchFamily="18" charset="0"/>
              <a:buNone/>
            </a:pPr>
            <a:r>
              <a:rPr lang="ru-RU" i="1" smtClean="0"/>
              <a:t> </a:t>
            </a:r>
            <a:endParaRPr lang="ru-RU" smtClean="0"/>
          </a:p>
          <a:p>
            <a:pPr marL="0" indent="0">
              <a:buFont typeface="Times New Roman" pitchFamily="18" charset="0"/>
              <a:buNone/>
            </a:pPr>
            <a:endParaRPr lang="ru-RU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350945"/>
            <a:ext cx="9562601" cy="22611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ea typeface="+mn-ea"/>
              </a:rPr>
              <a:t>Как афиняне называли управление в своем  полисе?</a:t>
            </a:r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ea typeface="+mn-ea"/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  <a:ea typeface="+mn-ea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54428" y="5851539"/>
            <a:ext cx="4801314" cy="815288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i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charset="0"/>
                <a:ea typeface="+mn-ea"/>
              </a:rPr>
              <a:t> демократия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" charset="0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4900" b="1" i="1">
                <a:solidFill>
                  <a:srgbClr val="000000"/>
                </a:solidFill>
              </a:rPr>
              <a:t>Вывод: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515938" y="1763713"/>
            <a:ext cx="9564687" cy="499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8080" rIns="0" bIns="0"/>
          <a:lstStyle>
            <a:lvl1pPr marL="341313" indent="-341313"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</a:pPr>
            <a:r>
              <a:rPr lang="en-GB" sz="4000" b="1" i="1">
                <a:solidFill>
                  <a:srgbClr val="000000"/>
                </a:solidFill>
              </a:rPr>
              <a:t>       Во времена Перикла Афины были самым могущественным государством Эллады, её культурным центром.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8280" y="2065325"/>
            <a:ext cx="9358378" cy="15382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  <a:ea typeface="+mn-ea"/>
              </a:rPr>
              <a:t>Что  означает  демократия в переводе с греческого?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25800" y="5851539"/>
            <a:ext cx="5734262" cy="815288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  <a:ea typeface="+mn-ea"/>
              </a:rPr>
              <a:t>власть демоса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 charset="0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11438" y="3851275"/>
            <a:ext cx="7143750" cy="3494088"/>
          </a:xfrm>
          <a:solidFill>
            <a:srgbClr val="FFC000"/>
          </a:solidFill>
        </p:spPr>
        <p:txBody>
          <a:bodyPr/>
          <a:lstStyle/>
          <a:p>
            <a:pPr marL="0" indent="0">
              <a:buFont typeface="Times New Roman" pitchFamily="18" charset="0"/>
              <a:buNone/>
            </a:pPr>
            <a:r>
              <a:rPr lang="ru-RU" i="1" smtClean="0"/>
              <a:t>ремесленники, мелкие торговцы, строительные рабочие,  резчики по камню, скульпторы, «корабельная чернь» (употребляя выражение знати) – гребцы, матросы  и рулевые  военных кораблей, плотники и конопатчики, крутильщики корабельных канатов, мелкие земледельцы Аттики.)</a:t>
            </a:r>
            <a:endParaRPr lang="ru-RU" smtClean="0"/>
          </a:p>
          <a:p>
            <a:pPr marL="0" indent="0">
              <a:buFont typeface="Times New Roman" pitchFamily="18" charset="0"/>
              <a:buNone/>
            </a:pPr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754032" y="2208201"/>
            <a:ext cx="8572476" cy="815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  <a:ea typeface="+mn-ea"/>
              </a:rPr>
              <a:t>Из кого состоял демос?</a:t>
            </a:r>
            <a:r>
              <a:rPr lang="ru-RU" sz="54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  <a:ea typeface="+mn-ea"/>
              </a:rPr>
              <a:t> 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 charset="0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3966" y="1493821"/>
            <a:ext cx="9619217" cy="22611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  <a:ea typeface="+mn-ea"/>
              </a:rPr>
              <a:t>Кто  и когда заложил основы демократии в Афинах?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254500" y="4994275"/>
            <a:ext cx="4643438" cy="9493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sz="3200" i="1">
                <a:solidFill>
                  <a:srgbClr val="0070C0"/>
                </a:solidFill>
              </a:rPr>
              <a:t>Это был Солон, </a:t>
            </a:r>
            <a:endParaRPr lang="en-US" sz="3200" i="1">
              <a:solidFill>
                <a:srgbClr val="0070C0"/>
              </a:solidFill>
            </a:endParaRPr>
          </a:p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sz="3200" i="1">
                <a:solidFill>
                  <a:srgbClr val="0070C0"/>
                </a:solidFill>
              </a:rPr>
              <a:t>VI век до н.э.</a:t>
            </a:r>
            <a:endParaRPr lang="ru-RU" sz="320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39850" y="1065193"/>
            <a:ext cx="7152707" cy="22611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  <a:ea typeface="+mn-ea"/>
              </a:rPr>
              <a:t>Какие преобразования осуществил Солон?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4063" y="1493838"/>
            <a:ext cx="8929687" cy="5286375"/>
          </a:xfrm>
        </p:spPr>
        <p:txBody>
          <a:bodyPr/>
          <a:lstStyle/>
          <a:p>
            <a:pPr marL="0" indent="0">
              <a:buFont typeface="Times New Roman" pitchFamily="18" charset="0"/>
              <a:buNone/>
            </a:pPr>
            <a:r>
              <a:rPr lang="en-US" i="1" smtClean="0"/>
              <a:t>              1</a:t>
            </a:r>
            <a:r>
              <a:rPr lang="ru-RU" i="1" smtClean="0"/>
              <a:t>.Отменил долговое рабство.</a:t>
            </a:r>
            <a:endParaRPr lang="en-US" i="1" smtClean="0"/>
          </a:p>
          <a:p>
            <a:pPr marL="0" indent="0">
              <a:buFont typeface="Times New Roman" pitchFamily="18" charset="0"/>
              <a:buNone/>
            </a:pPr>
            <a:r>
              <a:rPr lang="ru-RU" i="1" smtClean="0"/>
              <a:t> </a:t>
            </a:r>
            <a:r>
              <a:rPr lang="en-US" i="1" smtClean="0"/>
              <a:t>2</a:t>
            </a:r>
            <a:r>
              <a:rPr lang="ru-RU" i="1" smtClean="0"/>
              <a:t>.Регулярный созыв  Народного собрания, в котором могли участвовать все свободные афиняне - они назывались граждане.</a:t>
            </a:r>
          </a:p>
          <a:p>
            <a:pPr marL="0" indent="0">
              <a:buFont typeface="Times New Roman" pitchFamily="18" charset="0"/>
              <a:buNone/>
            </a:pPr>
            <a:r>
              <a:rPr lang="ru-RU" i="1" smtClean="0"/>
              <a:t> 3.Все афинские граждане получили право  присутствовать на судебных заседаниях, после 30 лет любой порядочный гражданин Афин  мог быть выбран судьей.</a:t>
            </a:r>
          </a:p>
          <a:p>
            <a:pPr marL="0" indent="0">
              <a:buFont typeface="Times New Roman" pitchFamily="18" charset="0"/>
              <a:buNone/>
            </a:pPr>
            <a:r>
              <a:rPr lang="ru-RU" i="1" smtClean="0"/>
              <a:t>  4.Богатые выходцы из демоса  могли занять должность  архонта.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10080626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76225" y="0"/>
            <a:ext cx="6986588" cy="2635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100">
                <a:solidFill>
                  <a:srgbClr val="CCCC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Gothic" charset="0"/>
              </a:rPr>
              <a:t>«Мать черная, </a:t>
            </a:r>
            <a:br>
              <a:rPr lang="en-GB" sz="3100">
                <a:solidFill>
                  <a:srgbClr val="CCCC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Gothic" charset="0"/>
              </a:rPr>
            </a:br>
            <a:r>
              <a:rPr lang="en-GB" sz="3100">
                <a:solidFill>
                  <a:srgbClr val="CCCC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Gothic" charset="0"/>
              </a:rPr>
              <a:t>земля многострадальная,     </a:t>
            </a:r>
            <a:br>
              <a:rPr lang="en-GB" sz="3100">
                <a:solidFill>
                  <a:srgbClr val="CCCC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Gothic" charset="0"/>
              </a:rPr>
            </a:br>
            <a:r>
              <a:rPr lang="en-GB" sz="3100">
                <a:solidFill>
                  <a:srgbClr val="CCCC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Gothic" charset="0"/>
              </a:rPr>
              <a:t>С которой сбросил я позорные столбы, </a:t>
            </a:r>
            <a:br>
              <a:rPr lang="en-GB" sz="3100">
                <a:solidFill>
                  <a:srgbClr val="CCCC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Gothic" charset="0"/>
              </a:rPr>
            </a:br>
            <a:r>
              <a:rPr lang="en-GB" sz="3100">
                <a:solidFill>
                  <a:srgbClr val="CCCC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Gothic" charset="0"/>
              </a:rPr>
              <a:t>Рабыня раньше, а теперь свободная…»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104063" y="446088"/>
            <a:ext cx="2703512" cy="4706937"/>
            <a:chOff x="4475" y="281"/>
            <a:chExt cx="1703" cy="2965"/>
          </a:xfrm>
        </p:grpSpPr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4475" y="2795"/>
              <a:ext cx="1584" cy="45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 eaLnBrk="1" hangingPunct="1">
                <a:lnSpc>
                  <a:spcPct val="93000"/>
                </a:lnSpc>
                <a:spcBef>
                  <a:spcPts val="2750"/>
                </a:spcBef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4400" b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MS Gothic" charset="0"/>
                </a:rPr>
                <a:t>СОЛОН</a:t>
              </a:r>
            </a:p>
          </p:txBody>
        </p:sp>
        <p:pic>
          <p:nvPicPr>
            <p:cNvPr id="12294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5" y="281"/>
              <a:ext cx="1704" cy="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515938" y="287338"/>
            <a:ext cx="9072562" cy="957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Gothic" charset="0"/>
              </a:rPr>
              <a:t>Управление афинским полисом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911225" y="4970463"/>
            <a:ext cx="26590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8080" rIns="0" bIns="0"/>
          <a:lstStyle>
            <a:lvl1pPr marL="341313" indent="-341313"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</a:pPr>
            <a:r>
              <a:rPr lang="en-GB" sz="2200" b="1">
                <a:solidFill>
                  <a:srgbClr val="660033"/>
                </a:solidFill>
              </a:rPr>
              <a:t>(До реформы Солона)</a:t>
            </a:r>
            <a:r>
              <a:rPr lang="ar-SA" sz="2200" b="1">
                <a:solidFill>
                  <a:srgbClr val="660033"/>
                </a:solidFill>
                <a:cs typeface="Arial" panose="020B0604020202020204" pitchFamily="34" charset="0"/>
              </a:rPr>
              <a:t>‏</a:t>
            </a:r>
            <a:endParaRPr lang="en-GB" sz="2200" b="1">
              <a:solidFill>
                <a:srgbClr val="660033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71563" y="1874838"/>
            <a:ext cx="2538412" cy="3014662"/>
            <a:chOff x="675" y="1181"/>
            <a:chExt cx="1599" cy="1899"/>
          </a:xfrm>
        </p:grpSpPr>
        <p:sp>
          <p:nvSpPr>
            <p:cNvPr id="14365" name="AutoShape 4"/>
            <p:cNvSpPr>
              <a:spLocks noChangeArrowheads="1"/>
            </p:cNvSpPr>
            <p:nvPr/>
          </p:nvSpPr>
          <p:spPr bwMode="auto">
            <a:xfrm>
              <a:off x="675" y="1181"/>
              <a:ext cx="1600" cy="1900"/>
            </a:xfrm>
            <a:prstGeom prst="roundRect">
              <a:avLst>
                <a:gd name="adj" fmla="val 6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eaLnBrk="1" hangingPunct="1">
                <a:lnSpc>
                  <a:spcPct val="87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/>
            </a:p>
          </p:txBody>
        </p:sp>
        <p:cxnSp>
          <p:nvCxnSpPr>
            <p:cNvPr id="14366" name="AutoShape 5"/>
            <p:cNvCxnSpPr>
              <a:cxnSpLocks noChangeShapeType="1"/>
              <a:stCxn id="14370" idx="0"/>
              <a:endCxn id="14369" idx="2"/>
            </p:cNvCxnSpPr>
            <p:nvPr/>
          </p:nvCxnSpPr>
          <p:spPr bwMode="auto">
            <a:xfrm flipV="1">
              <a:off x="1475" y="2374"/>
              <a:ext cx="1" cy="221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67" name="AutoShape 6"/>
            <p:cNvCxnSpPr>
              <a:cxnSpLocks noChangeShapeType="1"/>
              <a:stCxn id="14369" idx="0"/>
              <a:endCxn id="14368" idx="2"/>
            </p:cNvCxnSpPr>
            <p:nvPr/>
          </p:nvCxnSpPr>
          <p:spPr bwMode="auto">
            <a:xfrm flipV="1">
              <a:off x="1475" y="1667"/>
              <a:ext cx="1" cy="221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68" name="AutoShape 7"/>
            <p:cNvSpPr>
              <a:spLocks noChangeArrowheads="1"/>
            </p:cNvSpPr>
            <p:nvPr/>
          </p:nvSpPr>
          <p:spPr bwMode="auto">
            <a:xfrm>
              <a:off x="675" y="1181"/>
              <a:ext cx="1600" cy="486"/>
            </a:xfrm>
            <a:prstGeom prst="roundRect">
              <a:avLst>
                <a:gd name="adj" fmla="val 16667"/>
              </a:avLst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algn="ctr" eaLnBrk="1" hangingPunct="1">
                <a:spcBef>
                  <a:spcPts val="1313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sz="2100" b="1">
                  <a:solidFill>
                    <a:srgbClr val="000000"/>
                  </a:solidFill>
                </a:rPr>
                <a:t>Ареопаг</a:t>
              </a:r>
            </a:p>
            <a:p>
              <a:pPr algn="ctr" eaLnBrk="1" hangingPunct="1"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endParaRPr lang="en-GB" sz="2100" b="1">
                <a:solidFill>
                  <a:srgbClr val="000000"/>
                </a:solidFill>
              </a:endParaRPr>
            </a:p>
          </p:txBody>
        </p:sp>
        <p:sp>
          <p:nvSpPr>
            <p:cNvPr id="14369" name="AutoShape 8"/>
            <p:cNvSpPr>
              <a:spLocks noChangeArrowheads="1"/>
            </p:cNvSpPr>
            <p:nvPr/>
          </p:nvSpPr>
          <p:spPr bwMode="auto">
            <a:xfrm>
              <a:off x="675" y="1888"/>
              <a:ext cx="1600" cy="486"/>
            </a:xfrm>
            <a:prstGeom prst="roundRect">
              <a:avLst>
                <a:gd name="adj" fmla="val 16667"/>
              </a:avLst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sz="2100" b="1">
                  <a:solidFill>
                    <a:srgbClr val="000000"/>
                  </a:solidFill>
                </a:rPr>
                <a:t>9 Архонтов</a:t>
              </a:r>
            </a:p>
          </p:txBody>
        </p:sp>
        <p:sp>
          <p:nvSpPr>
            <p:cNvPr id="14370" name="AutoShape 9"/>
            <p:cNvSpPr>
              <a:spLocks noChangeArrowheads="1"/>
            </p:cNvSpPr>
            <p:nvPr/>
          </p:nvSpPr>
          <p:spPr bwMode="auto">
            <a:xfrm>
              <a:off x="675" y="2595"/>
              <a:ext cx="1600" cy="486"/>
            </a:xfrm>
            <a:prstGeom prst="roundRect">
              <a:avLst>
                <a:gd name="adj" fmla="val 16667"/>
              </a:avLst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algn="ctr" eaLnBrk="1" hangingPunct="1">
                <a:spcBef>
                  <a:spcPts val="1313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r>
                <a:rPr lang="en-GB" sz="2100" b="1">
                  <a:solidFill>
                    <a:srgbClr val="000000"/>
                  </a:solidFill>
                </a:rPr>
                <a:t>Знать</a:t>
              </a:r>
            </a:p>
            <a:p>
              <a:pPr algn="ctr" eaLnBrk="1" hangingPunct="1"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endParaRPr lang="en-GB" sz="21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532188" y="1557338"/>
            <a:ext cx="6030912" cy="5237162"/>
            <a:chOff x="2225" y="981"/>
            <a:chExt cx="3799" cy="3299"/>
          </a:xfrm>
        </p:grpSpPr>
        <p:grpSp>
          <p:nvGrpSpPr>
            <p:cNvPr id="14348" name="Group 11"/>
            <p:cNvGrpSpPr>
              <a:grpSpLocks/>
            </p:cNvGrpSpPr>
            <p:nvPr/>
          </p:nvGrpSpPr>
          <p:grpSpPr bwMode="auto">
            <a:xfrm>
              <a:off x="2225" y="2381"/>
              <a:ext cx="3799" cy="1899"/>
              <a:chOff x="2225" y="2381"/>
              <a:chExt cx="3799" cy="1899"/>
            </a:xfrm>
          </p:grpSpPr>
          <p:sp>
            <p:nvSpPr>
              <p:cNvPr id="14355" name="AutoShape 12"/>
              <p:cNvSpPr>
                <a:spLocks noChangeArrowheads="1"/>
              </p:cNvSpPr>
              <p:nvPr/>
            </p:nvSpPr>
            <p:spPr bwMode="auto">
              <a:xfrm>
                <a:off x="2225" y="2381"/>
                <a:ext cx="3800" cy="1900"/>
              </a:xfrm>
              <a:prstGeom prst="roundRect">
                <a:avLst>
                  <a:gd name="adj" fmla="val 51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 marL="742950" indent="-285750"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eaLnBrk="1" hangingPunct="1">
                  <a:lnSpc>
                    <a:spcPct val="87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ru-RU"/>
              </a:p>
            </p:txBody>
          </p:sp>
          <p:cxnSp>
            <p:nvCxnSpPr>
              <p:cNvPr id="14356" name="AutoShape 13"/>
              <p:cNvCxnSpPr>
                <a:cxnSpLocks noChangeShapeType="1"/>
                <a:stCxn id="14364" idx="0"/>
                <a:endCxn id="14360" idx="2"/>
              </p:cNvCxnSpPr>
              <p:nvPr/>
            </p:nvCxnSpPr>
            <p:spPr bwMode="auto">
              <a:xfrm flipH="1" flipV="1">
                <a:off x="4124" y="3156"/>
                <a:ext cx="1474" cy="350"/>
              </a:xfrm>
              <a:prstGeom prst="bentConnector3">
                <a:avLst>
                  <a:gd name="adj1" fmla="val 50000"/>
                </a:avLst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7" name="AutoShape 14"/>
              <p:cNvCxnSpPr>
                <a:cxnSpLocks noChangeShapeType="1"/>
                <a:stCxn id="14363" idx="0"/>
                <a:endCxn id="14360" idx="2"/>
              </p:cNvCxnSpPr>
              <p:nvPr/>
            </p:nvCxnSpPr>
            <p:spPr bwMode="auto">
              <a:xfrm flipH="1" flipV="1">
                <a:off x="4124" y="3156"/>
                <a:ext cx="491" cy="350"/>
              </a:xfrm>
              <a:prstGeom prst="bentConnector3">
                <a:avLst>
                  <a:gd name="adj1" fmla="val 50000"/>
                </a:avLst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8" name="AutoShape 15"/>
              <p:cNvCxnSpPr>
                <a:cxnSpLocks noChangeShapeType="1"/>
                <a:stCxn id="14362" idx="0"/>
                <a:endCxn id="14360" idx="2"/>
              </p:cNvCxnSpPr>
              <p:nvPr/>
            </p:nvCxnSpPr>
            <p:spPr bwMode="auto">
              <a:xfrm flipV="1">
                <a:off x="3633" y="3156"/>
                <a:ext cx="491" cy="350"/>
              </a:xfrm>
              <a:prstGeom prst="bentConnector3">
                <a:avLst>
                  <a:gd name="adj1" fmla="val 50000"/>
                </a:avLst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9" name="AutoShape 16"/>
              <p:cNvCxnSpPr>
                <a:cxnSpLocks noChangeShapeType="1"/>
                <a:stCxn id="14361" idx="0"/>
                <a:endCxn id="14360" idx="2"/>
              </p:cNvCxnSpPr>
              <p:nvPr/>
            </p:nvCxnSpPr>
            <p:spPr bwMode="auto">
              <a:xfrm flipV="1">
                <a:off x="2651" y="3156"/>
                <a:ext cx="1473" cy="350"/>
              </a:xfrm>
              <a:prstGeom prst="bentConnector3">
                <a:avLst>
                  <a:gd name="adj1" fmla="val 50000"/>
                </a:avLst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60" name="AutoShape 17"/>
              <p:cNvSpPr>
                <a:spLocks noChangeArrowheads="1"/>
              </p:cNvSpPr>
              <p:nvPr/>
            </p:nvSpPr>
            <p:spPr bwMode="auto">
              <a:xfrm>
                <a:off x="3698" y="2381"/>
                <a:ext cx="853" cy="775"/>
              </a:xfrm>
              <a:prstGeom prst="roundRect">
                <a:avLst>
                  <a:gd name="adj" fmla="val 16667"/>
                </a:avLst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 marL="742950" indent="-28575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sz="1600" b="1">
                    <a:solidFill>
                      <a:srgbClr val="000000"/>
                    </a:solidFill>
                  </a:rPr>
                  <a:t>Народное</a:t>
                </a:r>
              </a:p>
              <a:p>
                <a:pPr algn="ctr" eaLnBrk="1" hangingPunct="1"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sz="1600" b="1">
                    <a:solidFill>
                      <a:srgbClr val="000000"/>
                    </a:solidFill>
                  </a:rPr>
                  <a:t> собрание</a:t>
                </a:r>
              </a:p>
            </p:txBody>
          </p:sp>
          <p:sp>
            <p:nvSpPr>
              <p:cNvPr id="14361" name="AutoShape 18"/>
              <p:cNvSpPr>
                <a:spLocks noChangeArrowheads="1"/>
              </p:cNvSpPr>
              <p:nvPr/>
            </p:nvSpPr>
            <p:spPr bwMode="auto">
              <a:xfrm>
                <a:off x="2225" y="3506"/>
                <a:ext cx="853" cy="775"/>
              </a:xfrm>
              <a:prstGeom prst="roundRect">
                <a:avLst>
                  <a:gd name="adj" fmla="val 16667"/>
                </a:avLst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 marL="742950" indent="-28575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sz="1600" b="1">
                    <a:solidFill>
                      <a:srgbClr val="000000"/>
                    </a:solidFill>
                  </a:rPr>
                  <a:t>Народный </a:t>
                </a:r>
              </a:p>
              <a:p>
                <a:pPr algn="ctr" eaLnBrk="1" hangingPunct="1"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sz="1600" b="1">
                    <a:solidFill>
                      <a:srgbClr val="000000"/>
                    </a:solidFill>
                  </a:rPr>
                  <a:t>суд</a:t>
                </a:r>
              </a:p>
            </p:txBody>
          </p:sp>
          <p:sp>
            <p:nvSpPr>
              <p:cNvPr id="14362" name="AutoShape 19"/>
              <p:cNvSpPr>
                <a:spLocks noChangeArrowheads="1"/>
              </p:cNvSpPr>
              <p:nvPr/>
            </p:nvSpPr>
            <p:spPr bwMode="auto">
              <a:xfrm>
                <a:off x="3207" y="3506"/>
                <a:ext cx="853" cy="775"/>
              </a:xfrm>
              <a:prstGeom prst="roundRect">
                <a:avLst>
                  <a:gd name="adj" fmla="val 16667"/>
                </a:avLst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 marL="742950" indent="-28575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sz="1600" b="1">
                    <a:solidFill>
                      <a:srgbClr val="000000"/>
                    </a:solidFill>
                  </a:rPr>
                  <a:t>Совет </a:t>
                </a:r>
              </a:p>
              <a:p>
                <a:pPr algn="ctr" eaLnBrk="1" hangingPunct="1"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sz="1600" b="1">
                    <a:solidFill>
                      <a:srgbClr val="000000"/>
                    </a:solidFill>
                  </a:rPr>
                  <a:t>пятисот</a:t>
                </a:r>
              </a:p>
            </p:txBody>
          </p:sp>
          <p:sp>
            <p:nvSpPr>
              <p:cNvPr id="14363" name="AutoShape 20"/>
              <p:cNvSpPr>
                <a:spLocks noChangeArrowheads="1"/>
              </p:cNvSpPr>
              <p:nvPr/>
            </p:nvSpPr>
            <p:spPr bwMode="auto">
              <a:xfrm>
                <a:off x="4189" y="3506"/>
                <a:ext cx="853" cy="775"/>
              </a:xfrm>
              <a:prstGeom prst="roundRect">
                <a:avLst>
                  <a:gd name="adj" fmla="val 16667"/>
                </a:avLst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 marL="742950" indent="-28575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sz="1600" b="1">
                    <a:solidFill>
                      <a:srgbClr val="000000"/>
                    </a:solidFill>
                  </a:rPr>
                  <a:t>Стратеги</a:t>
                </a:r>
              </a:p>
            </p:txBody>
          </p:sp>
          <p:sp>
            <p:nvSpPr>
              <p:cNvPr id="14364" name="AutoShape 21"/>
              <p:cNvSpPr>
                <a:spLocks noChangeArrowheads="1"/>
              </p:cNvSpPr>
              <p:nvPr/>
            </p:nvSpPr>
            <p:spPr bwMode="auto">
              <a:xfrm>
                <a:off x="5172" y="3506"/>
                <a:ext cx="853" cy="775"/>
              </a:xfrm>
              <a:prstGeom prst="roundRect">
                <a:avLst>
                  <a:gd name="adj" fmla="val 16667"/>
                </a:avLst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 marL="742950" indent="-28575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sz="1600" b="1">
                    <a:solidFill>
                      <a:srgbClr val="000000"/>
                    </a:solidFill>
                  </a:rPr>
                  <a:t>Законы</a:t>
                </a:r>
              </a:p>
            </p:txBody>
          </p:sp>
        </p:grpSp>
        <p:grpSp>
          <p:nvGrpSpPr>
            <p:cNvPr id="14349" name="Group 22"/>
            <p:cNvGrpSpPr>
              <a:grpSpLocks/>
            </p:cNvGrpSpPr>
            <p:nvPr/>
          </p:nvGrpSpPr>
          <p:grpSpPr bwMode="auto">
            <a:xfrm>
              <a:off x="3575" y="981"/>
              <a:ext cx="1099" cy="1199"/>
              <a:chOff x="3575" y="981"/>
              <a:chExt cx="1099" cy="1199"/>
            </a:xfrm>
          </p:grpSpPr>
          <p:sp>
            <p:nvSpPr>
              <p:cNvPr id="14351" name="AutoShape 23"/>
              <p:cNvSpPr>
                <a:spLocks noChangeArrowheads="1"/>
              </p:cNvSpPr>
              <p:nvPr/>
            </p:nvSpPr>
            <p:spPr bwMode="auto">
              <a:xfrm>
                <a:off x="3575" y="981"/>
                <a:ext cx="1100" cy="1200"/>
              </a:xfrm>
              <a:prstGeom prst="roundRect">
                <a:avLst>
                  <a:gd name="adj" fmla="val 88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 marL="742950" indent="-285750"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eaLnBrk="1" hangingPunct="1">
                  <a:lnSpc>
                    <a:spcPct val="87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ru-RU"/>
              </a:p>
            </p:txBody>
          </p:sp>
          <p:cxnSp>
            <p:nvCxnSpPr>
              <p:cNvPr id="14352" name="AutoShape 24"/>
              <p:cNvCxnSpPr>
                <a:cxnSpLocks noChangeShapeType="1"/>
                <a:stCxn id="14354" idx="0"/>
                <a:endCxn id="14353" idx="2"/>
              </p:cNvCxnSpPr>
              <p:nvPr/>
            </p:nvCxnSpPr>
            <p:spPr bwMode="auto">
              <a:xfrm flipV="1">
                <a:off x="4125" y="1470"/>
                <a:ext cx="1" cy="222"/>
              </a:xfrm>
              <a:prstGeom prst="bentConnector3">
                <a:avLst>
                  <a:gd name="adj1" fmla="val 50000"/>
                </a:avLst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53" name="AutoShape 25"/>
              <p:cNvSpPr>
                <a:spLocks noChangeArrowheads="1"/>
              </p:cNvSpPr>
              <p:nvPr/>
            </p:nvSpPr>
            <p:spPr bwMode="auto">
              <a:xfrm>
                <a:off x="3575" y="981"/>
                <a:ext cx="1100" cy="489"/>
              </a:xfrm>
              <a:prstGeom prst="roundRect">
                <a:avLst>
                  <a:gd name="adj" fmla="val 16667"/>
                </a:avLst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 marL="742950" indent="-28575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sz="1400" b="1">
                    <a:solidFill>
                      <a:srgbClr val="000000"/>
                    </a:solidFill>
                  </a:rPr>
                  <a:t>Ареопаг</a:t>
                </a:r>
              </a:p>
            </p:txBody>
          </p:sp>
          <p:sp>
            <p:nvSpPr>
              <p:cNvPr id="14354" name="AutoShape 26"/>
              <p:cNvSpPr>
                <a:spLocks noChangeArrowheads="1"/>
              </p:cNvSpPr>
              <p:nvPr/>
            </p:nvSpPr>
            <p:spPr bwMode="auto">
              <a:xfrm>
                <a:off x="3575" y="1692"/>
                <a:ext cx="1100" cy="489"/>
              </a:xfrm>
              <a:prstGeom prst="roundRect">
                <a:avLst>
                  <a:gd name="adj" fmla="val 16667"/>
                </a:avLst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/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 marL="742950" indent="-28575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en-GB" sz="1600" b="1">
                    <a:solidFill>
                      <a:srgbClr val="000000"/>
                    </a:solidFill>
                  </a:rPr>
                  <a:t>9 </a:t>
                </a:r>
                <a:r>
                  <a:rPr lang="en-GB" sz="1400" b="1">
                    <a:solidFill>
                      <a:srgbClr val="000000"/>
                    </a:solidFill>
                  </a:rPr>
                  <a:t>Архонтов</a:t>
                </a:r>
              </a:p>
            </p:txBody>
          </p:sp>
        </p:grpSp>
        <p:sp>
          <p:nvSpPr>
            <p:cNvPr id="14350" name="Line 27"/>
            <p:cNvSpPr>
              <a:spLocks noChangeShapeType="1"/>
            </p:cNvSpPr>
            <p:nvPr/>
          </p:nvSpPr>
          <p:spPr bwMode="auto">
            <a:xfrm>
              <a:off x="4125" y="2180"/>
              <a:ext cx="1" cy="20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7419975" y="1795463"/>
            <a:ext cx="2659063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0800" tIns="50400" rIns="100800" bIns="504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9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1500">
                <a:solidFill>
                  <a:srgbClr val="000000"/>
                </a:solidFill>
              </a:rPr>
              <a:t>Следил за исполнением законов</a:t>
            </a:r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2976563" y="6875463"/>
            <a:ext cx="1905000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0800" tIns="50400" rIns="100800" bIns="504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ctr" eaLnBrk="1" hangingPunct="1">
              <a:lnSpc>
                <a:spcPct val="93000"/>
              </a:lnSpc>
              <a:spcBef>
                <a:spcPts val="9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1500">
                <a:solidFill>
                  <a:srgbClr val="000000"/>
                </a:solidFill>
              </a:rPr>
              <a:t>Судьёй мог стать бедняк</a:t>
            </a: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7500938" y="2906713"/>
            <a:ext cx="174625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0800" tIns="50400" rIns="100800" bIns="504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9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1500">
                <a:solidFill>
                  <a:srgbClr val="000000"/>
                </a:solidFill>
              </a:rPr>
              <a:t>Знать, и демос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7262813" y="4097338"/>
            <a:ext cx="16684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0800" tIns="50400" rIns="100800" bIns="504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ctr" eaLnBrk="1" hangingPunct="1">
              <a:lnSpc>
                <a:spcPct val="93000"/>
              </a:lnSpc>
              <a:spcBef>
                <a:spcPts val="9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1500">
                <a:solidFill>
                  <a:srgbClr val="000000"/>
                </a:solidFill>
              </a:rPr>
              <a:t>Все граждане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4960938" y="6875463"/>
            <a:ext cx="174783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0800" tIns="50400" rIns="100800" bIns="504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813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1300">
                <a:solidFill>
                  <a:srgbClr val="000000"/>
                </a:solidFill>
              </a:rPr>
              <a:t>Наблюдение за порядком в городе</a:t>
            </a:r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6629400" y="6875463"/>
            <a:ext cx="182562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0800" tIns="50400" rIns="100800" bIns="504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813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sz="1300">
                <a:solidFill>
                  <a:srgbClr val="000000"/>
                </a:solidFill>
              </a:rPr>
              <a:t>Руководство войском и флотом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6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6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6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434</Words>
  <Application>Microsoft Office PowerPoint</Application>
  <PresentationFormat>Произвольный</PresentationFormat>
  <Paragraphs>110</Paragraphs>
  <Slides>20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 Unicode MS</vt:lpstr>
      <vt:lpstr>MS Gothic</vt:lpstr>
      <vt:lpstr>Arial</vt:lpstr>
      <vt:lpstr>Calibri</vt:lpstr>
      <vt:lpstr>Monotype Sorts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О.А. Загоскина</dc:creator>
  <cp:lastModifiedBy>Ольга Александровна Загоскина</cp:lastModifiedBy>
  <cp:revision>25</cp:revision>
  <dcterms:modified xsi:type="dcterms:W3CDTF">2013-10-22T02:15:19Z</dcterms:modified>
</cp:coreProperties>
</file>