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5A2A"/>
    <a:srgbClr val="260FB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16" name="Номер слайда 15"/>
          <p:cNvSpPr>
            <a:spLocks noGrp="1"/>
          </p:cNvSpPr>
          <p:nvPr>
            <p:ph type="sldNum" sz="quarter" idx="11"/>
          </p:nvPr>
        </p:nvSpPr>
        <p:spPr/>
        <p:txBody>
          <a:bodyPr/>
          <a:lstStyle/>
          <a:p>
            <a:fld id="{3F57F353-5859-418B-BB88-FD801C4D55C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57F353-5859-418B-BB88-FD801C4D55C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57F353-5859-418B-BB88-FD801C4D55C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0F4D8BAF-ECA5-4905-849C-48DF852BD086}" type="datetimeFigureOut">
              <a:rPr lang="ru-RU" smtClean="0"/>
              <a:pPr/>
              <a:t>10.02.2013</a:t>
            </a:fld>
            <a:endParaRPr lang="ru-RU"/>
          </a:p>
        </p:txBody>
      </p:sp>
      <p:sp>
        <p:nvSpPr>
          <p:cNvPr id="15" name="Номер слайда 14"/>
          <p:cNvSpPr>
            <a:spLocks noGrp="1"/>
          </p:cNvSpPr>
          <p:nvPr>
            <p:ph type="sldNum" sz="quarter" idx="15"/>
          </p:nvPr>
        </p:nvSpPr>
        <p:spPr/>
        <p:txBody>
          <a:bodyPr/>
          <a:lstStyle>
            <a:lvl1pPr algn="ctr">
              <a:defRPr/>
            </a:lvl1pPr>
          </a:lstStyle>
          <a:p>
            <a:fld id="{3F57F353-5859-418B-BB88-FD801C4D55C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57F353-5859-418B-BB88-FD801C4D55C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F57F353-5859-418B-BB88-FD801C4D55C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3F57F353-5859-418B-BB88-FD801C4D55C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F57F353-5859-418B-BB88-FD801C4D55C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F57F353-5859-418B-BB88-FD801C4D55C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0F4D8BAF-ECA5-4905-849C-48DF852BD086}" type="datetimeFigureOut">
              <a:rPr lang="ru-RU" smtClean="0"/>
              <a:pPr/>
              <a:t>10.02.2013</a:t>
            </a:fld>
            <a:endParaRPr lang="ru-RU"/>
          </a:p>
        </p:txBody>
      </p:sp>
      <p:sp>
        <p:nvSpPr>
          <p:cNvPr id="9" name="Номер слайда 8"/>
          <p:cNvSpPr>
            <a:spLocks noGrp="1"/>
          </p:cNvSpPr>
          <p:nvPr>
            <p:ph type="sldNum" sz="quarter" idx="15"/>
          </p:nvPr>
        </p:nvSpPr>
        <p:spPr/>
        <p:txBody>
          <a:bodyPr/>
          <a:lstStyle/>
          <a:p>
            <a:fld id="{3F57F353-5859-418B-BB88-FD801C4D55C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0F4D8BAF-ECA5-4905-849C-48DF852BD086}" type="datetimeFigureOut">
              <a:rPr lang="ru-RU" smtClean="0"/>
              <a:pPr/>
              <a:t>10.02.2013</a:t>
            </a:fld>
            <a:endParaRPr lang="ru-RU"/>
          </a:p>
        </p:txBody>
      </p:sp>
      <p:sp>
        <p:nvSpPr>
          <p:cNvPr id="9" name="Номер слайда 8"/>
          <p:cNvSpPr>
            <a:spLocks noGrp="1"/>
          </p:cNvSpPr>
          <p:nvPr>
            <p:ph type="sldNum" sz="quarter" idx="11"/>
          </p:nvPr>
        </p:nvSpPr>
        <p:spPr/>
        <p:txBody>
          <a:bodyPr/>
          <a:lstStyle/>
          <a:p>
            <a:fld id="{3F57F353-5859-418B-BB88-FD801C4D55C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F4D8BAF-ECA5-4905-849C-48DF852BD086}" type="datetimeFigureOut">
              <a:rPr lang="ru-RU" smtClean="0"/>
              <a:pPr/>
              <a:t>10.02.2013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F57F353-5859-418B-BB88-FD801C4D55C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gif"/></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th (1).jpg"/>
          <p:cNvPicPr>
            <a:picLocks noChangeAspect="1"/>
          </p:cNvPicPr>
          <p:nvPr/>
        </p:nvPicPr>
        <p:blipFill>
          <a:blip r:embed="rId2" cstate="print"/>
          <a:stretch>
            <a:fillRect/>
          </a:stretch>
        </p:blipFill>
        <p:spPr>
          <a:xfrm>
            <a:off x="6643702" y="571480"/>
            <a:ext cx="2167428" cy="2928958"/>
          </a:xfrm>
          <a:prstGeom prst="rect">
            <a:avLst/>
          </a:prstGeom>
        </p:spPr>
      </p:pic>
      <p:sp>
        <p:nvSpPr>
          <p:cNvPr id="5" name="Заголовок 4"/>
          <p:cNvSpPr>
            <a:spLocks noGrp="1"/>
          </p:cNvSpPr>
          <p:nvPr>
            <p:ph type="ctrTitle"/>
          </p:nvPr>
        </p:nvSpPr>
        <p:spPr>
          <a:xfrm>
            <a:off x="1785918" y="2428868"/>
            <a:ext cx="5357818" cy="1643074"/>
          </a:xfrm>
        </p:spPr>
        <p:txBody>
          <a:bodyPr/>
          <a:lstStyle/>
          <a:p>
            <a:r>
              <a:rPr lang="en-US" dirty="0" smtClean="0">
                <a:solidFill>
                  <a:schemeClr val="accent1">
                    <a:lumMod val="10000"/>
                  </a:schemeClr>
                </a:solidFill>
                <a:latin typeface="Berlin Sans FB Demi" pitchFamily="34" charset="0"/>
              </a:rPr>
              <a:t>Anglo-Russian Relations</a:t>
            </a:r>
            <a:br>
              <a:rPr lang="en-US" dirty="0" smtClean="0">
                <a:solidFill>
                  <a:schemeClr val="accent1">
                    <a:lumMod val="10000"/>
                  </a:schemeClr>
                </a:solidFill>
                <a:latin typeface="Berlin Sans FB Demi" pitchFamily="34" charset="0"/>
              </a:rPr>
            </a:br>
            <a:r>
              <a:rPr lang="en-US" dirty="0" smtClean="0">
                <a:solidFill>
                  <a:schemeClr val="accent1">
                    <a:lumMod val="10000"/>
                  </a:schemeClr>
                </a:solidFill>
                <a:latin typeface="Berlin Sans FB Demi" pitchFamily="34" charset="0"/>
              </a:rPr>
              <a:t>trough the Centuries</a:t>
            </a:r>
            <a:endParaRPr lang="ru-RU" dirty="0">
              <a:solidFill>
                <a:schemeClr val="accent1">
                  <a:lumMod val="10000"/>
                </a:schemeClr>
              </a:solidFill>
            </a:endParaRPr>
          </a:p>
        </p:txBody>
      </p:sp>
      <p:pic>
        <p:nvPicPr>
          <p:cNvPr id="9" name="Рисунок 8" descr="4.jpeg"/>
          <p:cNvPicPr>
            <a:picLocks noChangeAspect="1"/>
          </p:cNvPicPr>
          <p:nvPr/>
        </p:nvPicPr>
        <p:blipFill>
          <a:blip r:embed="rId3" cstate="print"/>
          <a:stretch>
            <a:fillRect/>
          </a:stretch>
        </p:blipFill>
        <p:spPr>
          <a:xfrm>
            <a:off x="357158" y="500042"/>
            <a:ext cx="2105598" cy="2835618"/>
          </a:xfrm>
          <a:prstGeom prst="rect">
            <a:avLst/>
          </a:prstGeom>
        </p:spPr>
      </p:pic>
      <p:pic>
        <p:nvPicPr>
          <p:cNvPr id="10" name="Рисунок 9" descr="5.jpg"/>
          <p:cNvPicPr>
            <a:picLocks noChangeAspect="1"/>
          </p:cNvPicPr>
          <p:nvPr/>
        </p:nvPicPr>
        <p:blipFill>
          <a:blip r:embed="rId4" cstate="print"/>
          <a:stretch>
            <a:fillRect/>
          </a:stretch>
        </p:blipFill>
        <p:spPr>
          <a:xfrm>
            <a:off x="357158" y="3571876"/>
            <a:ext cx="2088608" cy="253677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Содержимое 8" descr="219340b1389a2829d225588843afc399[1].jpg"/>
          <p:cNvPicPr>
            <a:picLocks noGrp="1" noChangeAspect="1"/>
          </p:cNvPicPr>
          <p:nvPr>
            <p:ph idx="1"/>
          </p:nvPr>
        </p:nvPicPr>
        <p:blipFill>
          <a:blip r:embed="rId2" cstate="print"/>
          <a:stretch>
            <a:fillRect/>
          </a:stretch>
        </p:blipFill>
        <p:spPr>
          <a:xfrm>
            <a:off x="285720" y="357166"/>
            <a:ext cx="8593596" cy="6148328"/>
          </a:xfrm>
        </p:spPr>
      </p:pic>
      <p:sp>
        <p:nvSpPr>
          <p:cNvPr id="5" name="Заголовок 4"/>
          <p:cNvSpPr>
            <a:spLocks noGrp="1"/>
          </p:cNvSpPr>
          <p:nvPr>
            <p:ph type="title"/>
          </p:nvPr>
        </p:nvSpPr>
        <p:spPr>
          <a:xfrm>
            <a:off x="1000100" y="1714488"/>
            <a:ext cx="7500958" cy="331471"/>
          </a:xfrm>
        </p:spPr>
        <p:txBody>
          <a:bodyPr>
            <a:noAutofit/>
          </a:bodyPr>
          <a:lstStyle/>
          <a:p>
            <a:r>
              <a:rPr lang="en-US" sz="2400"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One of the most memorabilia places in Moscow </a:t>
            </a:r>
            <a:r>
              <a:rPr lang="en-US" sz="2400" b="1" u="sng"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The Old English court </a:t>
            </a:r>
            <a:r>
              <a:rPr lang="en-US" sz="2400" b="1"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 </a:t>
            </a:r>
            <a:r>
              <a:rPr lang="en-US" sz="2400"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has became a museum in 1994. It tells us the history of this house and the relationship between Great Britain and Russia in the 16</a:t>
            </a:r>
            <a:r>
              <a:rPr lang="en-US" sz="2400" baseline="30000"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th</a:t>
            </a:r>
            <a:r>
              <a:rPr lang="en-US" sz="2400"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-17</a:t>
            </a:r>
            <a:r>
              <a:rPr lang="en-US" sz="2400" baseline="30000"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th</a:t>
            </a:r>
            <a:r>
              <a:rPr lang="en-US" sz="2400" dirty="0" smtClean="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 centuries</a:t>
            </a:r>
            <a:endParaRPr lang="ru-RU" sz="2400" dirty="0">
              <a:solidFill>
                <a:schemeClr val="accent2"/>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229600" cy="1219200"/>
          </a:xfrm>
        </p:spPr>
        <p:txBody>
          <a:bodyPr>
            <a:normAutofit/>
          </a:bodyPr>
          <a:lstStyle/>
          <a:p>
            <a:r>
              <a:rPr lang="en-US" sz="2400" dirty="0" smtClean="0">
                <a:solidFill>
                  <a:schemeClr val="accent1">
                    <a:lumMod val="10000"/>
                  </a:schemeClr>
                </a:solidFill>
                <a:latin typeface="Arial Unicode MS" pitchFamily="34" charset="-128"/>
                <a:ea typeface="Arial Unicode MS" pitchFamily="34" charset="-128"/>
                <a:cs typeface="Arial Unicode MS" pitchFamily="34" charset="-128"/>
              </a:rPr>
              <a:t>The first relations between Russia and England were established four centuries ago. During the reign of Elizabeth I in England, and Ivan the Terrible in Russia</a:t>
            </a:r>
            <a:endParaRPr lang="ru-RU" sz="2400" dirty="0">
              <a:solidFill>
                <a:schemeClr val="accent1">
                  <a:lumMod val="10000"/>
                </a:schemeClr>
              </a:solidFill>
              <a:latin typeface="Arial Unicode MS" pitchFamily="34" charset="-128"/>
              <a:ea typeface="Arial Unicode MS" pitchFamily="34" charset="-128"/>
              <a:cs typeface="Arial Unicode MS" pitchFamily="34" charset="-128"/>
            </a:endParaRPr>
          </a:p>
        </p:txBody>
      </p:sp>
      <p:pic>
        <p:nvPicPr>
          <p:cNvPr id="3" name="Рисунок 2" descr="Ris_7_Elizabet_356_440_150_.jpg"/>
          <p:cNvPicPr>
            <a:picLocks noChangeAspect="1"/>
          </p:cNvPicPr>
          <p:nvPr/>
        </p:nvPicPr>
        <p:blipFill>
          <a:blip r:embed="rId2" cstate="print"/>
          <a:stretch>
            <a:fillRect/>
          </a:stretch>
        </p:blipFill>
        <p:spPr>
          <a:xfrm>
            <a:off x="285720" y="1714488"/>
            <a:ext cx="2911747" cy="3500462"/>
          </a:xfrm>
          <a:prstGeom prst="rect">
            <a:avLst/>
          </a:prstGeom>
        </p:spPr>
      </p:pic>
      <p:pic>
        <p:nvPicPr>
          <p:cNvPr id="4" name="Рисунок 3" descr="220px-Vasnetsov_Ioann_4.jpg"/>
          <p:cNvPicPr>
            <a:picLocks noChangeAspect="1"/>
          </p:cNvPicPr>
          <p:nvPr/>
        </p:nvPicPr>
        <p:blipFill>
          <a:blip r:embed="rId3" cstate="print"/>
          <a:stretch>
            <a:fillRect/>
          </a:stretch>
        </p:blipFill>
        <p:spPr>
          <a:xfrm>
            <a:off x="6572264" y="1285860"/>
            <a:ext cx="2286016" cy="4779852"/>
          </a:xfrm>
          <a:prstGeom prst="rect">
            <a:avLst/>
          </a:prstGeom>
        </p:spPr>
      </p:pic>
      <p:pic>
        <p:nvPicPr>
          <p:cNvPr id="5" name="Рисунок 4" descr="Лого.gif"/>
          <p:cNvPicPr>
            <a:picLocks noChangeAspect="1"/>
          </p:cNvPicPr>
          <p:nvPr/>
        </p:nvPicPr>
        <p:blipFill>
          <a:blip r:embed="rId4" cstate="print"/>
          <a:stretch>
            <a:fillRect/>
          </a:stretch>
        </p:blipFill>
        <p:spPr>
          <a:xfrm>
            <a:off x="3214678" y="2214554"/>
            <a:ext cx="3262074" cy="328614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280px-Ivan_the_Terrible_and_Harsey.jpg"/>
          <p:cNvPicPr>
            <a:picLocks noGrp="1" noChangeAspect="1"/>
          </p:cNvPicPr>
          <p:nvPr>
            <p:ph type="pic" idx="1"/>
          </p:nvPr>
        </p:nvPicPr>
        <p:blipFill>
          <a:blip r:embed="rId2" cstate="print"/>
          <a:srcRect l="15590" r="15590"/>
          <a:stretch>
            <a:fillRect/>
          </a:stretch>
        </p:blipFill>
        <p:spPr>
          <a:xfrm>
            <a:off x="357158" y="357166"/>
            <a:ext cx="6320185" cy="5840171"/>
          </a:xfrm>
        </p:spPr>
      </p:pic>
      <p:sp>
        <p:nvSpPr>
          <p:cNvPr id="7" name="Текст 6"/>
          <p:cNvSpPr>
            <a:spLocks noGrp="1"/>
          </p:cNvSpPr>
          <p:nvPr>
            <p:ph type="body" sz="half" idx="2"/>
          </p:nvPr>
        </p:nvSpPr>
        <p:spPr>
          <a:xfrm>
            <a:off x="6858016" y="428604"/>
            <a:ext cx="1985962" cy="4633914"/>
          </a:xfrm>
        </p:spPr>
        <p:txBody>
          <a:bodyPr>
            <a:noAutofit/>
          </a:bodyPr>
          <a:lstStyle/>
          <a:p>
            <a:pPr algn="ctr">
              <a:lnSpc>
                <a:spcPct val="100000"/>
              </a:lnSpc>
            </a:pPr>
            <a:r>
              <a:rPr lang="en-US" sz="1400" dirty="0" smtClean="0">
                <a:solidFill>
                  <a:schemeClr val="accent1">
                    <a:lumMod val="10000"/>
                  </a:schemeClr>
                </a:solidFill>
                <a:latin typeface="Arial Unicode MS" pitchFamily="34" charset="-128"/>
                <a:ea typeface="Arial Unicode MS" pitchFamily="34" charset="-128"/>
                <a:cs typeface="Arial Unicode MS" pitchFamily="34" charset="-128"/>
              </a:rPr>
              <a:t>The famous picture of the Russian painter Alexander Litovchenko introduces the real scene from this time – </a:t>
            </a:r>
            <a:r>
              <a:rPr lang="en-US" b="1" dirty="0" smtClean="0">
                <a:solidFill>
                  <a:schemeClr val="accent1">
                    <a:lumMod val="10000"/>
                  </a:schemeClr>
                </a:solidFill>
                <a:latin typeface="Arial Unicode MS" pitchFamily="34" charset="-128"/>
                <a:ea typeface="Arial Unicode MS" pitchFamily="34" charset="-128"/>
                <a:cs typeface="Arial Unicode MS" pitchFamily="34" charset="-128"/>
              </a:rPr>
              <a:t>«Ivan the Terrible is showing his treasures to the British Ambassador Horsey» </a:t>
            </a:r>
            <a:r>
              <a:rPr lang="en-US" sz="1400" dirty="0" smtClean="0">
                <a:solidFill>
                  <a:schemeClr val="accent1">
                    <a:lumMod val="10000"/>
                  </a:schemeClr>
                </a:solidFill>
                <a:latin typeface="Arial Unicode MS" pitchFamily="34" charset="-128"/>
                <a:ea typeface="Arial Unicode MS" pitchFamily="34" charset="-128"/>
                <a:cs typeface="Arial Unicode MS" pitchFamily="34" charset="-128"/>
              </a:rPr>
              <a:t>(A. Litovchenko, 1875).</a:t>
            </a:r>
            <a:endParaRPr lang="ru-RU" sz="1400" dirty="0" smtClean="0">
              <a:solidFill>
                <a:schemeClr val="accent1">
                  <a:lumMod val="10000"/>
                </a:schemeClr>
              </a:solidFill>
              <a:latin typeface="Arial Unicode MS" pitchFamily="34" charset="-128"/>
              <a:ea typeface="Arial Unicode MS" pitchFamily="34" charset="-128"/>
              <a:cs typeface="Arial Unicode MS" pitchFamily="34" charset="-128"/>
            </a:endParaRPr>
          </a:p>
          <a:p>
            <a:pPr>
              <a:lnSpc>
                <a:spcPct val="100000"/>
              </a:lnSpc>
            </a:pPr>
            <a:r>
              <a:rPr lang="en-US" sz="1400" b="1" dirty="0" smtClean="0">
                <a:solidFill>
                  <a:schemeClr val="accent1">
                    <a:lumMod val="10000"/>
                  </a:schemeClr>
                </a:solidFill>
                <a:latin typeface="Arial Unicode MS" pitchFamily="34" charset="-128"/>
                <a:ea typeface="Arial Unicode MS" pitchFamily="34" charset="-128"/>
                <a:cs typeface="Arial Unicode MS" pitchFamily="34" charset="-128"/>
              </a:rPr>
              <a:t>       Sir Jerome Horsey (1550 – 1626</a:t>
            </a:r>
            <a:r>
              <a:rPr lang="en-US" sz="1400" dirty="0" smtClean="0">
                <a:solidFill>
                  <a:schemeClr val="accent1">
                    <a:lumMod val="10000"/>
                  </a:schemeClr>
                </a:solidFill>
                <a:latin typeface="Arial Unicode MS" pitchFamily="34" charset="-128"/>
                <a:ea typeface="Arial Unicode MS" pitchFamily="34" charset="-128"/>
                <a:cs typeface="Arial Unicode MS" pitchFamily="34" charset="-128"/>
              </a:rPr>
              <a:t>), of Great Kimble, Buckinghamshire, was an English explorer, diplomat and politician in the 16th and 17th centuries</a:t>
            </a:r>
            <a:r>
              <a:rPr lang="en-US" sz="1200" dirty="0" smtClean="0">
                <a:solidFill>
                  <a:schemeClr val="accent1">
                    <a:lumMod val="10000"/>
                  </a:schemeClr>
                </a:solidFill>
                <a:latin typeface="Arial Unicode MS" pitchFamily="34" charset="-128"/>
                <a:ea typeface="Arial Unicode MS" pitchFamily="34" charset="-128"/>
                <a:cs typeface="Arial Unicode MS" pitchFamily="34" charset="-128"/>
              </a:rPr>
              <a:t>.</a:t>
            </a:r>
            <a:endParaRPr lang="ru-RU" sz="1200" dirty="0">
              <a:solidFill>
                <a:schemeClr val="accent1">
                  <a:lumMod val="10000"/>
                </a:schemeClr>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219200"/>
          </a:xfrm>
        </p:spPr>
        <p:txBody>
          <a:bodyPr>
            <a:normAutofit/>
          </a:bodyPr>
          <a:lstStyle/>
          <a:p>
            <a:r>
              <a:rPr lang="en-US" sz="2400" dirty="0" smtClean="0">
                <a:solidFill>
                  <a:schemeClr val="accent1">
                    <a:lumMod val="10000"/>
                  </a:schemeClr>
                </a:solidFill>
              </a:rPr>
              <a:t>The exhibition at the Moscow Kremlin Museums «The Golden Age of The English Court: from Henry VIII to Charles I»</a:t>
            </a:r>
            <a:endParaRPr lang="ru-RU" sz="2400" dirty="0">
              <a:solidFill>
                <a:schemeClr val="accent1">
                  <a:lumMod val="10000"/>
                </a:schemeClr>
              </a:solidFill>
              <a:latin typeface="Arial Unicode MS" pitchFamily="34" charset="-128"/>
              <a:ea typeface="Arial Unicode MS" pitchFamily="34" charset="-128"/>
              <a:cs typeface="Arial Unicode MS" pitchFamily="34" charset="-128"/>
            </a:endParaRPr>
          </a:p>
        </p:txBody>
      </p:sp>
      <p:pic>
        <p:nvPicPr>
          <p:cNvPr id="5" name="Содержимое 4" descr="DSC_0319.JPG"/>
          <p:cNvPicPr>
            <a:picLocks noGrp="1" noChangeAspect="1"/>
          </p:cNvPicPr>
          <p:nvPr>
            <p:ph sz="half" idx="1"/>
          </p:nvPr>
        </p:nvPicPr>
        <p:blipFill>
          <a:blip r:embed="rId2" cstate="print"/>
          <a:stretch>
            <a:fillRect/>
          </a:stretch>
        </p:blipFill>
        <p:spPr>
          <a:xfrm>
            <a:off x="785786" y="1214422"/>
            <a:ext cx="3122861" cy="4714908"/>
          </a:xfrm>
        </p:spPr>
      </p:pic>
      <p:pic>
        <p:nvPicPr>
          <p:cNvPr id="6" name="Содержимое 5" descr="DSC_0342.JPG"/>
          <p:cNvPicPr>
            <a:picLocks noGrp="1" noChangeAspect="1"/>
          </p:cNvPicPr>
          <p:nvPr>
            <p:ph sz="half" idx="2"/>
          </p:nvPr>
        </p:nvPicPr>
        <p:blipFill>
          <a:blip r:embed="rId3" cstate="print"/>
          <a:stretch>
            <a:fillRect/>
          </a:stretch>
        </p:blipFill>
        <p:spPr>
          <a:xfrm>
            <a:off x="5000628" y="1214422"/>
            <a:ext cx="3028208" cy="4572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Доспех Генриха VIII.jpg"/>
          <p:cNvPicPr>
            <a:picLocks noGrp="1" noChangeAspect="1"/>
          </p:cNvPicPr>
          <p:nvPr>
            <p:ph sz="quarter" idx="1"/>
          </p:nvPr>
        </p:nvPicPr>
        <p:blipFill>
          <a:blip r:embed="rId2" cstate="print"/>
          <a:stretch>
            <a:fillRect/>
          </a:stretch>
        </p:blipFill>
        <p:spPr>
          <a:xfrm>
            <a:off x="1714480" y="214290"/>
            <a:ext cx="3357586" cy="6270291"/>
          </a:xfrm>
        </p:spPr>
      </p:pic>
      <p:sp>
        <p:nvSpPr>
          <p:cNvPr id="3" name="Текст 2"/>
          <p:cNvSpPr>
            <a:spLocks noGrp="1"/>
          </p:cNvSpPr>
          <p:nvPr>
            <p:ph type="body" idx="2"/>
          </p:nvPr>
        </p:nvSpPr>
        <p:spPr>
          <a:xfrm>
            <a:off x="6429388" y="285728"/>
            <a:ext cx="1984248" cy="3733800"/>
          </a:xfrm>
        </p:spPr>
        <p:txBody>
          <a:bodyPr>
            <a:noAutofit/>
          </a:bodyPr>
          <a:lstStyle/>
          <a:p>
            <a:r>
              <a:rPr lang="en-US" sz="2400" dirty="0" smtClean="0">
                <a:solidFill>
                  <a:schemeClr val="accent1">
                    <a:lumMod val="10000"/>
                  </a:schemeClr>
                </a:solidFill>
                <a:latin typeface="Arial Unicode MS" pitchFamily="34" charset="-128"/>
                <a:ea typeface="Arial Unicode MS" pitchFamily="34" charset="-128"/>
                <a:cs typeface="Arial Unicode MS" pitchFamily="34" charset="-128"/>
              </a:rPr>
              <a:t>Her Majesty Queen Elizabeth II has given her personal agreement to ensure that they brought to Moscow armor of Henry VIII</a:t>
            </a:r>
            <a:endParaRPr lang="ru-RU" sz="2400" dirty="0">
              <a:solidFill>
                <a:schemeClr val="accent1">
                  <a:lumMod val="10000"/>
                </a:schemeClr>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219200"/>
          </a:xfrm>
        </p:spPr>
        <p:txBody>
          <a:bodyPr>
            <a:normAutofit/>
          </a:bodyPr>
          <a:lstStyle/>
          <a:p>
            <a:r>
              <a:rPr lang="en-US" sz="2400" dirty="0" smtClean="0">
                <a:solidFill>
                  <a:schemeClr val="accent1">
                    <a:lumMod val="10000"/>
                  </a:schemeClr>
                </a:solidFill>
              </a:rPr>
              <a:t>The national treasures «The Drake Jewel» and «The Drake Star» were also brought to Moscow</a:t>
            </a:r>
            <a:endParaRPr lang="ru-RU" sz="2400" dirty="0">
              <a:solidFill>
                <a:schemeClr val="accent1">
                  <a:lumMod val="10000"/>
                </a:schemeClr>
              </a:solidFill>
              <a:latin typeface="Arial Unicode MS" pitchFamily="34" charset="-128"/>
              <a:ea typeface="Arial Unicode MS" pitchFamily="34" charset="-128"/>
              <a:cs typeface="Arial Unicode MS" pitchFamily="34" charset="-128"/>
            </a:endParaRPr>
          </a:p>
        </p:txBody>
      </p:sp>
      <p:pic>
        <p:nvPicPr>
          <p:cNvPr id="5" name="Содержимое 4" descr="01[1].jpg"/>
          <p:cNvPicPr>
            <a:picLocks noGrp="1" noChangeAspect="1"/>
          </p:cNvPicPr>
          <p:nvPr>
            <p:ph sz="half" idx="1"/>
          </p:nvPr>
        </p:nvPicPr>
        <p:blipFill>
          <a:blip r:embed="rId2" cstate="print"/>
          <a:stretch>
            <a:fillRect/>
          </a:stretch>
        </p:blipFill>
        <p:spPr>
          <a:xfrm>
            <a:off x="357158" y="2000240"/>
            <a:ext cx="4159269" cy="3119452"/>
          </a:xfrm>
        </p:spPr>
      </p:pic>
      <p:pic>
        <p:nvPicPr>
          <p:cNvPr id="6" name="Содержимое 5" descr="Drake_Jewel.jpg"/>
          <p:cNvPicPr>
            <a:picLocks noGrp="1" noChangeAspect="1"/>
          </p:cNvPicPr>
          <p:nvPr>
            <p:ph sz="half" idx="2"/>
          </p:nvPr>
        </p:nvPicPr>
        <p:blipFill>
          <a:blip r:embed="rId3" cstate="print"/>
          <a:stretch>
            <a:fillRect/>
          </a:stretch>
        </p:blipFill>
        <p:spPr>
          <a:xfrm>
            <a:off x="4786314" y="1571612"/>
            <a:ext cx="4059238" cy="398245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9.jpg"/>
          <p:cNvPicPr>
            <a:picLocks noChangeAspect="1"/>
          </p:cNvPicPr>
          <p:nvPr/>
        </p:nvPicPr>
        <p:blipFill>
          <a:blip r:embed="rId2" cstate="print"/>
          <a:stretch>
            <a:fillRect/>
          </a:stretch>
        </p:blipFill>
        <p:spPr>
          <a:xfrm>
            <a:off x="6643702" y="1357298"/>
            <a:ext cx="2071677" cy="2486012"/>
          </a:xfrm>
          <a:prstGeom prst="rect">
            <a:avLst/>
          </a:prstGeom>
        </p:spPr>
      </p:pic>
      <p:sp>
        <p:nvSpPr>
          <p:cNvPr id="2" name="Заголовок 1"/>
          <p:cNvSpPr>
            <a:spLocks noGrp="1"/>
          </p:cNvSpPr>
          <p:nvPr>
            <p:ph type="title"/>
          </p:nvPr>
        </p:nvSpPr>
        <p:spPr>
          <a:xfrm>
            <a:off x="500034" y="214290"/>
            <a:ext cx="8229600" cy="1219200"/>
          </a:xfrm>
        </p:spPr>
        <p:txBody>
          <a:bodyPr>
            <a:normAutofit/>
          </a:bodyPr>
          <a:lstStyle/>
          <a:p>
            <a:r>
              <a:rPr lang="en-US" sz="2800" dirty="0" smtClean="0">
                <a:solidFill>
                  <a:schemeClr val="accent1">
                    <a:lumMod val="10000"/>
                  </a:schemeClr>
                </a:solidFill>
              </a:rPr>
              <a:t>The unique form of visual art in the 16-17th century in England – the portrait miniature</a:t>
            </a:r>
            <a:endParaRPr lang="ru-RU" sz="2800" dirty="0">
              <a:solidFill>
                <a:schemeClr val="accent1">
                  <a:lumMod val="10000"/>
                </a:schemeClr>
              </a:solidFill>
            </a:endParaRPr>
          </a:p>
        </p:txBody>
      </p:sp>
      <p:pic>
        <p:nvPicPr>
          <p:cNvPr id="3" name="Рисунок 2" descr="5.jpeg"/>
          <p:cNvPicPr>
            <a:picLocks noChangeAspect="1"/>
          </p:cNvPicPr>
          <p:nvPr/>
        </p:nvPicPr>
        <p:blipFill>
          <a:blip r:embed="rId3" cstate="print"/>
          <a:stretch>
            <a:fillRect/>
          </a:stretch>
        </p:blipFill>
        <p:spPr>
          <a:xfrm>
            <a:off x="285720" y="2143116"/>
            <a:ext cx="1847268" cy="2071702"/>
          </a:xfrm>
          <a:prstGeom prst="rect">
            <a:avLst/>
          </a:prstGeom>
        </p:spPr>
      </p:pic>
      <p:pic>
        <p:nvPicPr>
          <p:cNvPr id="4" name="Рисунок 3" descr="8.jpg"/>
          <p:cNvPicPr>
            <a:picLocks noChangeAspect="1"/>
          </p:cNvPicPr>
          <p:nvPr/>
        </p:nvPicPr>
        <p:blipFill>
          <a:blip r:embed="rId4" cstate="print"/>
          <a:stretch>
            <a:fillRect/>
          </a:stretch>
        </p:blipFill>
        <p:spPr>
          <a:xfrm>
            <a:off x="2214546" y="1714488"/>
            <a:ext cx="4279938" cy="3214710"/>
          </a:xfrm>
          <a:prstGeom prst="rect">
            <a:avLst/>
          </a:prstGeom>
        </p:spPr>
      </p:pic>
      <p:pic>
        <p:nvPicPr>
          <p:cNvPr id="6" name="Рисунок 5" descr="10.jpg"/>
          <p:cNvPicPr>
            <a:picLocks noChangeAspect="1"/>
          </p:cNvPicPr>
          <p:nvPr/>
        </p:nvPicPr>
        <p:blipFill>
          <a:blip r:embed="rId5" cstate="print"/>
          <a:stretch>
            <a:fillRect/>
          </a:stretch>
        </p:blipFill>
        <p:spPr>
          <a:xfrm>
            <a:off x="6786578" y="3929066"/>
            <a:ext cx="1938329" cy="263519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785794"/>
            <a:ext cx="8229600" cy="1219200"/>
          </a:xfrm>
        </p:spPr>
        <p:txBody>
          <a:bodyPr>
            <a:noAutofit/>
          </a:bodyPr>
          <a:lstStyle/>
          <a:p>
            <a:pPr algn="ctr"/>
            <a:r>
              <a:rPr lang="en-US" sz="2400" dirty="0" smtClean="0">
                <a:solidFill>
                  <a:srgbClr val="0070C0"/>
                </a:solidFill>
              </a:rPr>
              <a:t/>
            </a:r>
            <a:br>
              <a:rPr lang="en-US" sz="2400" dirty="0" smtClean="0">
                <a:solidFill>
                  <a:srgbClr val="0070C0"/>
                </a:solidFill>
              </a:rPr>
            </a:br>
            <a:r>
              <a:rPr lang="en-US" sz="2400" dirty="0" smtClean="0">
                <a:solidFill>
                  <a:srgbClr val="0070C0"/>
                </a:solidFill>
              </a:rPr>
              <a:t/>
            </a:r>
            <a:br>
              <a:rPr lang="en-US" sz="2400" dirty="0" smtClean="0">
                <a:solidFill>
                  <a:srgbClr val="0070C0"/>
                </a:solidFill>
              </a:rPr>
            </a:br>
            <a:r>
              <a:rPr lang="en-US" sz="2400" dirty="0" smtClean="0">
                <a:solidFill>
                  <a:srgbClr val="0070C0"/>
                </a:solidFill>
              </a:rPr>
              <a:t/>
            </a:r>
            <a:br>
              <a:rPr lang="en-US" sz="2400" dirty="0" smtClean="0">
                <a:solidFill>
                  <a:srgbClr val="0070C0"/>
                </a:solidFill>
              </a:rPr>
            </a:br>
            <a:r>
              <a:rPr lang="en-US" sz="2400" dirty="0" smtClean="0">
                <a:solidFill>
                  <a:schemeClr val="accent1">
                    <a:lumMod val="10000"/>
                  </a:schemeClr>
                </a:solidFill>
              </a:rPr>
              <a:t>The paintings and drawings, portrait miniature, jewellery, silver plates, arms and armor, textiles, rare books and prints tell us the story of the «Golden Age» of the Tudors  and the first Stuarts Court</a:t>
            </a:r>
            <a:r>
              <a:rPr lang="ru-RU" sz="2400" dirty="0" smtClean="0">
                <a:solidFill>
                  <a:schemeClr val="accent1">
                    <a:lumMod val="10000"/>
                  </a:schemeClr>
                </a:solidFill>
              </a:rPr>
              <a:t/>
            </a:r>
            <a:br>
              <a:rPr lang="ru-RU" sz="2400" dirty="0" smtClean="0">
                <a:solidFill>
                  <a:schemeClr val="accent1">
                    <a:lumMod val="10000"/>
                  </a:schemeClr>
                </a:solidFill>
              </a:rPr>
            </a:br>
            <a:endParaRPr lang="ru-RU" sz="2400" dirty="0">
              <a:solidFill>
                <a:schemeClr val="accent1">
                  <a:lumMod val="10000"/>
                </a:schemeClr>
              </a:solidFill>
              <a:latin typeface="Arial Unicode MS" pitchFamily="34" charset="-128"/>
              <a:ea typeface="Arial Unicode MS" pitchFamily="34" charset="-128"/>
              <a:cs typeface="Arial Unicode MS" pitchFamily="34" charset="-128"/>
            </a:endParaRPr>
          </a:p>
        </p:txBody>
      </p:sp>
      <p:pic>
        <p:nvPicPr>
          <p:cNvPr id="3" name="Рисунок 2" descr="2.jpeg"/>
          <p:cNvPicPr>
            <a:picLocks noChangeAspect="1"/>
          </p:cNvPicPr>
          <p:nvPr/>
        </p:nvPicPr>
        <p:blipFill>
          <a:blip r:embed="rId2" cstate="print"/>
          <a:stretch>
            <a:fillRect/>
          </a:stretch>
        </p:blipFill>
        <p:spPr>
          <a:xfrm>
            <a:off x="285720" y="1785926"/>
            <a:ext cx="2388806" cy="1857388"/>
          </a:xfrm>
          <a:prstGeom prst="rect">
            <a:avLst/>
          </a:prstGeom>
        </p:spPr>
      </p:pic>
      <p:pic>
        <p:nvPicPr>
          <p:cNvPr id="4" name="Рисунок 3" descr="3.jpeg"/>
          <p:cNvPicPr>
            <a:picLocks noChangeAspect="1"/>
          </p:cNvPicPr>
          <p:nvPr/>
        </p:nvPicPr>
        <p:blipFill>
          <a:blip r:embed="rId3" cstate="print"/>
          <a:stretch>
            <a:fillRect/>
          </a:stretch>
        </p:blipFill>
        <p:spPr>
          <a:xfrm>
            <a:off x="428596" y="3857628"/>
            <a:ext cx="3670797" cy="2386018"/>
          </a:xfrm>
          <a:prstGeom prst="rect">
            <a:avLst/>
          </a:prstGeom>
        </p:spPr>
      </p:pic>
      <p:pic>
        <p:nvPicPr>
          <p:cNvPr id="5" name="Рисунок 4" descr="1.jpeg"/>
          <p:cNvPicPr>
            <a:picLocks noChangeAspect="1"/>
          </p:cNvPicPr>
          <p:nvPr/>
        </p:nvPicPr>
        <p:blipFill>
          <a:blip r:embed="rId4" cstate="print"/>
          <a:stretch>
            <a:fillRect/>
          </a:stretch>
        </p:blipFill>
        <p:spPr>
          <a:xfrm>
            <a:off x="2928926" y="1643050"/>
            <a:ext cx="2594787" cy="2000264"/>
          </a:xfrm>
          <a:prstGeom prst="rect">
            <a:avLst/>
          </a:prstGeom>
        </p:spPr>
      </p:pic>
      <p:pic>
        <p:nvPicPr>
          <p:cNvPr id="6" name="Рисунок 5" descr="341937.jpeg"/>
          <p:cNvPicPr>
            <a:picLocks noChangeAspect="1"/>
          </p:cNvPicPr>
          <p:nvPr/>
        </p:nvPicPr>
        <p:blipFill>
          <a:blip r:embed="rId5" cstate="print"/>
          <a:stretch>
            <a:fillRect/>
          </a:stretch>
        </p:blipFill>
        <p:spPr>
          <a:xfrm>
            <a:off x="4572000" y="3786190"/>
            <a:ext cx="4049986" cy="2632491"/>
          </a:xfrm>
          <a:prstGeom prst="rect">
            <a:avLst/>
          </a:prstGeom>
        </p:spPr>
      </p:pic>
      <p:pic>
        <p:nvPicPr>
          <p:cNvPr id="7" name="Рисунок 6" descr="vist27072012c[1].png"/>
          <p:cNvPicPr>
            <a:picLocks noChangeAspect="1"/>
          </p:cNvPicPr>
          <p:nvPr/>
        </p:nvPicPr>
        <p:blipFill>
          <a:blip r:embed="rId6" cstate="print"/>
          <a:stretch>
            <a:fillRect/>
          </a:stretch>
        </p:blipFill>
        <p:spPr>
          <a:xfrm>
            <a:off x="5715008" y="1785926"/>
            <a:ext cx="3180516" cy="160627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9">
      <a:dk1>
        <a:srgbClr val="E7BC29"/>
      </a:dk1>
      <a:lt1>
        <a:srgbClr val="E7BC29"/>
      </a:lt1>
      <a:dk2>
        <a:srgbClr val="E7BC29"/>
      </a:dk2>
      <a:lt2>
        <a:srgbClr val="E7BC29"/>
      </a:lt2>
      <a:accent1>
        <a:srgbClr val="FDF59C"/>
      </a:accent1>
      <a:accent2>
        <a:srgbClr val="FEFAC9"/>
      </a:accent2>
      <a:accent3>
        <a:srgbClr val="FEFAC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TotalTime>
  <Words>190</Words>
  <Application>Microsoft Office PowerPoint</Application>
  <PresentationFormat>Экран (4:3)</PresentationFormat>
  <Paragraphs>10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Бумажная</vt:lpstr>
      <vt:lpstr>Anglo-Russian Relations trough the Centuries</vt:lpstr>
      <vt:lpstr>One of the most memorabilia places in Moscow The Old English court  has became a museum in 1994. It tells us the history of this house and the relationship between Great Britain and Russia in the 16th-17th centuries</vt:lpstr>
      <vt:lpstr>The first relations between Russia and England were established four centuries ago. During the reign of Elizabeth I in England, and Ivan the Terrible in Russia</vt:lpstr>
      <vt:lpstr>Слайд 4</vt:lpstr>
      <vt:lpstr>The exhibition at the Moscow Kremlin Museums «The Golden Age of The English Court: from Henry VIII to Charles I»</vt:lpstr>
      <vt:lpstr>Слайд 6</vt:lpstr>
      <vt:lpstr>The national treasures «The Drake Jewel» and «The Drake Star» were also brought to Moscow</vt:lpstr>
      <vt:lpstr>The unique form of visual art in the 16-17th century in England – the portrait miniature</vt:lpstr>
      <vt:lpstr>   The paintings and drawings, portrait miniature, jewellery, silver plates, arms and armor, textiles, rare books and prints tell us the story of the «Golden Age» of the Tudors  and the first Stuarts Court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Anglo-Russian Relations trough the Centuries</dc:title>
  <dc:creator>User</dc:creator>
  <cp:lastModifiedBy>User</cp:lastModifiedBy>
  <cp:revision>49</cp:revision>
  <dcterms:created xsi:type="dcterms:W3CDTF">2013-02-10T13:58:47Z</dcterms:created>
  <dcterms:modified xsi:type="dcterms:W3CDTF">2013-02-10T17:38:54Z</dcterms:modified>
</cp:coreProperties>
</file>