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9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F92398-3FF4-4B88-842C-2EEB91B0EBC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24892A0-B554-4FDC-ABB2-905318310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214422"/>
            <a:ext cx="6958034" cy="314327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Ростовский-на-Дону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Строительный колледж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5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85728"/>
            <a:ext cx="8219340" cy="635798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sz="4500" b="1" u="sng" dirty="0" smtClean="0"/>
              <a:t>Документы, необходимые на получение технических условий для замены газового оборудования (газовых котлов) в котельной (не предусматривающей увеличение мощности)</a:t>
            </a:r>
          </a:p>
          <a:p>
            <a:pPr marL="184150" indent="-184150">
              <a:buNone/>
            </a:pPr>
            <a:r>
              <a:rPr lang="ru-RU" dirty="0" smtClean="0"/>
              <a:t>	</a:t>
            </a:r>
          </a:p>
          <a:p>
            <a:pPr marL="184150" indent="-184150">
              <a:buNone/>
            </a:pPr>
            <a:r>
              <a:rPr lang="ru-RU" sz="3400" dirty="0" smtClean="0"/>
              <a:t>В отделение соответствующей организации, например «</a:t>
            </a:r>
            <a:r>
              <a:rPr lang="ru-RU" sz="3400" dirty="0" err="1" smtClean="0"/>
              <a:t>Облгаз</a:t>
            </a:r>
            <a:r>
              <a:rPr lang="ru-RU" sz="3400" dirty="0" smtClean="0"/>
              <a:t>», необходимо предоставить следующие документы: </a:t>
            </a:r>
          </a:p>
          <a:p>
            <a:pPr marL="184150" indent="-184150">
              <a:buNone/>
            </a:pP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а) Заявление (по установленной форме).</a:t>
            </a:r>
          </a:p>
          <a:p>
            <a:pPr marL="184150" indent="-184150">
              <a:buNone/>
            </a:pP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б) Документы, устанавливающие права на земельный участок (Свидетельство, подтверждающее государственную регистрацию права собственности / бессрочного (постоянного) пользования, прилагается кадастровый план или государственный акт землепользования). </a:t>
            </a:r>
          </a:p>
          <a:p>
            <a:pPr marL="184150" indent="-184150">
              <a:buNone/>
            </a:pP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в) Документы, устанавливающие право на газифицируемый объект.</a:t>
            </a:r>
          </a:p>
          <a:p>
            <a:pPr marL="184150" indent="-184150">
              <a:buNone/>
            </a:pPr>
            <a:r>
              <a:rPr lang="ru-RU" sz="3400" dirty="0" smtClean="0"/>
              <a:t>	г) Свидетельство, подтверждающее государственную регистрацию права собственности, аренды, хозяйственного ведения или оперативного управления (в случае аренды потребуется письменное согласие самого собственника объекта недвижимости); договор купли-продажи либо аренды, дарения, мены и т.д.; акт ввода в эксплуатацию - для существующих объектов недвижимости.</a:t>
            </a:r>
          </a:p>
          <a:p>
            <a:pPr marL="184150" indent="-184150">
              <a:buNone/>
            </a:pP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err="1" smtClean="0"/>
              <a:t>д</a:t>
            </a:r>
            <a:r>
              <a:rPr lang="ru-RU" sz="3400" dirty="0" smtClean="0"/>
              <a:t>) Для объектов недвижимости проектируемых либо строящихся понадобится постановление Главы данного муниципального образования о согласовании размещения этого объекта строительства. </a:t>
            </a:r>
            <a:br>
              <a:rPr lang="ru-RU" sz="3400" dirty="0" smtClean="0"/>
            </a:br>
            <a:endParaRPr lang="ru-RU" sz="3400" dirty="0"/>
          </a:p>
        </p:txBody>
      </p:sp>
    </p:spTree>
  </p:cSld>
  <p:clrMapOvr>
    <a:masterClrMapping/>
  </p:clrMapOvr>
  <p:transition spd="med" advTm="14000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4660" y="357166"/>
            <a:ext cx="8219340" cy="6143668"/>
          </a:xfrm>
        </p:spPr>
        <p:txBody>
          <a:bodyPr>
            <a:normAutofit lnSpcReduction="10000"/>
          </a:bodyPr>
          <a:lstStyle/>
          <a:p>
            <a:pPr marL="184150" indent="-184150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1600" dirty="0" smtClean="0"/>
              <a:t>е) Ситуационный план в масштабе - М 1: 5000 и формате А4.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ж) Теплотехнический расчет, определяющий мощность устанавливаемого оборудования, а также годового суммарного потребления газа в тысячах тонн условного топлива.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err="1" smtClean="0"/>
              <a:t>з</a:t>
            </a:r>
            <a:r>
              <a:rPr lang="ru-RU" sz="1600" dirty="0" smtClean="0"/>
              <a:t>) Согласование данного теплотехнического расчета с Министерством по жилищно-коммунальному хозяйству (котельные до замены оборудования).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и) Согласование с соответствующей организацией, например, «</a:t>
            </a:r>
            <a:r>
              <a:rPr lang="ru-RU" sz="1600" dirty="0" err="1" smtClean="0"/>
              <a:t>Трансгаз</a:t>
            </a:r>
            <a:r>
              <a:rPr lang="ru-RU" sz="1600" dirty="0" smtClean="0"/>
              <a:t>" о технических возможностях подачи природного газа (котельные до замены оборудования).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к) Согласование с поставщиком газа по выделению объемов газа (котельные до замены оборудования).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л) Согласование с Управлением топливных режимов "Газпром" (котельные до замены оборудования).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м) Разрешение Министерства жилищно-коммунального хозяйства на использовании природного газа в виде топлива (котельные до замены оборудования).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err="1" smtClean="0"/>
              <a:t>н</a:t>
            </a:r>
            <a:r>
              <a:rPr lang="ru-RU" sz="1600" dirty="0" smtClean="0"/>
              <a:t>) Техпаспорт котла, предполагаемого к монтажу. </a:t>
            </a:r>
          </a:p>
          <a:p>
            <a:pPr marL="184150" indent="-18415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о). Договор на поставки газа с техническим соглашением (котельные до замены оборудования).</a:t>
            </a:r>
          </a:p>
          <a:p>
            <a:pPr marL="184150" indent="-184150">
              <a:buNone/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 advTm="14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154362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00042"/>
            <a:ext cx="7498080" cy="10001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cap="all" dirty="0" smtClean="0"/>
              <a:t>БЕЗОПАСНОСТЬ ЭКСПЛУАТАЦИИ ЭЛЕКТРИЧЕСКИХ КОТЛОВ И ОТОПИТЕЛЬНОГО ОБОРУДОВАНИЯ</a:t>
            </a:r>
            <a:endParaRPr lang="ru-RU" sz="2000" b="1" u="sng" dirty="0"/>
          </a:p>
        </p:txBody>
      </p:sp>
      <p:pic>
        <p:nvPicPr>
          <p:cNvPr id="4" name="Рисунок 3" descr="1714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357298"/>
            <a:ext cx="6125474" cy="5098374"/>
          </a:xfrm>
          <a:prstGeom prst="rect">
            <a:avLst/>
          </a:prstGeom>
        </p:spPr>
      </p:pic>
    </p:spTree>
  </p:cSld>
  <p:clrMapOvr>
    <a:masterClrMapping/>
  </p:clrMapOvr>
  <p:transition spd="med" advTm="7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821934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	Отопительное оборудование, в частности электрическое отопление и </a:t>
            </a:r>
            <a:r>
              <a:rPr lang="ru-RU" sz="1600" b="1" dirty="0" err="1" smtClean="0"/>
              <a:t>электрокотлы</a:t>
            </a:r>
            <a:r>
              <a:rPr lang="ru-RU" sz="1600" b="1" dirty="0" smtClean="0"/>
              <a:t> для отопления дома</a:t>
            </a:r>
            <a:r>
              <a:rPr lang="ru-RU" sz="1600" dirty="0" smtClean="0"/>
              <a:t>, могут быть источником серьезной опасности, если их установка и эксплуатация производятся с нарушением правил и требований.  </a:t>
            </a:r>
            <a:r>
              <a:rPr lang="ru-RU" sz="1600" dirty="0" err="1" smtClean="0"/>
              <a:t>Гостехнадзор</a:t>
            </a:r>
            <a:r>
              <a:rPr lang="ru-RU" sz="1600" dirty="0" smtClean="0"/>
              <a:t> России в 2003 году утвердил постановление «Правила устройства и безопасной эксплуатации </a:t>
            </a:r>
            <a:r>
              <a:rPr lang="ru-RU" sz="1600" dirty="0" err="1" smtClean="0"/>
              <a:t>электрокотельных</a:t>
            </a:r>
            <a:r>
              <a:rPr lang="ru-RU" sz="1600" dirty="0" smtClean="0"/>
              <a:t> и электрических котлов». </a:t>
            </a:r>
          </a:p>
          <a:p>
            <a:pPr>
              <a:buNone/>
            </a:pPr>
            <a:r>
              <a:rPr lang="ru-RU" sz="1600" dirty="0" smtClean="0"/>
              <a:t>       Данный документ содержит подробную информацию по требованиям безопасной эксплуатации электрических котлов :  требования предъявляемые к проектированию, конструкции, материалам, установке и ремонту.  Документ указывает на требования к приборам, арматуре, питательным устройствам и испытаниям.  Там четко прописаны требования к помещениям, где будет установлено электрическое отопительное оборудование, а также водно-химическому режиму котлов. Правила по надзору, обслуживанию и содержанию </a:t>
            </a:r>
            <a:r>
              <a:rPr lang="ru-RU" sz="1600" dirty="0" err="1" smtClean="0"/>
              <a:t>электрокотлов</a:t>
            </a:r>
            <a:r>
              <a:rPr lang="ru-RU" sz="1600" dirty="0" smtClean="0"/>
              <a:t> и приборов. Постановление содержит список документации и требования по регистрации, разрешению на эксплуатацию и техническому освидетельствованию.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	Хотелось бы заметить, что  достаточно часто люди сталкиваются с недобросовестными установщиками-кустарями, которые обещаю произвести монтаж электрического котельного оборудования дешево и быстро, при этом совершенно не руководствуются установленными правилами и игнорируют необходимую документацию. Скупой платит дважды, в результате такой установки можно не только потерять дополнительные средства из-за неточной документации, неграмотного монтажа и некачественного оборудования, но и получить риск для сохранности имущества и здоровья.</a:t>
            </a:r>
          </a:p>
          <a:p>
            <a:pPr>
              <a:buNone/>
            </a:pPr>
            <a:r>
              <a:rPr lang="ru-RU" sz="1600" dirty="0" smtClean="0"/>
              <a:t>	</a:t>
            </a:r>
            <a:endParaRPr lang="ru-RU" sz="1600" dirty="0"/>
          </a:p>
        </p:txBody>
      </p:sp>
    </p:spTree>
  </p:cSld>
  <p:clrMapOvr>
    <a:masterClrMapping/>
  </p:clrMapOvr>
  <p:transition spd="med" advTm="15000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5534044"/>
          </a:xfrm>
        </p:spPr>
        <p:txBody>
          <a:bodyPr>
            <a:norm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1800" dirty="0" smtClean="0"/>
              <a:t>	</a:t>
            </a:r>
            <a:r>
              <a:rPr lang="ru-RU" sz="2800" dirty="0" smtClean="0"/>
              <a:t>Если Вы хотите подробно узнать не только </a:t>
            </a:r>
            <a:r>
              <a:rPr lang="ru-RU" sz="2800" smtClean="0"/>
              <a:t>эти  сведения, но и </a:t>
            </a:r>
            <a:r>
              <a:rPr lang="ru-RU" sz="2800" dirty="0" smtClean="0"/>
              <a:t>научиться самим проектировать системы отопления, разбираться в газовой технике, различать виды газов и узнать многое другое, то Вам необходимо поступить в Ростовский Строительный Колледж, на специальность: «</a:t>
            </a:r>
            <a:r>
              <a:rPr lang="ru-RU" sz="2800" b="1" dirty="0" smtClean="0"/>
              <a:t>Монтаж и эксплуатация оборудования и систем газоснабжения»</a:t>
            </a: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4429132"/>
            <a:ext cx="2546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Конец!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 advTm="9000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498080" cy="292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специальности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Монтаж и эксплуатация оборудования и систем газоснабжения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2511_9a179414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857496"/>
            <a:ext cx="2643206" cy="3786214"/>
          </a:xfrm>
          <a:prstGeom prst="rect">
            <a:avLst/>
          </a:prstGeom>
        </p:spPr>
      </p:pic>
    </p:spTree>
  </p:cSld>
  <p:clrMapOvr>
    <a:masterClrMapping/>
  </p:clrMapOvr>
  <p:transition spd="med" advTm="5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14488"/>
            <a:ext cx="7498080" cy="3071834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400" dirty="0" smtClean="0"/>
              <a:t>Поступив в РСК на специальность: «Монтаж и эксплуатация оборудования и систем газоснабжения», я узнал много нового и интересного в сфере газового хозяйства и технологий для него. Но, в основном, это теоретические знания и поэтому я решил сделать презентацию не о теории, а о практическом применении знаний и её тема …</a:t>
            </a:r>
            <a:endParaRPr lang="ru-RU" sz="2400" dirty="0"/>
          </a:p>
        </p:txBody>
      </p:sp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-214338"/>
            <a:ext cx="7498080" cy="22860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u="sng" cap="all" dirty="0" smtClean="0"/>
              <a:t>ЭТАПЫ ПРОЕКТИРОВАНИЯ СИСТЕМ ОТОПЛЕНИЯ</a:t>
            </a:r>
            <a:endParaRPr lang="ru-RU" dirty="0"/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357430"/>
            <a:ext cx="2996010" cy="42902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7884" y="4572008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Выполнил: студент группы ДГ-31</a:t>
            </a:r>
          </a:p>
          <a:p>
            <a:r>
              <a:rPr lang="ru-RU" sz="2400" dirty="0" smtClean="0"/>
              <a:t>Григорьев А.Ф.</a:t>
            </a:r>
            <a:endParaRPr lang="ru-RU" sz="2400" dirty="0"/>
          </a:p>
        </p:txBody>
      </p:sp>
    </p:spTree>
  </p:cSld>
  <p:clrMapOvr>
    <a:masterClrMapping/>
  </p:clrMapOvr>
  <p:transition spd="med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2852"/>
            <a:ext cx="8005026" cy="6715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/>
              <a:t>Процесс по созданию проекта отопления обычно включает в себя несколько этапов: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>     -Этап разработки эскизного проекта отопительной системы; </a:t>
            </a:r>
            <a:br>
              <a:rPr lang="ru-RU" sz="1800" dirty="0" smtClean="0"/>
            </a:br>
            <a:r>
              <a:rPr lang="ru-RU" sz="1800" dirty="0" smtClean="0"/>
              <a:t>     -Этап по разработке ТЭО (технико-экономического обоснования) создания отопительной системы, состоящего из </a:t>
            </a:r>
            <a:r>
              <a:rPr lang="ru-RU" sz="1800" dirty="0" err="1" smtClean="0"/>
              <a:t>техзадания</a:t>
            </a:r>
            <a:r>
              <a:rPr lang="ru-RU" sz="1800" dirty="0" smtClean="0"/>
              <a:t>, а также коммерческого предложения; </a:t>
            </a:r>
            <a:br>
              <a:rPr lang="ru-RU" sz="1800" dirty="0" smtClean="0"/>
            </a:br>
            <a:r>
              <a:rPr lang="ru-RU" sz="1800" dirty="0" smtClean="0"/>
              <a:t>     -Этап разработки монтажных схем системы для отопления;</a:t>
            </a:r>
            <a:br>
              <a:rPr lang="ru-RU" sz="1800" dirty="0" smtClean="0"/>
            </a:br>
            <a:r>
              <a:rPr lang="ru-RU" sz="1800" dirty="0" smtClean="0"/>
              <a:t>     -Этап процесса разработки проектной документации для системы отопления, а именно, проекта системы отопления.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первом этапе проектирования систем для отопления определяется главная концепция проектируемой системы отопления. Концепция эта отображается в виде эскизного проекта указанной отопительной системы.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втором этапе проектирования отопительных систем, основываясь на утвержденном эскизном проекте а также предварительных расчетах производится разработка: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  документа, содержащего текстовое описание запланированной к созданию системы для индивидуального либо иного отопления — ТЗ (техническое задание); 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 spd="med" advTm="14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7998146" cy="6286544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>       возможных инвестиционных затрат на создание данной отопительной системы — КП (коммерческое предложение).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>       Этап третий в проектировании отопления — является проведением расчетов и разработкой схем, отображающих будущую прокладку инженерных коммуникаций отопительной системы. После согласования данного этапа проектирования с заказчиком возможно осуществление монтажных (установочных) работ системы отопления с привлечением бригады установщиков отопительного оборудования </a:t>
            </a:r>
            <a:r>
              <a:rPr lang="ru-RU" sz="1800" dirty="0" err="1" smtClean="0"/>
              <a:t>РосБытГаз</a:t>
            </a:r>
            <a:r>
              <a:rPr lang="ru-RU" sz="1800" dirty="0" smtClean="0"/>
              <a:t>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>       Четвертый этап создания проекта отопления — это осуществление работ с целью составления полных спецификаций на указанное отопительное оборудование и используемые материалы, так же производится оформление проектной документации в форме, соответствующей установленным правилам и нормам в данной сфере.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>       Полное выполнение работ по указанным четырем этапам проектирования дают возможность создать полный комплексный пакет проектной документации по отопительным системам, который и называется проектом отопления. Получаемые проекты систем отопления позволяют монтажникам отопительных систем качественно осуществлять все дальнейшие необходимые установочные работы по монтажу отопительного оборудования.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ransition spd="med" advTm="14000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8219340" cy="581979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u="sng" cap="all" dirty="0" smtClean="0"/>
              <a:t>ПЕРЕЧЕНЬ ДОКУМЕНТОВ ДЛЯ УСТАНОВКИ ГАЗОВЫХ ОТОПИТЕЛЬНЫХ СИСТЕМ</a:t>
            </a:r>
            <a:endParaRPr lang="ru-RU" sz="4400" b="1" dirty="0" smtClean="0"/>
          </a:p>
          <a:p>
            <a:pPr>
              <a:buNone/>
            </a:pPr>
            <a:r>
              <a:rPr lang="ru-RU" b="1" dirty="0" smtClean="0"/>
              <a:t>      Документация для передачи газопровода в эксплуатацию: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     </a:t>
            </a:r>
            <a:r>
              <a:rPr lang="ru-RU" sz="4400" dirty="0" smtClean="0"/>
              <a:t>Оригинал технического паспорта БТИ </a:t>
            </a:r>
            <a:br>
              <a:rPr lang="ru-RU" sz="4400" dirty="0" smtClean="0"/>
            </a:br>
            <a:r>
              <a:rPr lang="ru-RU" sz="4400" dirty="0" smtClean="0"/>
              <a:t>*     Акт приемки дома в эксплуатацию и постановление либо разрешение на строительство – копия, возможно предоставление свидетельства на дом</a:t>
            </a:r>
            <a:br>
              <a:rPr lang="ru-RU" sz="4400" dirty="0" smtClean="0"/>
            </a:br>
            <a:r>
              <a:rPr lang="ru-RU" sz="4400" dirty="0" smtClean="0"/>
              <a:t>*     Копия свидетельства на земельный участок</a:t>
            </a:r>
            <a:br>
              <a:rPr lang="ru-RU" sz="4400" dirty="0" smtClean="0"/>
            </a:br>
            <a:r>
              <a:rPr lang="ru-RU" sz="4400" dirty="0" smtClean="0"/>
              <a:t>*     Ксерокопия паспорта владельца дома</a:t>
            </a:r>
            <a:br>
              <a:rPr lang="ru-RU" sz="4400" dirty="0" smtClean="0"/>
            </a:br>
            <a:r>
              <a:rPr lang="ru-RU" sz="4400" dirty="0" smtClean="0"/>
              <a:t>*     Оригинал справки либо постановления о присвоении определенного почтового адреса</a:t>
            </a:r>
            <a:br>
              <a:rPr lang="ru-RU" sz="4400" dirty="0" smtClean="0"/>
            </a:br>
            <a:r>
              <a:rPr lang="ru-RU" sz="4400" dirty="0" smtClean="0"/>
              <a:t>*     Акт о проверке дымоходов</a:t>
            </a:r>
            <a:br>
              <a:rPr lang="ru-RU" sz="4400" dirty="0" smtClean="0"/>
            </a:br>
            <a:r>
              <a:rPr lang="ru-RU" sz="4400" dirty="0" smtClean="0"/>
              <a:t>*     Доверенность, представления интересов заявителя в вопросах, касающихся газификации, которая предусматривает право предоставления, а также получения нужных документов.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10000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90778" cy="628654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9600" b="1" u="sng" dirty="0" smtClean="0"/>
              <a:t>Документы, требуемые при установке газового оборудования (газовых котлов):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600" dirty="0" smtClean="0"/>
              <a:t>При установке газового отопительного оборудования нужно заключить договор на  техобслуживание газового отопительного прибора (газового котла) и предоставить  в соответствующие организации следующие документы:</a:t>
            </a:r>
            <a:br>
              <a:rPr lang="ru-RU" sz="5600" dirty="0" smtClean="0"/>
            </a:br>
            <a:r>
              <a:rPr lang="ru-RU" sz="5600" dirty="0" smtClean="0"/>
              <a:t>*  Оригинал договора сервисного обслуживания отопительного оборудования, </a:t>
            </a:r>
            <a:br>
              <a:rPr lang="ru-RU" sz="5600" dirty="0" smtClean="0"/>
            </a:br>
            <a:r>
              <a:rPr lang="ru-RU" sz="5600" dirty="0" smtClean="0"/>
              <a:t>*  Оригинал договор на пуско-наладочные работы,</a:t>
            </a:r>
            <a:br>
              <a:rPr lang="ru-RU" sz="5600" dirty="0" smtClean="0"/>
            </a:br>
            <a:r>
              <a:rPr lang="ru-RU" sz="5600" dirty="0" smtClean="0"/>
              <a:t>*  Акт разграничений между обслуживающей оборудование организацией и официальной организации, например </a:t>
            </a:r>
            <a:r>
              <a:rPr lang="ru-RU" sz="5600" dirty="0" err="1" smtClean="0"/>
              <a:t>Мособлгаз</a:t>
            </a:r>
            <a:r>
              <a:rPr lang="ru-RU" sz="5600" dirty="0" smtClean="0"/>
              <a:t>, по форме филиала.</a:t>
            </a:r>
          </a:p>
          <a:p>
            <a:pPr>
              <a:buNone/>
            </a:pPr>
            <a:r>
              <a:rPr lang="ru-RU" sz="5600" dirty="0" smtClean="0"/>
              <a:t>	Специализированная организация, которая выбрана для выполнения технического обслуживания газового прибора (отопительного газового котла)  непременно должна иметь все необходимые документы для предоставления  в официальную организацию: </a:t>
            </a:r>
            <a:br>
              <a:rPr lang="ru-RU" sz="5600" dirty="0" smtClean="0"/>
            </a:br>
            <a:r>
              <a:rPr lang="ru-RU" sz="5600" dirty="0" smtClean="0"/>
              <a:t>* Свидетельство, подтверждающее допуск специализированной организации к строительству газовых объектов (допуск к устройству газовых систем и газового оборудования, выполнению монтажа газовых котельных установок, допуск к проведению пусконаладочных работ данных котельных установок, а также вспомогательного оборудования и систем автоматизированного управления) - копия, которая заверена печатью фирмы;</a:t>
            </a:r>
            <a:br>
              <a:rPr lang="ru-RU" sz="5600" dirty="0" smtClean="0"/>
            </a:br>
            <a:r>
              <a:rPr lang="ru-RU" sz="5600" dirty="0" smtClean="0"/>
              <a:t>* Письмо, полученное от </a:t>
            </a:r>
            <a:r>
              <a:rPr lang="ru-RU" sz="5600" dirty="0" err="1" smtClean="0"/>
              <a:t>Ростехнадзора</a:t>
            </a:r>
            <a:r>
              <a:rPr lang="ru-RU" sz="5600" dirty="0" smtClean="0"/>
              <a:t>, уведомляющее об аттестации сотрудников фирмы по обслуживанию импортного оборудования, а также газопроводов. </a:t>
            </a:r>
            <a:br>
              <a:rPr lang="ru-RU" sz="5600" dirty="0" smtClean="0"/>
            </a:br>
            <a:r>
              <a:rPr lang="ru-RU" sz="5600" dirty="0" smtClean="0"/>
              <a:t>(Протоколы экзаменационных комиссий о допуске работников (слесарей-монтажников) данной фирмы к установке, работам пуско-наладочным, техническому обслуживанию, а также ремонту газопроводов и ремонту газового оборудования (отечественного и импортного производства), подтверждающих право на выполнения газоопасных работ) - копия, которая заверена печатью фирмы;</a:t>
            </a:r>
            <a:br>
              <a:rPr lang="ru-RU" sz="5600" dirty="0" smtClean="0"/>
            </a:br>
            <a:r>
              <a:rPr lang="ru-RU" sz="5600" dirty="0" smtClean="0"/>
              <a:t>* Оригинал паспорта на котел</a:t>
            </a:r>
            <a:br>
              <a:rPr lang="ru-RU" sz="5600" dirty="0" smtClean="0"/>
            </a:br>
            <a:r>
              <a:rPr lang="ru-RU" sz="5600" dirty="0" smtClean="0"/>
              <a:t>* Оригинал сертификата на котел</a:t>
            </a:r>
            <a:br>
              <a:rPr lang="ru-RU" sz="5600" dirty="0" smtClean="0"/>
            </a:br>
            <a:r>
              <a:rPr lang="ru-RU" sz="5600" dirty="0" smtClean="0"/>
              <a:t>* Письменное разрешение </a:t>
            </a:r>
            <a:r>
              <a:rPr lang="ru-RU" sz="5600" dirty="0" err="1" smtClean="0"/>
              <a:t>Ростехнадзора</a:t>
            </a:r>
            <a:r>
              <a:rPr lang="ru-RU" sz="5600" dirty="0" smtClean="0"/>
              <a:t> на установку и эксплуатацию газового котла</a:t>
            </a:r>
            <a:br>
              <a:rPr lang="ru-RU" sz="5600" dirty="0" smtClean="0"/>
            </a:br>
            <a:r>
              <a:rPr lang="ru-RU" sz="5600" dirty="0" smtClean="0"/>
              <a:t>* Оригинал паспорта на горелку(если он предусмотрен)</a:t>
            </a:r>
            <a:br>
              <a:rPr lang="ru-RU" sz="5600" dirty="0" smtClean="0"/>
            </a:br>
            <a:r>
              <a:rPr lang="ru-RU" sz="5600" dirty="0" smtClean="0"/>
              <a:t>* Оригинал сертификата на горелку (если имеется)</a:t>
            </a:r>
            <a:br>
              <a:rPr lang="ru-RU" sz="5600" dirty="0" smtClean="0"/>
            </a:br>
            <a:r>
              <a:rPr lang="ru-RU" sz="5600" dirty="0" smtClean="0"/>
              <a:t>* Разрешение от </a:t>
            </a:r>
            <a:r>
              <a:rPr lang="ru-RU" sz="5600" dirty="0" err="1" smtClean="0"/>
              <a:t>Ростехнадзора</a:t>
            </a:r>
            <a:r>
              <a:rPr lang="ru-RU" sz="5600" dirty="0" smtClean="0"/>
              <a:t>  на монтаж и эксплуатацию горелки</a:t>
            </a:r>
            <a:br>
              <a:rPr lang="ru-RU" sz="5600" dirty="0" smtClean="0"/>
            </a:br>
            <a:r>
              <a:rPr lang="ru-RU" sz="5600" dirty="0" smtClean="0"/>
              <a:t>* Оригинал акта проверки контура заземления данного жилого дома (с подтверждением допуска на производство этих работ).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 advTm="7000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vit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285728"/>
            <a:ext cx="5821308" cy="5357850"/>
          </a:xfrm>
        </p:spPr>
      </p:pic>
      <p:sp>
        <p:nvSpPr>
          <p:cNvPr id="5" name="TextBox 4"/>
          <p:cNvSpPr txBox="1"/>
          <p:nvPr/>
        </p:nvSpPr>
        <p:spPr>
          <a:xfrm>
            <a:off x="1857356" y="6072206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Котёл: </a:t>
            </a:r>
            <a:r>
              <a:rPr lang="en-US" sz="2400" dirty="0" smtClean="0"/>
              <a:t>VIESSMANN</a:t>
            </a:r>
            <a:endParaRPr lang="ru-RU" sz="2400" dirty="0"/>
          </a:p>
        </p:txBody>
      </p:sp>
    </p:spTree>
  </p:cSld>
  <p:clrMapOvr>
    <a:masterClrMapping/>
  </p:clrMapOvr>
  <p:transition spd="med" advTm="7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221</TotalTime>
  <Words>108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Ростовский-на-Дону Строительный колледж</vt:lpstr>
      <vt:lpstr>Презентация специальности  Монтаж и эксплуатация оборудования и систем газоснабжения </vt:lpstr>
      <vt:lpstr>Слайд 3</vt:lpstr>
      <vt:lpstr> ЭТАПЫ ПРОЕКТИРОВАНИЯ СИСТЕМ ОТОПЛЕНИЯ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Ростовский-на-Дону Строительный колледж</dc:title>
  <dc:creator>frsgr</dc:creator>
  <cp:lastModifiedBy>еее</cp:lastModifiedBy>
  <cp:revision>36</cp:revision>
  <dcterms:created xsi:type="dcterms:W3CDTF">2012-03-06T06:50:47Z</dcterms:created>
  <dcterms:modified xsi:type="dcterms:W3CDTF">2013-10-22T10:50:40Z</dcterms:modified>
</cp:coreProperties>
</file>