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36" r:id="rId1"/>
  </p:sldMasterIdLst>
  <p:notesMasterIdLst>
    <p:notesMasterId r:id="rId9"/>
  </p:notesMasterIdLst>
  <p:sldIdLst>
    <p:sldId id="256" r:id="rId2"/>
    <p:sldId id="265" r:id="rId3"/>
    <p:sldId id="262" r:id="rId4"/>
    <p:sldId id="259" r:id="rId5"/>
    <p:sldId id="261" r:id="rId6"/>
    <p:sldId id="264" r:id="rId7"/>
    <p:sldId id="257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</p:showPr>
  <p:clrMru>
    <a:srgbClr val="66FF33"/>
    <a:srgbClr val="FF9933"/>
    <a:srgbClr val="0000FF"/>
    <a:srgbClr val="CE227C"/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0" autoAdjust="0"/>
    <p:restoredTop sz="94650" autoAdjust="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8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0EB1DA-DCEB-4505-8FA5-F4A4491651DF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0A7B6D-52C7-45A2-BA21-D65BDBF9F59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0A7B6D-52C7-45A2-BA21-D65BDBF9F592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8B7C5-F759-44ED-87AB-B30A432811BE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4669F67-D62B-40A4-A069-1D507CEBE13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8B7C5-F759-44ED-87AB-B30A432811BE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69F67-D62B-40A4-A069-1D507CEBE13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8B7C5-F759-44ED-87AB-B30A432811BE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69F67-D62B-40A4-A069-1D507CEBE13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C68B7C5-F759-44ED-87AB-B30A432811BE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84669F67-D62B-40A4-A069-1D507CEBE13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8B7C5-F759-44ED-87AB-B30A432811BE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69F67-D62B-40A4-A069-1D507CEBE13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8B7C5-F759-44ED-87AB-B30A432811BE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69F67-D62B-40A4-A069-1D507CEBE13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69F67-D62B-40A4-A069-1D507CEBE13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8B7C5-F759-44ED-87AB-B30A432811BE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8B7C5-F759-44ED-87AB-B30A432811BE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69F67-D62B-40A4-A069-1D507CEBE13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8B7C5-F759-44ED-87AB-B30A432811BE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69F67-D62B-40A4-A069-1D507CEBE13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C68B7C5-F759-44ED-87AB-B30A432811BE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4669F67-D62B-40A4-A069-1D507CEBE13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8B7C5-F759-44ED-87AB-B30A432811BE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4669F67-D62B-40A4-A069-1D507CEBE13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C68B7C5-F759-44ED-87AB-B30A432811BE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84669F67-D62B-40A4-A069-1D507CEBE13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237" r:id="rId1"/>
    <p:sldLayoutId id="2147484238" r:id="rId2"/>
    <p:sldLayoutId id="2147484239" r:id="rId3"/>
    <p:sldLayoutId id="2147484240" r:id="rId4"/>
    <p:sldLayoutId id="2147484241" r:id="rId5"/>
    <p:sldLayoutId id="2147484242" r:id="rId6"/>
    <p:sldLayoutId id="2147484243" r:id="rId7"/>
    <p:sldLayoutId id="2147484244" r:id="rId8"/>
    <p:sldLayoutId id="2147484245" r:id="rId9"/>
    <p:sldLayoutId id="2147484246" r:id="rId10"/>
    <p:sldLayoutId id="214748424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71670" y="5357826"/>
            <a:ext cx="4857784" cy="1323972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Студент группы ДГ-31         </a:t>
            </a:r>
          </a:p>
          <a:p>
            <a:r>
              <a:rPr lang="ru-RU" b="1" i="1" dirty="0" smtClean="0"/>
              <a:t>Ковалик И</a:t>
            </a:r>
            <a:r>
              <a:rPr lang="en-US" b="1" i="1" dirty="0" smtClean="0"/>
              <a:t>.</a:t>
            </a:r>
            <a:r>
              <a:rPr lang="ru-RU" b="1" i="1" dirty="0" smtClean="0"/>
              <a:t>А</a:t>
            </a:r>
            <a:endParaRPr lang="ru-RU" b="1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428604"/>
            <a:ext cx="8786874" cy="4214842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rgbClr val="000099"/>
                </a:solidFill>
              </a:rPr>
              <a:t>Я студент строительного колледжа </a:t>
            </a:r>
            <a:r>
              <a:rPr lang="ru-RU" sz="2200" i="1" dirty="0" smtClean="0">
                <a:solidFill>
                  <a:srgbClr val="000099"/>
                </a:solidFill>
              </a:rPr>
              <a:t>г</a:t>
            </a:r>
            <a:r>
              <a:rPr lang="ru-RU" i="1" dirty="0" smtClean="0">
                <a:solidFill>
                  <a:srgbClr val="000099"/>
                </a:solidFill>
              </a:rPr>
              <a:t>.Ростова-на-Дону </a:t>
            </a:r>
            <a:r>
              <a:rPr lang="ru-RU" sz="3600" i="1" dirty="0" smtClean="0">
                <a:solidFill>
                  <a:srgbClr val="FFFF00"/>
                </a:solidFill>
              </a:rPr>
              <a:t>Специальность: Монтаж  и эксплуатация  газового  оборудования и систем газоснабжения </a:t>
            </a:r>
            <a:endParaRPr lang="ru-RU" sz="3600" i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 advClick="0" advTm="8469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3929090"/>
          </a:xfrm>
        </p:spPr>
        <p:txBody>
          <a:bodyPr>
            <a:noAutofit/>
          </a:bodyPr>
          <a:lstStyle/>
          <a:p>
            <a:pPr algn="ctr">
              <a:lnSpc>
                <a:spcPct val="114000"/>
              </a:lnSpc>
            </a:pPr>
            <a:r>
              <a:rPr lang="ru-RU" sz="5400" dirty="0" smtClean="0">
                <a:solidFill>
                  <a:srgbClr val="000099"/>
                </a:solidFill>
              </a:rPr>
              <a:t>Презентация на тему: Полиэтиленовые трубы</a:t>
            </a:r>
            <a:br>
              <a:rPr lang="ru-RU" sz="5400" dirty="0" smtClean="0">
                <a:solidFill>
                  <a:srgbClr val="000099"/>
                </a:solidFill>
              </a:rPr>
            </a:br>
            <a:r>
              <a:rPr lang="ru-RU" sz="5400" b="1" i="1" dirty="0" smtClean="0">
                <a:solidFill>
                  <a:srgbClr val="000099"/>
                </a:solidFill>
              </a:rPr>
              <a:t> </a:t>
            </a:r>
            <a:r>
              <a:rPr lang="ru-RU" sz="2400" b="1" i="1" dirty="0" smtClean="0">
                <a:solidFill>
                  <a:srgbClr val="FFFF00"/>
                </a:solidFill>
              </a:rPr>
              <a:t>Я  выбрал  эту  тему  потому  что</a:t>
            </a:r>
            <a:r>
              <a:rPr sz="2400" b="1" i="1" smtClean="0">
                <a:solidFill>
                  <a:srgbClr val="FFFF00"/>
                </a:solidFill>
              </a:rPr>
              <a:t>,</a:t>
            </a:r>
            <a:r>
              <a:rPr lang="ru-RU" sz="2400" b="1" i="1" dirty="0" smtClean="0">
                <a:solidFill>
                  <a:srgbClr val="FFFF00"/>
                </a:solidFill>
              </a:rPr>
              <a:t> она  дает  большой  плюс </a:t>
            </a:r>
            <a:r>
              <a:rPr lang="ru-RU" sz="2400" b="1" i="1" dirty="0" smtClean="0">
                <a:solidFill>
                  <a:srgbClr val="FFFF00"/>
                </a:solidFill>
              </a:rPr>
              <a:t>в работе </a:t>
            </a:r>
            <a:r>
              <a:rPr lang="ru-RU" sz="2400" b="1" i="1" dirty="0" smtClean="0">
                <a:solidFill>
                  <a:srgbClr val="FFFF00"/>
                </a:solidFill>
              </a:rPr>
              <a:t>по моей специальности</a:t>
            </a:r>
            <a:r>
              <a:rPr sz="2400" b="1" i="1" smtClean="0">
                <a:solidFill>
                  <a:srgbClr val="FFFF00"/>
                </a:solidFill>
              </a:rPr>
              <a:t> </a:t>
            </a:r>
            <a:r>
              <a:rPr sz="2400" b="1" i="1" smtClean="0">
                <a:solidFill>
                  <a:srgbClr val="FFFF00"/>
                </a:solidFill>
              </a:rPr>
              <a:t>,</a:t>
            </a:r>
            <a:r>
              <a:rPr lang="ru-RU" sz="2400" b="1" i="1" dirty="0" smtClean="0">
                <a:solidFill>
                  <a:srgbClr val="FFFF00"/>
                </a:solidFill>
              </a:rPr>
              <a:t> имеет  широкое  применение  в  мире</a:t>
            </a:r>
            <a:r>
              <a:rPr sz="2400" b="1" i="1" smtClean="0">
                <a:solidFill>
                  <a:srgbClr val="FFFF00"/>
                </a:solidFill>
              </a:rPr>
              <a:t>,</a:t>
            </a:r>
            <a:r>
              <a:rPr lang="ru-RU" sz="2400" b="1" i="1" dirty="0" smtClean="0">
                <a:solidFill>
                  <a:srgbClr val="FFFF00"/>
                </a:solidFill>
              </a:rPr>
              <a:t>   </a:t>
            </a:r>
            <a:r>
              <a:rPr lang="ru-RU" sz="2400" b="1" i="1" dirty="0" smtClean="0">
                <a:solidFill>
                  <a:srgbClr val="FFFF00"/>
                </a:solidFill>
              </a:rPr>
              <a:t>так же полиэтиленовые трубы существенно  </a:t>
            </a:r>
            <a:r>
              <a:rPr lang="ru-RU" sz="2400" b="1" i="1" dirty="0" smtClean="0">
                <a:solidFill>
                  <a:srgbClr val="FFFF00"/>
                </a:solidFill>
              </a:rPr>
              <a:t>лучше  металлических .   </a:t>
            </a:r>
            <a:endParaRPr lang="ru-RU" sz="2400" b="1" i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 advTm="13094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lnSpc>
                <a:spcPct val="124000"/>
              </a:lnSpc>
              <a:spcBef>
                <a:spcPts val="0"/>
              </a:spcBef>
              <a:buNone/>
            </a:pPr>
            <a:r>
              <a:rPr lang="ru-RU" b="1" i="1" dirty="0" smtClean="0">
                <a:solidFill>
                  <a:srgbClr val="66FF33"/>
                </a:solidFill>
              </a:rPr>
              <a:t>Корродируют(не требуют катодной защиты)</a:t>
            </a:r>
            <a:r>
              <a:rPr lang="en-US" b="1" i="1" dirty="0" smtClean="0">
                <a:solidFill>
                  <a:srgbClr val="66FF33"/>
                </a:solidFill>
              </a:rPr>
              <a:t>,</a:t>
            </a:r>
            <a:r>
              <a:rPr lang="ru-RU" b="1" i="1" dirty="0" smtClean="0">
                <a:solidFill>
                  <a:srgbClr val="66FF33"/>
                </a:solidFill>
              </a:rPr>
              <a:t> слабо изнашиваются</a:t>
            </a:r>
            <a:r>
              <a:rPr lang="en-US" b="1" i="1" dirty="0" smtClean="0">
                <a:solidFill>
                  <a:srgbClr val="66FF33"/>
                </a:solidFill>
              </a:rPr>
              <a:t>,</a:t>
            </a:r>
            <a:r>
              <a:rPr lang="ru-RU" b="1" i="1" dirty="0" smtClean="0">
                <a:solidFill>
                  <a:srgbClr val="66FF33"/>
                </a:solidFill>
              </a:rPr>
              <a:t> не боятся контакта с водой и агрессивными средами</a:t>
            </a:r>
            <a:r>
              <a:rPr lang="en-US" b="1" i="1" dirty="0" smtClean="0">
                <a:solidFill>
                  <a:srgbClr val="66FF33"/>
                </a:solidFill>
              </a:rPr>
              <a:t>,</a:t>
            </a:r>
            <a:r>
              <a:rPr lang="ru-RU" b="1" i="1" dirty="0" smtClean="0">
                <a:solidFill>
                  <a:srgbClr val="66FF33"/>
                </a:solidFill>
              </a:rPr>
              <a:t>и не нуждаются  в дополнительном обслуживании</a:t>
            </a:r>
            <a:r>
              <a:rPr lang="en-US" b="1" i="1" dirty="0" smtClean="0">
                <a:solidFill>
                  <a:srgbClr val="66FF33"/>
                </a:solidFill>
              </a:rPr>
              <a:t>.</a:t>
            </a:r>
            <a:r>
              <a:rPr lang="ru-RU" b="1" i="1" dirty="0" smtClean="0">
                <a:solidFill>
                  <a:srgbClr val="66FF33"/>
                </a:solidFill>
              </a:rPr>
              <a:t>У полиэтиленовых труб пропускная способность  при одинаковом диаметре труб на 25-30% выше чем у стальной</a:t>
            </a:r>
            <a:r>
              <a:rPr lang="en-US" b="1" i="1" dirty="0" smtClean="0">
                <a:solidFill>
                  <a:srgbClr val="66FF33"/>
                </a:solidFill>
              </a:rPr>
              <a:t>,</a:t>
            </a:r>
            <a:r>
              <a:rPr lang="ru-RU" b="1" i="1" dirty="0" smtClean="0">
                <a:solidFill>
                  <a:srgbClr val="66FF33"/>
                </a:solidFill>
              </a:rPr>
              <a:t>сварка полиэтиленовых труб не требует никаких дополнительных расходных материалов</a:t>
            </a:r>
            <a:r>
              <a:rPr lang="en-US" b="1" i="1" dirty="0" smtClean="0">
                <a:solidFill>
                  <a:srgbClr val="66FF33"/>
                </a:solidFill>
              </a:rPr>
              <a:t>.</a:t>
            </a:r>
            <a:r>
              <a:rPr lang="ru-RU" b="1" i="1" dirty="0" smtClean="0">
                <a:solidFill>
                  <a:srgbClr val="66FF33"/>
                </a:solidFill>
              </a:rPr>
              <a:t> Гарантийный срок службы газопровода из полиэтиленовых труб составляет 50 лет</a:t>
            </a:r>
            <a:r>
              <a:rPr lang="en-US" b="1" i="1" dirty="0" smtClean="0">
                <a:solidFill>
                  <a:srgbClr val="66FF33"/>
                </a:solidFill>
              </a:rPr>
              <a:t>.</a:t>
            </a:r>
            <a:endParaRPr lang="ru-RU" b="1" i="1" dirty="0">
              <a:solidFill>
                <a:srgbClr val="66FF33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solidFill>
                  <a:srgbClr val="000099"/>
                </a:solidFill>
              </a:rPr>
              <a:t>Преимущества полиэтиленовых труб</a:t>
            </a:r>
            <a:endParaRPr lang="ru-RU" i="1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ransition spd="med" advTm="29562">
    <p:cover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86446" y="1643050"/>
            <a:ext cx="3357554" cy="3857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00034" y="1857364"/>
            <a:ext cx="5257808" cy="4500594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2400" b="1" i="1" dirty="0" smtClean="0">
                <a:solidFill>
                  <a:srgbClr val="FFFF00"/>
                </a:solidFill>
              </a:rPr>
              <a:t>Полиэтиленовые трубы не подвержены износу</a:t>
            </a:r>
            <a:r>
              <a:rPr lang="en-US" sz="2400" b="1" i="1" dirty="0" smtClean="0">
                <a:solidFill>
                  <a:srgbClr val="FFFF00"/>
                </a:solidFill>
              </a:rPr>
              <a:t>,</a:t>
            </a:r>
            <a:r>
              <a:rPr lang="ru-RU" sz="2400" b="1" i="1" dirty="0" smtClean="0">
                <a:solidFill>
                  <a:srgbClr val="FFFF00"/>
                </a:solidFill>
              </a:rPr>
              <a:t> коррозии</a:t>
            </a:r>
            <a:r>
              <a:rPr lang="en-US" sz="2400" b="1" i="1" dirty="0" smtClean="0">
                <a:solidFill>
                  <a:srgbClr val="FFFF00"/>
                </a:solidFill>
              </a:rPr>
              <a:t>,</a:t>
            </a:r>
            <a:r>
              <a:rPr lang="ru-RU" sz="2400" b="1" i="1" dirty="0" smtClean="0">
                <a:solidFill>
                  <a:srgbClr val="FFFF00"/>
                </a:solidFill>
              </a:rPr>
              <a:t> им  не вредит влага и агрессивная среда</a:t>
            </a:r>
            <a:r>
              <a:rPr lang="en-US" sz="2400" b="1" i="1" dirty="0" smtClean="0">
                <a:solidFill>
                  <a:srgbClr val="FFFF00"/>
                </a:solidFill>
              </a:rPr>
              <a:t>,</a:t>
            </a:r>
            <a:r>
              <a:rPr lang="ru-RU" sz="2400" b="1" i="1" dirty="0" smtClean="0">
                <a:solidFill>
                  <a:srgbClr val="FFFF00"/>
                </a:solidFill>
              </a:rPr>
              <a:t> меньше затрат при эксплуатации полиэтиленовых труб относительно металлических</a:t>
            </a:r>
            <a:r>
              <a:rPr lang="en-US" sz="2400" b="1" i="1" dirty="0" smtClean="0">
                <a:solidFill>
                  <a:srgbClr val="FFFF00"/>
                </a:solidFill>
              </a:rPr>
              <a:t>.</a:t>
            </a:r>
            <a:r>
              <a:rPr lang="ru-RU" sz="2400" b="1" i="1" dirty="0" smtClean="0">
                <a:solidFill>
                  <a:srgbClr val="FFFF00"/>
                </a:solidFill>
              </a:rPr>
              <a:t>  Важнейшее свойство полиэтиленовых труб – их долголетие</a:t>
            </a:r>
            <a:r>
              <a:rPr lang="ru-RU" sz="2400" dirty="0" smtClean="0">
                <a:solidFill>
                  <a:srgbClr val="FFFF00"/>
                </a:solidFill>
              </a:rPr>
              <a:t>.</a:t>
            </a:r>
            <a:endParaRPr lang="ru-RU" sz="2400" dirty="0">
              <a:solidFill>
                <a:srgbClr val="FFFF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57166"/>
            <a:ext cx="6000792" cy="1143008"/>
          </a:xfrm>
        </p:spPr>
        <p:txBody>
          <a:bodyPr>
            <a:normAutofit/>
          </a:bodyPr>
          <a:lstStyle/>
          <a:p>
            <a:pPr algn="ctr"/>
            <a:r>
              <a:rPr lang="ru-RU" sz="2400" b="1" i="1" dirty="0" smtClean="0">
                <a:solidFill>
                  <a:srgbClr val="000099"/>
                </a:solidFill>
              </a:rPr>
              <a:t>СВОЙСТВА ПОЛИЭТИЛЕНОВЫХ ТРУБ</a:t>
            </a:r>
            <a:endParaRPr lang="ru-RU" sz="2400" b="1" i="1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ransition spd="med" advTm="20797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i="1" dirty="0" smtClean="0"/>
              <a:t>     </a:t>
            </a:r>
            <a:r>
              <a:rPr lang="ru-RU" b="1" i="1" dirty="0" smtClean="0">
                <a:solidFill>
                  <a:srgbClr val="66FF33"/>
                </a:solidFill>
              </a:rPr>
              <a:t>Наиболее широкую известность соединения полиэтиленовых труб получили  два </a:t>
            </a:r>
            <a:r>
              <a:rPr lang="ru-RU" b="1" i="1" dirty="0" smtClean="0">
                <a:solidFill>
                  <a:srgbClr val="66FF33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способа</a:t>
            </a:r>
            <a:r>
              <a:rPr lang="en-US" b="1" i="1" dirty="0" smtClean="0">
                <a:solidFill>
                  <a:srgbClr val="66FF33"/>
                </a:solidFill>
              </a:rPr>
              <a:t>:</a:t>
            </a:r>
            <a:r>
              <a:rPr lang="ru-RU" b="1" i="1" dirty="0" smtClean="0">
                <a:solidFill>
                  <a:srgbClr val="66FF33"/>
                </a:solidFill>
              </a:rPr>
              <a:t> сварка полиэтиленовых труб в стык и электромуфтовая сварка.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871558"/>
          </a:xfrm>
        </p:spPr>
        <p:txBody>
          <a:bodyPr/>
          <a:lstStyle/>
          <a:p>
            <a:pPr algn="ctr"/>
            <a:r>
              <a:rPr lang="ru-RU" i="1" dirty="0" smtClean="0">
                <a:solidFill>
                  <a:srgbClr val="000099"/>
                </a:solidFill>
              </a:rPr>
              <a:t>Способы сварки</a:t>
            </a:r>
            <a:endParaRPr lang="ru-RU" i="1" dirty="0">
              <a:solidFill>
                <a:srgbClr val="000099"/>
              </a:solidFill>
            </a:endParaRPr>
          </a:p>
        </p:txBody>
      </p:sp>
      <p:pic>
        <p:nvPicPr>
          <p:cNvPr id="1026" name="Picture 2" descr="C:\Program Files\Microsoft Office\MEDIA\CAGCAT10\j0240695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3571876"/>
            <a:ext cx="6715172" cy="3000372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12141">
    <p:split orient="vert"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 l="15567" r="15567"/>
          <a:stretch>
            <a:fillRect/>
          </a:stretch>
        </p:blipFill>
        <p:spPr bwMode="auto">
          <a:xfrm>
            <a:off x="5214942" y="1357298"/>
            <a:ext cx="3929058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0" y="1714488"/>
            <a:ext cx="5357818" cy="2547942"/>
          </a:xfrm>
        </p:spPr>
        <p:txBody>
          <a:bodyPr>
            <a:noAutofit/>
          </a:bodyPr>
          <a:lstStyle/>
          <a:p>
            <a:r>
              <a:rPr lang="ru-RU" sz="2000" b="1" i="1" dirty="0" smtClean="0">
                <a:solidFill>
                  <a:srgbClr val="FFFF00"/>
                </a:solidFill>
              </a:rPr>
              <a:t>Внутри транспортного средства не должно находиться гвоздей</a:t>
            </a:r>
            <a:r>
              <a:rPr lang="en-US" sz="2000" b="1" i="1" dirty="0" smtClean="0">
                <a:solidFill>
                  <a:srgbClr val="FFFF00"/>
                </a:solidFill>
              </a:rPr>
              <a:t>,</a:t>
            </a:r>
            <a:r>
              <a:rPr lang="ru-RU" sz="2000" b="1" i="1" dirty="0" smtClean="0">
                <a:solidFill>
                  <a:srgbClr val="FFFF00"/>
                </a:solidFill>
              </a:rPr>
              <a:t> твердых предметов</a:t>
            </a:r>
            <a:r>
              <a:rPr lang="en-US" sz="2000" b="1" i="1" dirty="0" smtClean="0">
                <a:solidFill>
                  <a:srgbClr val="FFFF00"/>
                </a:solidFill>
              </a:rPr>
              <a:t>,</a:t>
            </a:r>
            <a:r>
              <a:rPr lang="ru-RU" sz="2000" b="1" i="1" dirty="0" smtClean="0">
                <a:solidFill>
                  <a:srgbClr val="FFFF00"/>
                </a:solidFill>
              </a:rPr>
              <a:t> камней  и</a:t>
            </a:r>
            <a:r>
              <a:rPr lang="en-US" sz="2000" b="1" i="1" dirty="0" smtClean="0">
                <a:solidFill>
                  <a:srgbClr val="FFFF00"/>
                </a:solidFill>
              </a:rPr>
              <a:t>.</a:t>
            </a:r>
            <a:r>
              <a:rPr lang="ru-RU" sz="2000" b="1" i="1" dirty="0" smtClean="0">
                <a:solidFill>
                  <a:srgbClr val="FFFF00"/>
                </a:solidFill>
              </a:rPr>
              <a:t>т .д  Трубы нельзя помещать в транспорт в беспорядочном состоянии</a:t>
            </a:r>
            <a:r>
              <a:rPr lang="en-US" sz="2000" b="1" i="1" dirty="0" smtClean="0">
                <a:solidFill>
                  <a:srgbClr val="FFFF00"/>
                </a:solidFill>
              </a:rPr>
              <a:t>,</a:t>
            </a:r>
            <a:r>
              <a:rPr lang="ru-RU" sz="2000" b="1" i="1" dirty="0" smtClean="0">
                <a:solidFill>
                  <a:srgbClr val="FFFF00"/>
                </a:solidFill>
              </a:rPr>
              <a:t> нельзя бросать во время погрузки</a:t>
            </a:r>
            <a:r>
              <a:rPr lang="en-US" sz="2000" b="1" i="1" dirty="0" smtClean="0">
                <a:solidFill>
                  <a:srgbClr val="FFFF00"/>
                </a:solidFill>
              </a:rPr>
              <a:t>,</a:t>
            </a:r>
            <a:r>
              <a:rPr lang="ru-RU" sz="2000" b="1" i="1" dirty="0" smtClean="0">
                <a:solidFill>
                  <a:srgbClr val="FFFF00"/>
                </a:solidFill>
              </a:rPr>
              <a:t> разгрузки. Поверхность куда будут помещать должна быть чистой .При погрузке бухт  их высота в вертикальном состоянии не должна  превышать 1-5м.  Прямые трубы можно сложить вдоль.</a:t>
            </a:r>
            <a:endParaRPr lang="ru-RU" sz="2000" b="1" i="1" dirty="0">
              <a:solidFill>
                <a:srgbClr val="FFFF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4614866" cy="1162050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000099"/>
                </a:solidFill>
              </a:rPr>
              <a:t>Транспортировка труб</a:t>
            </a:r>
            <a:endParaRPr lang="ru-RU" sz="2800" b="1" i="1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ransition spd="med" advTm="20531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0" y="2143116"/>
            <a:ext cx="8000992" cy="4566308"/>
          </a:xfrm>
          <a:noFill/>
          <a:ln>
            <a:noFill/>
          </a:ln>
        </p:spPr>
        <p:txBody>
          <a:bodyPr>
            <a:normAutofit/>
          </a:bodyPr>
          <a:lstStyle/>
          <a:p>
            <a:pPr indent="0" algn="ctr">
              <a:buNone/>
            </a:pPr>
            <a:r>
              <a:rPr lang="ru-RU" sz="2700" b="1" i="1" dirty="0" smtClean="0">
                <a:solidFill>
                  <a:srgbClr val="66FF33"/>
                </a:solidFill>
              </a:rPr>
              <a:t>При выборе трассы полиэтиленового газопровода необходимо учитывать расположение и насыщенность в районе прокладки</a:t>
            </a:r>
            <a:r>
              <a:rPr lang="en-US" sz="2700" b="1" i="1" dirty="0" smtClean="0">
                <a:solidFill>
                  <a:srgbClr val="66FF33"/>
                </a:solidFill>
              </a:rPr>
              <a:t>:</a:t>
            </a:r>
            <a:r>
              <a:rPr lang="ru-RU" sz="2700" b="1" i="1" dirty="0" smtClean="0">
                <a:solidFill>
                  <a:srgbClr val="66FF33"/>
                </a:solidFill>
              </a:rPr>
              <a:t> тепловых сетей</a:t>
            </a:r>
            <a:r>
              <a:rPr lang="en-US" sz="2700" b="1" i="1" dirty="0" smtClean="0">
                <a:solidFill>
                  <a:srgbClr val="66FF33"/>
                </a:solidFill>
              </a:rPr>
              <a:t>,</a:t>
            </a:r>
            <a:r>
              <a:rPr lang="ru-RU" sz="2700" b="1" i="1" dirty="0" smtClean="0">
                <a:solidFill>
                  <a:srgbClr val="66FF33"/>
                </a:solidFill>
              </a:rPr>
              <a:t> водопроводов и других подземных коммуникаций</a:t>
            </a:r>
            <a:r>
              <a:rPr lang="en-US" sz="2700" b="1" i="1" dirty="0" smtClean="0">
                <a:solidFill>
                  <a:srgbClr val="66FF33"/>
                </a:solidFill>
              </a:rPr>
              <a:t>,</a:t>
            </a:r>
            <a:r>
              <a:rPr lang="ru-RU" sz="2700" b="1" i="1" dirty="0" smtClean="0">
                <a:solidFill>
                  <a:srgbClr val="66FF33"/>
                </a:solidFill>
              </a:rPr>
              <a:t> проведение ремонтных работ может привести к повреждению полиэтиленовых труб</a:t>
            </a:r>
            <a:r>
              <a:rPr lang="en-US" sz="2700" b="1" i="1" dirty="0" smtClean="0">
                <a:solidFill>
                  <a:srgbClr val="66FF33"/>
                </a:solidFill>
              </a:rPr>
              <a:t>.</a:t>
            </a:r>
            <a:endParaRPr lang="ru-RU" sz="2700" b="1" i="1" dirty="0">
              <a:solidFill>
                <a:srgbClr val="66FF33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7929554" cy="1725602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solidFill>
                  <a:srgbClr val="000099"/>
                </a:solidFill>
              </a:rPr>
              <a:t>Особенности проектирования наружных газопроводов из полиэтиленовых труб</a:t>
            </a:r>
            <a:endParaRPr lang="ru-RU" i="1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ransition spd="med" advTm="19312"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359</TotalTime>
  <Words>256</Words>
  <Application>Microsoft Office PowerPoint</Application>
  <PresentationFormat>Экран (4:3)</PresentationFormat>
  <Paragraphs>15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Бумажная</vt:lpstr>
      <vt:lpstr>Я студент строительного колледжа г.Ростова-на-Дону Специальность: Монтаж  и эксплуатация  газового  оборудования и систем газоснабжения </vt:lpstr>
      <vt:lpstr>Презентация на тему: Полиэтиленовые трубы  Я  выбрал  эту  тему  потому  что, она  дает  большой  плюс в работе по моей специальности , имеет  широкое  применение  в  мире,   так же полиэтиленовые трубы существенно  лучше  металлических .   </vt:lpstr>
      <vt:lpstr>Преимущества полиэтиленовых труб</vt:lpstr>
      <vt:lpstr>СВОЙСТВА ПОЛИЭТИЛЕНОВЫХ ТРУБ</vt:lpstr>
      <vt:lpstr>Способы сварки</vt:lpstr>
      <vt:lpstr>Транспортировка труб</vt:lpstr>
      <vt:lpstr>Особенности проектирования наружных газопроводов из полиэтиленовых труб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 студент строительного колледжа</dc:title>
  <dc:creator>dfgg</dc:creator>
  <cp:lastModifiedBy>еее</cp:lastModifiedBy>
  <cp:revision>78</cp:revision>
  <dcterms:created xsi:type="dcterms:W3CDTF">2012-02-20T11:15:27Z</dcterms:created>
  <dcterms:modified xsi:type="dcterms:W3CDTF">2013-10-22T12:21:48Z</dcterms:modified>
</cp:coreProperties>
</file>