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3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D887F3-26EC-493F-B5BB-50FB98447169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F9B138-64B5-453E-8535-ECA4C7636D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Паспорт, выданный М. Ломоносову </a:t>
            </a:r>
            <a:r>
              <a:rPr lang="ru-RU" sz="2800" dirty="0" err="1" smtClean="0"/>
              <a:t>Марбургским</a:t>
            </a:r>
            <a:r>
              <a:rPr lang="ru-RU" sz="2800" dirty="0" smtClean="0"/>
              <a:t> университетом 13 мая 1741 года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57422" y="2000240"/>
            <a:ext cx="5072098" cy="344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Открытия М.В.Ломоносова в области химии, физики и астрономии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Диплом профессора химии Ломоносова. 1745. М. В. Ломоносов и В. К. Тредиаковский — первые русские академики.</a:t>
            </a:r>
          </a:p>
          <a:p>
            <a:pPr algn="just">
              <a:buNone/>
            </a:pP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43240" y="2428868"/>
            <a:ext cx="3429024" cy="322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Разработал  понятия о химическом элементе.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Организовал первую в России химическую лабораторию.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Работы по оптике (усовершенствование микроскопа и телескопа («</a:t>
            </a:r>
            <a:r>
              <a:rPr lang="ru-RU" dirty="0" err="1" smtClean="0"/>
              <a:t>ночезрительной</a:t>
            </a:r>
            <a:r>
              <a:rPr lang="ru-RU" dirty="0" smtClean="0"/>
              <a:t> трубы»), создание новых мореходных и оптических приборов).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Открытие атмосферы на Венере. </a:t>
            </a:r>
          </a:p>
          <a:p>
            <a:pPr algn="just"/>
            <a:endParaRPr lang="en-US" dirty="0" smtClean="0"/>
          </a:p>
          <a:p>
            <a:pPr algn="just"/>
            <a:r>
              <a:rPr lang="ru-RU" dirty="0" smtClean="0"/>
              <a:t>Внёс большой  вклад  в развитие метеорологии.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М.В. Ломоносов  и  развитие отечественной литературы и языка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 торжественных  одах М.В. Ломоносова нашли своё отражение темы Родины, науки и мира. Русский  национальный характер показан  в оде М.В. Ломоносова 1762 г., посвященной восхождению на престол Екатерины II. </a:t>
            </a:r>
          </a:p>
          <a:p>
            <a:pPr algn="just"/>
            <a:r>
              <a:rPr lang="ru-RU" dirty="0" smtClean="0"/>
              <a:t>«Российская грамматика» — основы и нормы русского языка, в которой Ломоносов разработал понятия о частях речи, правописание и произношение того или иного слова.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Термины подлежащее и сказуемое были введены М.В.Ломоносовым.  Подлежащее – значит «лежащее в основе предложения», сказуемое называют так потому, что оно содержит в себе всякого рода информацию о подлежащем. Оно то, что «сказано о подлежащем».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М. В. Ломоносов. Русская грамматика на немецком. Санкт-Петербург. 1764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14546" y="1500174"/>
            <a:ext cx="5019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Большое значение  М.В. Ломоносов  предавал  роли Петра I в истории России. Он понимал, что многие исторические сведения надо донести до потомков.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Деятельность М.В. Ломоносова как организатора российской системы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Благодаря М.В.Ломоносову были  учреждены начальные  школы  и гимназии  (1760 г.)</a:t>
            </a:r>
          </a:p>
          <a:p>
            <a:endParaRPr lang="ru-RU" dirty="0" smtClean="0"/>
          </a:p>
          <a:p>
            <a:r>
              <a:rPr lang="ru-RU" dirty="0" smtClean="0"/>
              <a:t>Основан  Московский  университет, который  сейчас носит его имя.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Могила Ломоносова в Александро-Невской лавре</a:t>
            </a:r>
            <a:endParaRPr lang="ru-RU" sz="24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71802" y="2214554"/>
            <a:ext cx="2928958" cy="439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1714489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Умер М.В.Ломоносов в 1765 году 15 апреля.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Как вы думаете, почему М.В. Ломоносов произнес такие слова:</a:t>
            </a:r>
          </a:p>
          <a:p>
            <a:pPr algn="ctr">
              <a:buNone/>
            </a:pPr>
            <a:r>
              <a:rPr lang="ru-RU" b="1" dirty="0" smtClean="0"/>
              <a:t> «Обо мне дети отечества пожалеют…»?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553480" cy="501811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/>
              <a:t>Именем Ломоносова названы:</a:t>
            </a:r>
          </a:p>
          <a:p>
            <a:endParaRPr lang="ru-RU" dirty="0" smtClean="0"/>
          </a:p>
          <a:p>
            <a:pPr>
              <a:buNone/>
            </a:pPr>
            <a:r>
              <a:rPr lang="ru-RU" sz="8000" dirty="0" smtClean="0"/>
              <a:t>Учреждения науки, образования и культуры</a:t>
            </a:r>
            <a:r>
              <a:rPr lang="ru-RU" dirty="0" smtClean="0"/>
              <a:t>: </a:t>
            </a:r>
          </a:p>
          <a:p>
            <a:endParaRPr lang="ru-RU" dirty="0" smtClean="0"/>
          </a:p>
          <a:p>
            <a:r>
              <a:rPr lang="ru-RU" sz="5600" dirty="0" smtClean="0"/>
              <a:t>Московский государственный университет имени М. В. Ломоносова </a:t>
            </a:r>
          </a:p>
          <a:p>
            <a:endParaRPr lang="ru-RU" sz="5600" dirty="0" smtClean="0"/>
          </a:p>
          <a:p>
            <a:r>
              <a:rPr lang="ru-RU" sz="5600" dirty="0" smtClean="0"/>
              <a:t>Музей М.В. Ломоносова Российской Академии Наук </a:t>
            </a:r>
          </a:p>
          <a:p>
            <a:endParaRPr lang="ru-RU" sz="5600" dirty="0" smtClean="0"/>
          </a:p>
          <a:p>
            <a:r>
              <a:rPr lang="ru-RU" sz="5600" dirty="0" smtClean="0"/>
              <a:t>Московская государственная академия тонкой химической технологии им. М. В. Ломоносова </a:t>
            </a:r>
          </a:p>
          <a:p>
            <a:endParaRPr lang="ru-RU" sz="5600" dirty="0" smtClean="0"/>
          </a:p>
          <a:p>
            <a:r>
              <a:rPr lang="ru-RU" sz="5600" dirty="0" smtClean="0"/>
              <a:t>Архангельский театр драмы имени М. В. Ломоносова </a:t>
            </a:r>
          </a:p>
          <a:p>
            <a:endParaRPr lang="ru-RU" sz="5600" dirty="0" smtClean="0"/>
          </a:p>
          <a:p>
            <a:r>
              <a:rPr lang="ru-RU" sz="5600" dirty="0" smtClean="0"/>
              <a:t>Поморский государственный университет имени М. В. Ломоносова </a:t>
            </a:r>
          </a:p>
          <a:p>
            <a:endParaRPr lang="ru-RU" sz="5600" dirty="0" smtClean="0"/>
          </a:p>
          <a:p>
            <a:r>
              <a:rPr lang="ru-RU" sz="5600" dirty="0" smtClean="0"/>
              <a:t>Архангельский городской лицей имени М. В. Ломоносова </a:t>
            </a:r>
          </a:p>
          <a:p>
            <a:endParaRPr lang="ru-RU" sz="5600" dirty="0" smtClean="0"/>
          </a:p>
          <a:p>
            <a:r>
              <a:rPr lang="ru-RU" sz="5600" dirty="0" smtClean="0"/>
              <a:t>Гимназия Ломоносова в Риге </a:t>
            </a:r>
          </a:p>
          <a:p>
            <a:endParaRPr lang="ru-RU" sz="5600" dirty="0" smtClean="0"/>
          </a:p>
          <a:p>
            <a:r>
              <a:rPr lang="ru-RU" sz="5600" dirty="0" smtClean="0"/>
              <a:t>Лицей им. М. В. Ломоносова в Йошкар-Оле </a:t>
            </a:r>
          </a:p>
          <a:p>
            <a:endParaRPr lang="ru-RU" sz="5600" dirty="0" smtClean="0"/>
          </a:p>
          <a:p>
            <a:r>
              <a:rPr lang="ru-RU" sz="5600" dirty="0" smtClean="0"/>
              <a:t>Гимназия № 1530 «Школа Ломоносова» в Москве </a:t>
            </a:r>
          </a:p>
          <a:p>
            <a:endParaRPr lang="ru-RU" sz="5600" dirty="0" smtClean="0"/>
          </a:p>
          <a:p>
            <a:r>
              <a:rPr lang="ru-RU" sz="5600" dirty="0" smtClean="0"/>
              <a:t>Национальный горный университет им. М. В. Ломоносова в Днепропетровске</a:t>
            </a:r>
          </a:p>
          <a:p>
            <a:r>
              <a:rPr lang="ru-RU" sz="5600" dirty="0" smtClean="0"/>
              <a:t> Ломоносовская школа </a:t>
            </a:r>
          </a:p>
          <a:p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Достоин памяти потомков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—  первый русский учёный-естествоиспытатель мирового значения, энциклопедист, химик и физик; он вошёл в науку как первый химик, который  дал физической химии определение, весьма близкое к современному,   и предначертал обширную программу физико-химических исследований; его молекулярно-кинетическая теория тепла во многом предвосхитила современное представления о строении материи, — многие фундаментальные законы, в числе которых одно из начал термодинамики  заложил основы науки  о стекле. Астроном, приборостроитель, географ, металлург, геолог, поэт, утвердил основания современного русского литературного языка, художник, историк, поборник развития отечественного просвещения, науки и экономики. Разработал проект Московского университета, впоследствии названного в его честь. Открыл наличие атмосферы у планеты Венера.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Предприятия</a:t>
            </a:r>
            <a:r>
              <a:rPr lang="ru-RU" dirty="0" smtClean="0"/>
              <a:t>: </a:t>
            </a:r>
          </a:p>
          <a:p>
            <a:endParaRPr lang="ru-RU" dirty="0" smtClean="0"/>
          </a:p>
          <a:p>
            <a:r>
              <a:rPr lang="ru-RU" dirty="0" smtClean="0"/>
              <a:t>Ленинградский фарфоровый завод имени М. В. Ломоносова — Ломоносовский фарфоровый завод /ЛФЗ/ (1925—2005 гг.) </a:t>
            </a:r>
          </a:p>
          <a:p>
            <a:pPr>
              <a:buNone/>
            </a:pPr>
            <a:r>
              <a:rPr lang="ru-RU" b="1" dirty="0" smtClean="0"/>
              <a:t>Географические </a:t>
            </a:r>
            <a:r>
              <a:rPr lang="ru-RU" b="1" dirty="0" smtClean="0"/>
              <a:t>объекты</a:t>
            </a:r>
            <a:r>
              <a:rPr lang="ru-RU" dirty="0" smtClean="0"/>
              <a:t>: </a:t>
            </a:r>
          </a:p>
          <a:p>
            <a:r>
              <a:rPr lang="ru-RU" dirty="0" smtClean="0"/>
              <a:t>Хребет Ломоносова </a:t>
            </a:r>
          </a:p>
          <a:p>
            <a:endParaRPr lang="ru-RU" dirty="0" smtClean="0"/>
          </a:p>
          <a:p>
            <a:r>
              <a:rPr lang="ru-RU" dirty="0" smtClean="0"/>
              <a:t>Полуостров Ломоносова </a:t>
            </a:r>
          </a:p>
          <a:p>
            <a:endParaRPr lang="ru-RU" dirty="0" smtClean="0"/>
          </a:p>
          <a:p>
            <a:r>
              <a:rPr lang="ru-RU" dirty="0" smtClean="0"/>
              <a:t>Кратер Ломоносов на Луне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Мост Ломоносова через Фонтанку. Санкт-Петербург</a:t>
            </a:r>
            <a:endParaRPr lang="ru-RU" sz="2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09762" y="1774031"/>
            <a:ext cx="54768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/>
              <a:t>Населенные пункты, улицы, площади, станции метро, мосты: </a:t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00726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4400" dirty="0" smtClean="0"/>
              <a:t>Город  Ломоносов в составе </a:t>
            </a:r>
            <a:r>
              <a:rPr lang="ru-RU" sz="4400" dirty="0" err="1" smtClean="0"/>
              <a:t>Петродворцового</a:t>
            </a:r>
            <a:r>
              <a:rPr lang="ru-RU" sz="4400" dirty="0" smtClean="0"/>
              <a:t>  района Санкт-Петербурга </a:t>
            </a:r>
          </a:p>
          <a:p>
            <a:pPr>
              <a:buNone/>
            </a:pPr>
            <a:r>
              <a:rPr lang="ru-RU" sz="4400" dirty="0" smtClean="0"/>
              <a:t>Ломоносовский проспект в Москве </a:t>
            </a:r>
          </a:p>
          <a:p>
            <a:pPr>
              <a:buNone/>
            </a:pPr>
            <a:r>
              <a:rPr lang="ru-RU" sz="4400" dirty="0" smtClean="0"/>
              <a:t>Площадь Ломоносова в Санкт-Петербурге </a:t>
            </a:r>
          </a:p>
          <a:p>
            <a:pPr>
              <a:buNone/>
            </a:pPr>
            <a:r>
              <a:rPr lang="ru-RU" sz="4400" dirty="0" smtClean="0"/>
              <a:t>Площадь Ломоносова в Северодвинске </a:t>
            </a:r>
          </a:p>
          <a:p>
            <a:pPr>
              <a:buNone/>
            </a:pPr>
            <a:r>
              <a:rPr lang="ru-RU" sz="4400" dirty="0" smtClean="0"/>
              <a:t>Проспект Ломоносова в Архангельске </a:t>
            </a:r>
          </a:p>
          <a:p>
            <a:pPr>
              <a:buNone/>
            </a:pPr>
            <a:r>
              <a:rPr lang="ru-RU" sz="4400" dirty="0" smtClean="0"/>
              <a:t>Проспект Ломоносова в Саратове </a:t>
            </a:r>
          </a:p>
          <a:p>
            <a:pPr>
              <a:buNone/>
            </a:pPr>
            <a:r>
              <a:rPr lang="ru-RU" sz="4400" dirty="0" smtClean="0"/>
              <a:t>Улица Ломоносова в Барнауле </a:t>
            </a:r>
          </a:p>
          <a:p>
            <a:pPr>
              <a:buNone/>
            </a:pPr>
            <a:r>
              <a:rPr lang="ru-RU" sz="4400" dirty="0" smtClean="0"/>
              <a:t>Улица Ломоносова в Березниках </a:t>
            </a:r>
          </a:p>
          <a:p>
            <a:pPr>
              <a:buNone/>
            </a:pPr>
            <a:r>
              <a:rPr lang="ru-RU" sz="4400" dirty="0" smtClean="0"/>
              <a:t>Улица Ломоносова в Благовещенске </a:t>
            </a:r>
          </a:p>
          <a:p>
            <a:pPr>
              <a:buNone/>
            </a:pPr>
            <a:r>
              <a:rPr lang="ru-RU" sz="4400" dirty="0" smtClean="0"/>
              <a:t>Улица Ломоносова в Вельске </a:t>
            </a:r>
          </a:p>
          <a:p>
            <a:pPr>
              <a:buNone/>
            </a:pPr>
            <a:r>
              <a:rPr lang="ru-RU" sz="4400" dirty="0" smtClean="0"/>
              <a:t>Улица Ломоносова в Владимире (до 1923 г. — ул. Малая Сретенская) </a:t>
            </a:r>
          </a:p>
          <a:p>
            <a:pPr>
              <a:buNone/>
            </a:pPr>
            <a:r>
              <a:rPr lang="ru-RU" sz="4400" dirty="0" smtClean="0"/>
              <a:t>Улица Ломоносова в Воронеже </a:t>
            </a:r>
          </a:p>
          <a:p>
            <a:pPr>
              <a:buNone/>
            </a:pPr>
            <a:r>
              <a:rPr lang="ru-RU" sz="4400" dirty="0" smtClean="0"/>
              <a:t>Улица Ломоносова в Великом Новгороде </a:t>
            </a:r>
          </a:p>
          <a:p>
            <a:pPr>
              <a:buNone/>
            </a:pPr>
            <a:r>
              <a:rPr lang="ru-RU" sz="4400" dirty="0" smtClean="0"/>
              <a:t>Улица Ломоносова в Дубоссарах </a:t>
            </a:r>
          </a:p>
          <a:p>
            <a:pPr>
              <a:buNone/>
            </a:pPr>
            <a:r>
              <a:rPr lang="ru-RU" sz="4400" dirty="0" smtClean="0"/>
              <a:t>Улица Ломоносова в Екатеринбурге </a:t>
            </a:r>
          </a:p>
          <a:p>
            <a:pPr>
              <a:buNone/>
            </a:pPr>
            <a:r>
              <a:rPr lang="ru-RU" sz="4400" dirty="0" smtClean="0"/>
              <a:t>Улица Ломоносова в Жуковском </a:t>
            </a:r>
          </a:p>
          <a:p>
            <a:pPr>
              <a:buNone/>
            </a:pPr>
            <a:r>
              <a:rPr lang="ru-RU" sz="4400" dirty="0" smtClean="0"/>
              <a:t>Улица Ломоносова в Ижевске </a:t>
            </a:r>
          </a:p>
          <a:p>
            <a:pPr>
              <a:buNone/>
            </a:pPr>
            <a:r>
              <a:rPr lang="ru-RU" sz="4400" dirty="0" smtClean="0"/>
              <a:t>Улица Ломоносова в Киеве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Улица Ломоносова в Кирове </a:t>
            </a:r>
          </a:p>
          <a:p>
            <a:pPr>
              <a:buNone/>
            </a:pPr>
            <a:r>
              <a:rPr lang="ru-RU" dirty="0" smtClean="0"/>
              <a:t>Улица Ломоносова в Кольчугине </a:t>
            </a:r>
          </a:p>
          <a:p>
            <a:pPr>
              <a:buNone/>
            </a:pPr>
            <a:r>
              <a:rPr lang="ru-RU" dirty="0" smtClean="0"/>
              <a:t>Улица Ломоносова в Красноярске </a:t>
            </a:r>
          </a:p>
          <a:p>
            <a:pPr>
              <a:buNone/>
            </a:pPr>
            <a:r>
              <a:rPr lang="ru-RU" dirty="0" smtClean="0"/>
              <a:t>Улица Ломоносова в Краснодаре </a:t>
            </a:r>
          </a:p>
          <a:p>
            <a:pPr>
              <a:buNone/>
            </a:pPr>
            <a:r>
              <a:rPr lang="ru-RU" dirty="0" smtClean="0"/>
              <a:t>Улица Ломоносова в Луганске </a:t>
            </a:r>
          </a:p>
          <a:p>
            <a:pPr>
              <a:buNone/>
            </a:pPr>
            <a:r>
              <a:rPr lang="ru-RU" dirty="0" smtClean="0"/>
              <a:t>Улица Ломоносова в Нижнем Новгороде </a:t>
            </a:r>
          </a:p>
          <a:p>
            <a:pPr>
              <a:buNone/>
            </a:pPr>
            <a:r>
              <a:rPr lang="ru-RU" dirty="0" smtClean="0"/>
              <a:t>Улица Ломоносова в Новосибирске </a:t>
            </a:r>
          </a:p>
          <a:p>
            <a:pPr>
              <a:buNone/>
            </a:pPr>
            <a:r>
              <a:rPr lang="ru-RU" dirty="0" smtClean="0"/>
              <a:t>Улица Ломоносова в Орле </a:t>
            </a:r>
          </a:p>
          <a:p>
            <a:pPr>
              <a:buNone/>
            </a:pPr>
            <a:r>
              <a:rPr lang="ru-RU" dirty="0" smtClean="0"/>
              <a:t>Улица Ломоносова в Раменском </a:t>
            </a:r>
          </a:p>
          <a:p>
            <a:pPr>
              <a:buNone/>
            </a:pPr>
            <a:r>
              <a:rPr lang="ru-RU" dirty="0" smtClean="0"/>
              <a:t>Улица Ломоносова в Риге </a:t>
            </a:r>
          </a:p>
          <a:p>
            <a:pPr>
              <a:buNone/>
            </a:pPr>
            <a:r>
              <a:rPr lang="ru-RU" dirty="0" smtClean="0"/>
              <a:t>Улица Ломоносова в Санкт-Петербурге </a:t>
            </a:r>
          </a:p>
          <a:p>
            <a:pPr>
              <a:buNone/>
            </a:pPr>
            <a:r>
              <a:rPr lang="ru-RU" dirty="0" smtClean="0"/>
              <a:t>Улица Ломоносова в Северодвинске </a:t>
            </a:r>
          </a:p>
          <a:p>
            <a:pPr>
              <a:buNone/>
            </a:pPr>
            <a:r>
              <a:rPr lang="ru-RU" dirty="0" smtClean="0"/>
              <a:t>Улица Ломоносова в Симферополе </a:t>
            </a:r>
          </a:p>
          <a:p>
            <a:pPr>
              <a:buNone/>
            </a:pPr>
            <a:r>
              <a:rPr lang="ru-RU" dirty="0" smtClean="0"/>
              <a:t>Улица Ломоносова в Смоленске </a:t>
            </a:r>
          </a:p>
          <a:p>
            <a:pPr>
              <a:buNone/>
            </a:pPr>
            <a:r>
              <a:rPr lang="ru-RU" dirty="0" smtClean="0"/>
              <a:t>Улица Ломоносова в Сочи </a:t>
            </a:r>
          </a:p>
          <a:p>
            <a:pPr>
              <a:buNone/>
            </a:pPr>
            <a:r>
              <a:rPr lang="ru-RU" dirty="0" smtClean="0"/>
              <a:t>Улица Ломоносова в Таганроге </a:t>
            </a:r>
          </a:p>
          <a:p>
            <a:pPr>
              <a:buNone/>
            </a:pPr>
            <a:r>
              <a:rPr lang="ru-RU" dirty="0" smtClean="0"/>
              <a:t>Улица Ломоносова в </a:t>
            </a:r>
            <a:r>
              <a:rPr lang="ru-RU" dirty="0" err="1" smtClean="0"/>
              <a:t>Таллине</a:t>
            </a:r>
            <a:r>
              <a:rPr lang="ru-RU" dirty="0" smtClean="0"/>
              <a:t> (1950—1991) </a:t>
            </a:r>
          </a:p>
          <a:p>
            <a:pPr>
              <a:buNone/>
            </a:pPr>
            <a:r>
              <a:rPr lang="ru-RU" dirty="0" smtClean="0"/>
              <a:t>Улица Ломоносова в Харькове </a:t>
            </a:r>
          </a:p>
          <a:p>
            <a:pPr>
              <a:buNone/>
            </a:pPr>
            <a:r>
              <a:rPr lang="ru-RU" dirty="0" smtClean="0"/>
              <a:t>Улица Ломоносова в Череповце </a:t>
            </a:r>
          </a:p>
          <a:p>
            <a:pPr>
              <a:buNone/>
            </a:pPr>
            <a:r>
              <a:rPr lang="ru-RU" dirty="0" smtClean="0"/>
              <a:t>Улица Ломоносова в Шадринске </a:t>
            </a:r>
          </a:p>
          <a:p>
            <a:pPr>
              <a:buNone/>
            </a:pPr>
            <a:r>
              <a:rPr lang="ru-RU" dirty="0" smtClean="0"/>
              <a:t>Станция метро Ломоносовская в Санкт-Петербурге </a:t>
            </a:r>
          </a:p>
          <a:p>
            <a:pPr>
              <a:buNone/>
            </a:pPr>
            <a:r>
              <a:rPr lang="ru-RU" dirty="0" smtClean="0"/>
              <a:t>Имя М. В. Ломоносова в естествознании</a:t>
            </a:r>
          </a:p>
          <a:p>
            <a:endParaRPr lang="ru-RU" dirty="0" smtClean="0"/>
          </a:p>
          <a:p>
            <a:r>
              <a:rPr lang="ru-RU" dirty="0" smtClean="0"/>
              <a:t>Морское течение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Вопросы для обсуждения: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    Какие черты характера отличали М.В. Ломоносова?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2.     Что повлияло на формирование его личности?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3.     Назовите основные научные открытия М.В. Ломоносова.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4.     Охарактеризуйте заслуги М.В. Ломоносова.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Мы, живущие ныне,  преклоняемся перед великим гением нашей русской земли М.В.Ломоносовым.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286124"/>
            <a:ext cx="428624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Поморье – родина великого </a:t>
            </a:r>
            <a:r>
              <a:rPr lang="ru-RU" dirty="0" smtClean="0"/>
              <a:t>ученого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Далеко на севере, в Архангельской губернии, близ уездного города Холмогор, в небольшой деревне </a:t>
            </a:r>
            <a:r>
              <a:rPr lang="ru-RU" dirty="0" err="1" smtClean="0"/>
              <a:t>Мишанинской</a:t>
            </a:r>
            <a:r>
              <a:rPr lang="ru-RU" dirty="0" smtClean="0"/>
              <a:t>, в царствование Петра Великого, жил крестьянин Василий Дорофеев и его жена.  В 1711 году  у них родился сын  Михаил, который впоследствии был прозван Ломоносовым.  (Наверное,  потому что силы он был недюжинной: например, во время борьбы с тремя матросами, он не только их одолел, но и снял с них одежду.)</a:t>
            </a:r>
          </a:p>
          <a:p>
            <a:pPr algn="just"/>
            <a:r>
              <a:rPr lang="ru-RU" dirty="0" smtClean="0"/>
              <a:t>Василий Дорофеев занимался рыбным промыслом. Когда Ломоносов подрос, отец часто брал его с собой на рыбную ловлю в белое море. Мальчик с 10 лет помогал отцу.</a:t>
            </a:r>
          </a:p>
          <a:p>
            <a:pPr algn="just"/>
            <a:r>
              <a:rPr lang="ru-RU" dirty="0" smtClean="0"/>
              <a:t>Вот как выглядело судно, на котором промышлял  отец Ломоносова.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00298" y="5143512"/>
            <a:ext cx="14287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Суровая природа севера, частые бури, огромные ледяные глыбы, опасности во время плавания по морю производили на мальчика сильное впечатление, развивали в нём выносливость, смелость и любознательность.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Бог наградил Ломоносова необыкновенными способностями. В две зимы он отлично выучился грамоте; учил его сельский дьячок. Выпрошенные у соседа три мудрых книги: славянская грамматика </a:t>
            </a:r>
            <a:r>
              <a:rPr lang="ru-RU" dirty="0" err="1" smtClean="0"/>
              <a:t>Смотрицкого</a:t>
            </a:r>
            <a:r>
              <a:rPr lang="ru-RU" dirty="0" smtClean="0"/>
              <a:t>, арифметика Магницкого и псалтырь, переложенный в стихи </a:t>
            </a:r>
            <a:r>
              <a:rPr lang="ru-RU" dirty="0" err="1" smtClean="0"/>
              <a:t>Симеоном</a:t>
            </a:r>
            <a:r>
              <a:rPr lang="ru-RU" dirty="0" smtClean="0"/>
              <a:t> Полоцким  стали вратами  учёности для юного  Ломоносова. Вскоре он  их выучил наизусть. В 14 лет юный помор  уже довольно сносно писал.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Юношеский почерк М. В. Ломоносова. 1725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В это время его постигло горе: он лишился матери. Отец женился второй раз. Мачеха  оказалась сварливой и злой женщиной. Но больше всего она ненавидела любовь Ломоносова к книгам.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57554" y="1285860"/>
            <a:ext cx="20955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Становление будущего академика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*</a:t>
            </a:r>
            <a:r>
              <a:rPr lang="ru-RU" dirty="0" smtClean="0"/>
              <a:t>Страстно желая учиться,  Ломоносов принял решение уехать в далёкую Москву. В декабре 1730 года, он тайно от отца, добыв себе паспорт и заняв у соседки 3 рубля, отправился  (пешком) вместе с рыбаками в Москву учиться.</a:t>
            </a:r>
          </a:p>
          <a:p>
            <a:pPr algn="just"/>
            <a:r>
              <a:rPr lang="ru-RU" dirty="0" smtClean="0"/>
              <a:t>Ему повезло, благодаря своему земляку, который служил дворецким, определиться в </a:t>
            </a:r>
            <a:r>
              <a:rPr lang="ru-RU" dirty="0" err="1" smtClean="0"/>
              <a:t>Заиконоспасское</a:t>
            </a:r>
            <a:r>
              <a:rPr lang="ru-RU" dirty="0" smtClean="0"/>
              <a:t> училище.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5008" y="5214950"/>
            <a:ext cx="1152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214950"/>
            <a:ext cx="828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554162"/>
            <a:ext cx="8624918" cy="4518043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Его успехами не могли нарадоваться наставники: через два года учения в этой школе он уже сочинял латинские стихи. Вот одно из них, которое он написал после наказания за его школьный «проступок».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СТИХИ НА ТУЯСОК 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Услышали мухи</a:t>
            </a:r>
          </a:p>
          <a:p>
            <a:pPr algn="ctr">
              <a:buNone/>
            </a:pPr>
            <a:r>
              <a:rPr lang="ru-RU" dirty="0" smtClean="0"/>
              <a:t>Медовые духи,</a:t>
            </a:r>
          </a:p>
          <a:p>
            <a:pPr algn="ctr">
              <a:buNone/>
            </a:pPr>
            <a:r>
              <a:rPr lang="ru-RU" dirty="0" smtClean="0"/>
              <a:t>Прилетевши, сели,</a:t>
            </a:r>
          </a:p>
          <a:p>
            <a:pPr algn="ctr">
              <a:buNone/>
            </a:pPr>
            <a:r>
              <a:rPr lang="ru-RU" dirty="0" smtClean="0"/>
              <a:t>В радости запели,</a:t>
            </a:r>
          </a:p>
          <a:p>
            <a:pPr algn="ctr">
              <a:buNone/>
            </a:pPr>
            <a:r>
              <a:rPr lang="ru-RU" dirty="0" err="1" smtClean="0"/>
              <a:t>Егдаб</a:t>
            </a:r>
            <a:r>
              <a:rPr lang="ru-RU" dirty="0" smtClean="0"/>
              <a:t> стали </a:t>
            </a:r>
            <a:r>
              <a:rPr lang="ru-RU" dirty="0" err="1" smtClean="0"/>
              <a:t>ясти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Попали в напасти;</a:t>
            </a:r>
          </a:p>
          <a:p>
            <a:pPr algn="ctr">
              <a:buNone/>
            </a:pPr>
            <a:r>
              <a:rPr lang="ru-RU" dirty="0" smtClean="0"/>
              <a:t>Увязли </a:t>
            </a:r>
            <a:r>
              <a:rPr lang="ru-RU" dirty="0" err="1" smtClean="0"/>
              <a:t>бо</a:t>
            </a:r>
            <a:r>
              <a:rPr lang="ru-RU" dirty="0" smtClean="0"/>
              <a:t> ноги:</a:t>
            </a:r>
          </a:p>
          <a:p>
            <a:pPr algn="ctr">
              <a:buNone/>
            </a:pPr>
            <a:r>
              <a:rPr lang="ru-RU" dirty="0" smtClean="0"/>
              <a:t>Ах! — плачут  убоги,</a:t>
            </a:r>
          </a:p>
          <a:p>
            <a:pPr algn="ctr">
              <a:buNone/>
            </a:pPr>
            <a:r>
              <a:rPr lang="ru-RU" dirty="0" smtClean="0"/>
              <a:t>Мёду полизали,</a:t>
            </a:r>
          </a:p>
          <a:p>
            <a:pPr algn="ctr">
              <a:buNone/>
            </a:pPr>
            <a:r>
              <a:rPr lang="ru-RU" dirty="0" smtClean="0"/>
              <a:t>А сами пропали.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Много трудов, лишений и душевных ограничений приходилось переносить ему в это время.  Денег хватало только на хлеб и квас, бумагу и обувь,  «школьники, малые ребята, кричат и перстами указывают на меня: смотрите-де, какой </a:t>
            </a:r>
            <a:r>
              <a:rPr lang="ru-RU" dirty="0" err="1" smtClean="0"/>
              <a:t>болван</a:t>
            </a:r>
            <a:r>
              <a:rPr lang="ru-RU" dirty="0" smtClean="0"/>
              <a:t> в 20 лет пришёл латыни учиться»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После этого год учёбы в Киевской академии. Но и там своей любознательности он не удовлетворил.  Перечитав много книг,  в богатой библиотеке при Киевской академии,  он вернулся в Москву. Как раз в это время из Академии Наук пришло в Москву требование прислать в Петербург 20 учеников  </a:t>
            </a:r>
            <a:r>
              <a:rPr lang="ru-RU" dirty="0" err="1" smtClean="0"/>
              <a:t>Заиконоспасского</a:t>
            </a:r>
            <a:r>
              <a:rPr lang="ru-RU" dirty="0" smtClean="0"/>
              <a:t>  училища. Отправили только 12, так как больше не нашлось.  Среди них лучшим был М.В.Ломоносов.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Скоро он  с двумя товарищами был отправлен за границу. Более трёх лет  неустанно трудился  Ломоносов, и труды его не пропали даром.  Он скоро овладел немецким и французским языками и с жаром предался наукам. Теперь-то он мог вполне утолить жажду к  знаниям. В упорном труде видел он свой долг.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Дом, в котором Ломоносов жил в Марбурге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1408</Words>
  <Application>Microsoft Office PowerPoint</Application>
  <PresentationFormat>Экран (4:3)</PresentationFormat>
  <Paragraphs>156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Поморье – родина великого ученого </vt:lpstr>
      <vt:lpstr>Слайд 4</vt:lpstr>
      <vt:lpstr>Юношеский почерк М. В. Ломоносова. 1725 </vt:lpstr>
      <vt:lpstr>Становление будущего академика </vt:lpstr>
      <vt:lpstr>Слайд 7</vt:lpstr>
      <vt:lpstr>Слайд 8</vt:lpstr>
      <vt:lpstr>Дом, в котором Ломоносов жил в Марбурге</vt:lpstr>
      <vt:lpstr>Паспорт, выданный М. Ломоносову Марбургским университетом 13 мая 1741 года</vt:lpstr>
      <vt:lpstr>Открытия М.В.Ломоносова в области химии, физики и астрономии</vt:lpstr>
      <vt:lpstr>Слайд 12</vt:lpstr>
      <vt:lpstr>М.В. Ломоносов  и  развитие отечественной литературы и языка</vt:lpstr>
      <vt:lpstr>М. В. Ломоносов. Русская грамматика на немецком. Санкт-Петербург. 1764</vt:lpstr>
      <vt:lpstr>Слайд 15</vt:lpstr>
      <vt:lpstr>Деятельность М.В. Ломоносова как организатора российской системы образования</vt:lpstr>
      <vt:lpstr>Могила Ломоносова в Александро-Невской лавре</vt:lpstr>
      <vt:lpstr>Слайд 18</vt:lpstr>
      <vt:lpstr>Достоин памяти потомков</vt:lpstr>
      <vt:lpstr>Слайд 20</vt:lpstr>
      <vt:lpstr>Мост Ломоносова через Фонтанку. Санкт-Петербург</vt:lpstr>
      <vt:lpstr>Населенные пункты, улицы, площади, станции метро, мосты:  </vt:lpstr>
      <vt:lpstr>Слайд 23</vt:lpstr>
      <vt:lpstr>Вопросы для обсуждения: </vt:lpstr>
      <vt:lpstr>Слайд 25</vt:lpstr>
    </vt:vector>
  </TitlesOfParts>
  <Company>Шаповал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11</cp:revision>
  <dcterms:created xsi:type="dcterms:W3CDTF">2013-04-05T15:37:20Z</dcterms:created>
  <dcterms:modified xsi:type="dcterms:W3CDTF">2013-04-05T16:54:39Z</dcterms:modified>
</cp:coreProperties>
</file>