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plotArea>
      <c:layout/>
      <c:barChart>
        <c:barDir val="bar"/>
        <c:grouping val="clustered"/>
        <c:ser>
          <c:idx val="0"/>
          <c:order val="0"/>
          <c:tx>
            <c:strRef>
              <c:f>Лист1!$B$1</c:f>
              <c:strCache>
                <c:ptCount val="1"/>
                <c:pt idx="0">
                  <c:v>Ряд 1</c:v>
                </c:pt>
              </c:strCache>
            </c:strRef>
          </c:tx>
          <c:cat>
            <c:strRef>
              <c:f>Лист1!$A$2:$A$6</c:f>
              <c:strCache>
                <c:ptCount val="5"/>
                <c:pt idx="0">
                  <c:v>Pop music</c:v>
                </c:pt>
                <c:pt idx="1">
                  <c:v>Classical music</c:v>
                </c:pt>
                <c:pt idx="2">
                  <c:v>Rave</c:v>
                </c:pt>
                <c:pt idx="3">
                  <c:v>Jazz</c:v>
                </c:pt>
                <c:pt idx="4">
                  <c:v>Rock</c:v>
                </c:pt>
              </c:strCache>
            </c:strRef>
          </c:cat>
          <c:val>
            <c:numRef>
              <c:f>Лист1!$B$2:$B$6</c:f>
              <c:numCache>
                <c:formatCode>0%</c:formatCode>
                <c:ptCount val="5"/>
                <c:pt idx="0">
                  <c:v>0.66000000000000014</c:v>
                </c:pt>
                <c:pt idx="1">
                  <c:v>0.30000000000000004</c:v>
                </c:pt>
                <c:pt idx="2" formatCode="General">
                  <c:v>0</c:v>
                </c:pt>
                <c:pt idx="3" formatCode="General">
                  <c:v>0</c:v>
                </c:pt>
                <c:pt idx="4">
                  <c:v>4.0000000000000008E-2</c:v>
                </c:pt>
              </c:numCache>
            </c:numRef>
          </c:val>
        </c:ser>
        <c:ser>
          <c:idx val="1"/>
          <c:order val="1"/>
          <c:tx>
            <c:strRef>
              <c:f>Лист1!$C$1</c:f>
              <c:strCache>
                <c:ptCount val="1"/>
                <c:pt idx="0">
                  <c:v>Столбец1</c:v>
                </c:pt>
              </c:strCache>
            </c:strRef>
          </c:tx>
          <c:cat>
            <c:strRef>
              <c:f>Лист1!$A$2:$A$6</c:f>
              <c:strCache>
                <c:ptCount val="5"/>
                <c:pt idx="0">
                  <c:v>Pop music</c:v>
                </c:pt>
                <c:pt idx="1">
                  <c:v>Classical music</c:v>
                </c:pt>
                <c:pt idx="2">
                  <c:v>Rave</c:v>
                </c:pt>
                <c:pt idx="3">
                  <c:v>Jazz</c:v>
                </c:pt>
                <c:pt idx="4">
                  <c:v>Rock</c:v>
                </c:pt>
              </c:strCache>
            </c:strRef>
          </c:cat>
          <c:val>
            <c:numRef>
              <c:f>Лист1!$C$2:$C$6</c:f>
              <c:numCache>
                <c:formatCode>General</c:formatCode>
                <c:ptCount val="5"/>
              </c:numCache>
            </c:numRef>
          </c:val>
        </c:ser>
        <c:ser>
          <c:idx val="2"/>
          <c:order val="2"/>
          <c:tx>
            <c:strRef>
              <c:f>Лист1!$D$1</c:f>
              <c:strCache>
                <c:ptCount val="1"/>
                <c:pt idx="0">
                  <c:v>Столбец2</c:v>
                </c:pt>
              </c:strCache>
            </c:strRef>
          </c:tx>
          <c:cat>
            <c:strRef>
              <c:f>Лист1!$A$2:$A$6</c:f>
              <c:strCache>
                <c:ptCount val="5"/>
                <c:pt idx="0">
                  <c:v>Pop music</c:v>
                </c:pt>
                <c:pt idx="1">
                  <c:v>Classical music</c:v>
                </c:pt>
                <c:pt idx="2">
                  <c:v>Rave</c:v>
                </c:pt>
                <c:pt idx="3">
                  <c:v>Jazz</c:v>
                </c:pt>
                <c:pt idx="4">
                  <c:v>Rock</c:v>
                </c:pt>
              </c:strCache>
            </c:strRef>
          </c:cat>
          <c:val>
            <c:numRef>
              <c:f>Лист1!$D$2:$D$6</c:f>
              <c:numCache>
                <c:formatCode>General</c:formatCode>
                <c:ptCount val="5"/>
              </c:numCache>
            </c:numRef>
          </c:val>
        </c:ser>
        <c:axId val="84488192"/>
        <c:axId val="84489728"/>
      </c:barChart>
      <c:catAx>
        <c:axId val="84488192"/>
        <c:scaling>
          <c:orientation val="minMax"/>
        </c:scaling>
        <c:axPos val="l"/>
        <c:tickLblPos val="nextTo"/>
        <c:crossAx val="84489728"/>
        <c:crosses val="autoZero"/>
        <c:auto val="1"/>
        <c:lblAlgn val="ctr"/>
        <c:lblOffset val="100"/>
      </c:catAx>
      <c:valAx>
        <c:axId val="84489728"/>
        <c:scaling>
          <c:orientation val="minMax"/>
        </c:scaling>
        <c:axPos val="b"/>
        <c:majorGridlines/>
        <c:numFmt formatCode="0%" sourceLinked="1"/>
        <c:tickLblPos val="nextTo"/>
        <c:crossAx val="84488192"/>
        <c:crosses val="autoZero"/>
        <c:crossBetween val="between"/>
      </c:valAx>
    </c:plotArea>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9D872B25-8AB6-4691-A0B8-EC247F39D9C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872B25-8AB6-4691-A0B8-EC247F39D9C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872B25-8AB6-4691-A0B8-EC247F39D9C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872B25-8AB6-4691-A0B8-EC247F39D9C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872B25-8AB6-4691-A0B8-EC247F39D9C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872B25-8AB6-4691-A0B8-EC247F39D9C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D872B25-8AB6-4691-A0B8-EC247F39D9C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D872B25-8AB6-4691-A0B8-EC247F39D9C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D872B25-8AB6-4691-A0B8-EC247F39D9C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872B25-8AB6-4691-A0B8-EC247F39D9C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DE38504-427A-4F78-AE49-7A21D65F56B4}" type="datetimeFigureOut">
              <a:rPr lang="ru-RU" smtClean="0"/>
              <a:pPr/>
              <a:t>18.10.2013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9D872B25-8AB6-4691-A0B8-EC247F39D9C1}"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DE38504-427A-4F78-AE49-7A21D65F56B4}" type="datetimeFigureOut">
              <a:rPr lang="ru-RU" smtClean="0"/>
              <a:pPr/>
              <a:t>18.10.2013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D872B25-8AB6-4691-A0B8-EC247F39D9C1}"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i="1" dirty="0"/>
              <a:t>Открытый урок на тему:</a:t>
            </a:r>
            <a:r>
              <a:rPr lang="ru-RU" dirty="0"/>
              <a:t/>
            </a:r>
            <a:br>
              <a:rPr lang="ru-RU" dirty="0"/>
            </a:br>
            <a:endParaRPr lang="ru-RU" dirty="0"/>
          </a:p>
        </p:txBody>
      </p:sp>
      <p:sp>
        <p:nvSpPr>
          <p:cNvPr id="3" name="Подзаголовок 2"/>
          <p:cNvSpPr>
            <a:spLocks noGrp="1"/>
          </p:cNvSpPr>
          <p:nvPr>
            <p:ph type="subTitle" idx="1"/>
          </p:nvPr>
        </p:nvSpPr>
        <p:spPr/>
        <p:txBody>
          <a:bodyPr>
            <a:normAutofit fontScale="77500" lnSpcReduction="20000"/>
          </a:bodyPr>
          <a:lstStyle/>
          <a:p>
            <a:r>
              <a:rPr lang="ru-RU" sz="5200" b="1" i="1" u="sng" cap="small" dirty="0"/>
              <a:t>" </a:t>
            </a:r>
            <a:r>
              <a:rPr lang="ru-RU" sz="5200" b="1" i="1" u="sng" cap="small" dirty="0" err="1"/>
              <a:t>Music</a:t>
            </a:r>
            <a:r>
              <a:rPr lang="ru-RU" sz="5200" b="1" i="1" u="sng" cap="small" dirty="0"/>
              <a:t> - </a:t>
            </a:r>
            <a:r>
              <a:rPr lang="ru-RU" sz="5200" b="1" i="1" u="sng" cap="small" dirty="0" err="1"/>
              <a:t>What</a:t>
            </a:r>
            <a:r>
              <a:rPr lang="ru-RU" sz="5200" b="1" i="1" u="sng" cap="small" dirty="0"/>
              <a:t> </a:t>
            </a:r>
            <a:r>
              <a:rPr lang="ru-RU" sz="5200" b="1" i="1" u="sng" cap="small" dirty="0" err="1"/>
              <a:t>Is</a:t>
            </a:r>
            <a:r>
              <a:rPr lang="ru-RU" sz="5200" b="1" i="1" u="sng" cap="small" dirty="0"/>
              <a:t> </a:t>
            </a:r>
            <a:r>
              <a:rPr lang="ru-RU" sz="5200" b="1" i="1" u="sng" cap="small" dirty="0" err="1"/>
              <a:t>It</a:t>
            </a:r>
            <a:r>
              <a:rPr lang="ru-RU" sz="5200" b="1" i="1" u="sng" cap="small" dirty="0"/>
              <a:t> ? "</a:t>
            </a:r>
            <a:endParaRPr lang="ru-RU" sz="5200" i="1" dirty="0"/>
          </a:p>
          <a:p>
            <a:r>
              <a:rPr lang="ru-RU" sz="5200" dirty="0"/>
              <a:t> </a:t>
            </a:r>
          </a:p>
          <a:p>
            <a:r>
              <a:rPr lang="en-US" dirty="0" err="1"/>
              <a:t>Debussi</a:t>
            </a:r>
            <a:r>
              <a:rPr lang="en-US" dirty="0"/>
              <a:t> :</a:t>
            </a:r>
            <a:r>
              <a:rPr lang="en-US" i="1" u="sng" dirty="0"/>
              <a:t>" Music is a free art, an open air art, an art boundless as the wind, the sky, the sea"</a:t>
            </a:r>
            <a:endParaRPr lang="ru-RU" dirty="0"/>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A) Jazz             B) Pop music           C) Classical music           D) Blues </a:t>
            </a:r>
            <a:br>
              <a:rPr lang="en-US" sz="2400" dirty="0" smtClean="0"/>
            </a:br>
            <a:r>
              <a:rPr lang="en-US" sz="2400" dirty="0" smtClean="0"/>
              <a:t>               E) Rock and Roll              F)Rhythm and blues</a:t>
            </a:r>
            <a:endParaRPr lang="ru-RU" sz="2400" dirty="0"/>
          </a:p>
        </p:txBody>
      </p:sp>
      <p:sp>
        <p:nvSpPr>
          <p:cNvPr id="3" name="Содержимое 2"/>
          <p:cNvSpPr>
            <a:spLocks noGrp="1"/>
          </p:cNvSpPr>
          <p:nvPr>
            <p:ph idx="1"/>
          </p:nvPr>
        </p:nvSpPr>
        <p:spPr/>
        <p:txBody>
          <a:bodyPr/>
          <a:lstStyle/>
          <a:p>
            <a:r>
              <a:rPr lang="en-US" dirty="0" smtClean="0"/>
              <a:t>Musicians in the ‘50s developed it from Rhythm and Blues and it became popular with young people. It spread to Europe in the ‘60s and is now known in most countries. A lot of pop music comes from it.</a:t>
            </a:r>
            <a:endParaRPr lang="ru-RU" dirty="0"/>
          </a:p>
        </p:txBody>
      </p:sp>
      <p:pic>
        <p:nvPicPr>
          <p:cNvPr id="3074" name="Picture 2" descr="C:\Users\Alexander\Desktop\d29539eee6fb20bb4f2e885c6701b594.jpg"/>
          <p:cNvPicPr>
            <a:picLocks noChangeAspect="1" noChangeArrowheads="1"/>
          </p:cNvPicPr>
          <p:nvPr/>
        </p:nvPicPr>
        <p:blipFill>
          <a:blip r:embed="rId2" cstate="print"/>
          <a:srcRect/>
          <a:stretch>
            <a:fillRect/>
          </a:stretch>
        </p:blipFill>
        <p:spPr bwMode="auto">
          <a:xfrm>
            <a:off x="785786" y="3857628"/>
            <a:ext cx="2143140" cy="2627586"/>
          </a:xfrm>
          <a:prstGeom prst="rect">
            <a:avLst/>
          </a:prstGeom>
          <a:noFill/>
        </p:spPr>
      </p:pic>
      <p:pic>
        <p:nvPicPr>
          <p:cNvPr id="3075" name="Picture 3" descr="C:\Users\Alexander\Desktop\загруженное.jpg"/>
          <p:cNvPicPr>
            <a:picLocks noChangeAspect="1" noChangeArrowheads="1"/>
          </p:cNvPicPr>
          <p:nvPr/>
        </p:nvPicPr>
        <p:blipFill>
          <a:blip r:embed="rId3"/>
          <a:srcRect/>
          <a:stretch>
            <a:fillRect/>
          </a:stretch>
        </p:blipFill>
        <p:spPr bwMode="auto">
          <a:xfrm>
            <a:off x="3571868" y="3786190"/>
            <a:ext cx="4143404" cy="2757247"/>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A) Jazz             B) Pop music           C) Classical music           D) Blues </a:t>
            </a:r>
            <a:br>
              <a:rPr lang="en-US" sz="2400" dirty="0" smtClean="0"/>
            </a:br>
            <a:r>
              <a:rPr lang="en-US" sz="2400" dirty="0" smtClean="0"/>
              <a:t>               E) Rock and Roll              F)Rhythm and blues</a:t>
            </a:r>
            <a:endParaRPr lang="ru-RU" sz="2400" dirty="0"/>
          </a:p>
        </p:txBody>
      </p:sp>
      <p:sp>
        <p:nvSpPr>
          <p:cNvPr id="3" name="Содержимое 2"/>
          <p:cNvSpPr>
            <a:spLocks noGrp="1"/>
          </p:cNvSpPr>
          <p:nvPr>
            <p:ph idx="1"/>
          </p:nvPr>
        </p:nvSpPr>
        <p:spPr/>
        <p:txBody>
          <a:bodyPr/>
          <a:lstStyle/>
          <a:p>
            <a:r>
              <a:rPr lang="en-US" dirty="0" smtClean="0"/>
              <a:t>This developed from Rock and Roll in America. Britain and Europe in the ‘60s </a:t>
            </a:r>
            <a:r>
              <a:rPr lang="en-US" dirty="0" err="1" smtClean="0"/>
              <a:t>ans</a:t>
            </a:r>
            <a:r>
              <a:rPr lang="en-US" dirty="0" smtClean="0"/>
              <a:t> is now in every country. The name is used for most commercial music, i.e. music we can buy on records and hear on ‘pop radio’. It is usually played by groups who often use electronic instruments and make videos to go with their records. </a:t>
            </a:r>
            <a:endParaRPr lang="ru-RU" dirty="0"/>
          </a:p>
        </p:txBody>
      </p:sp>
      <p:pic>
        <p:nvPicPr>
          <p:cNvPr id="4098" name="Picture 2" descr="C:\Users\Alexander\Desktop\07_pop-music-news.jpg"/>
          <p:cNvPicPr>
            <a:picLocks noChangeAspect="1" noChangeArrowheads="1"/>
          </p:cNvPicPr>
          <p:nvPr/>
        </p:nvPicPr>
        <p:blipFill>
          <a:blip r:embed="rId2"/>
          <a:srcRect/>
          <a:stretch>
            <a:fillRect/>
          </a:stretch>
        </p:blipFill>
        <p:spPr bwMode="auto">
          <a:xfrm>
            <a:off x="1214414" y="4357694"/>
            <a:ext cx="2428892" cy="2269184"/>
          </a:xfrm>
          <a:prstGeom prst="rect">
            <a:avLst/>
          </a:prstGeom>
          <a:noFill/>
        </p:spPr>
      </p:pic>
      <p:pic>
        <p:nvPicPr>
          <p:cNvPr id="4099" name="Picture 3" descr="C:\Users\Alexander\Desktop\images (3).jpg"/>
          <p:cNvPicPr>
            <a:picLocks noChangeAspect="1" noChangeArrowheads="1"/>
          </p:cNvPicPr>
          <p:nvPr/>
        </p:nvPicPr>
        <p:blipFill>
          <a:blip r:embed="rId3"/>
          <a:srcRect/>
          <a:stretch>
            <a:fillRect/>
          </a:stretch>
        </p:blipFill>
        <p:spPr bwMode="auto">
          <a:xfrm>
            <a:off x="5286380" y="4286256"/>
            <a:ext cx="2874985" cy="230227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Презентация ученика № 2</a:t>
            </a:r>
            <a:br>
              <a:rPr lang="ru-RU" dirty="0" smtClean="0"/>
            </a:br>
            <a:r>
              <a:rPr lang="en-US" sz="3100" dirty="0" smtClean="0"/>
              <a:t>Which music do your class makes prefer ?</a:t>
            </a:r>
            <a:endParaRPr lang="ru-RU" sz="3100" dirty="0"/>
          </a:p>
        </p:txBody>
      </p:sp>
      <p:graphicFrame>
        <p:nvGraphicFramePr>
          <p:cNvPr id="5" name="Содержимое 4"/>
          <p:cNvGraphicFramePr>
            <a:graphicFrameLocks noGrp="1"/>
          </p:cNvGraphicFramePr>
          <p:nvPr>
            <p:ph idx="1"/>
          </p:nvPr>
        </p:nvGraphicFramePr>
        <p:xfrm>
          <a:off x="214282" y="1857364"/>
          <a:ext cx="8446883" cy="4692818"/>
        </p:xfrm>
        <a:graphic>
          <a:graphicData uri="http://schemas.openxmlformats.org/drawingml/2006/table">
            <a:tbl>
              <a:tblPr>
                <a:tableStyleId>{69C7853C-536D-4A76-A0AE-DD22124D55A5}</a:tableStyleId>
              </a:tblPr>
              <a:tblGrid>
                <a:gridCol w="6729288"/>
                <a:gridCol w="1717595"/>
              </a:tblGrid>
              <a:tr h="561314">
                <a:tc>
                  <a:txBody>
                    <a:bodyPr/>
                    <a:lstStyle/>
                    <a:p>
                      <a:r>
                        <a:rPr lang="en-US" dirty="0" smtClean="0"/>
                        <a:t>________________________(partner’s name)</a:t>
                      </a:r>
                    </a:p>
                    <a:p>
                      <a:r>
                        <a:rPr lang="en-US" dirty="0" smtClean="0"/>
                        <a:t>Predict your partner's answers.</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dirty="0" smtClean="0"/>
                        <a:t>+=</a:t>
                      </a:r>
                      <a:r>
                        <a:rPr lang="en-US" baseline="0" dirty="0" smtClean="0"/>
                        <a:t> I was right</a:t>
                      </a:r>
                    </a:p>
                    <a:p>
                      <a:r>
                        <a:rPr lang="en-US" baseline="0" dirty="0" smtClean="0"/>
                        <a:t>- = I was wrong</a:t>
                      </a:r>
                      <a:endParaRPr lang="ru-RU"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852338">
                <a:tc>
                  <a:txBody>
                    <a:bodyPr/>
                    <a:lstStyle/>
                    <a:p>
                      <a:r>
                        <a:rPr lang="en-US" b="1" dirty="0" smtClean="0"/>
                        <a:t>Q</a:t>
                      </a:r>
                      <a:r>
                        <a:rPr lang="en-US" dirty="0" smtClean="0"/>
                        <a:t> What do you think of opera?</a:t>
                      </a:r>
                    </a:p>
                    <a:p>
                      <a:r>
                        <a:rPr lang="en-US" b="1" dirty="0" smtClean="0"/>
                        <a:t>A It’s boring.                It’s</a:t>
                      </a:r>
                      <a:r>
                        <a:rPr lang="en-US" b="1" baseline="0" dirty="0" smtClean="0"/>
                        <a:t> wonderful.        It’s all right</a:t>
                      </a:r>
                      <a:r>
                        <a:rPr lang="en-US" baseline="0" dirty="0" smtClean="0"/>
                        <a:t>.</a:t>
                      </a:r>
                      <a:endParaRPr lang="ru-RU"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71">
                <a:tc>
                  <a:txBody>
                    <a:bodyPr/>
                    <a:lstStyle/>
                    <a:p>
                      <a:r>
                        <a:rPr lang="en-US" b="1" dirty="0" smtClean="0"/>
                        <a:t>Q</a:t>
                      </a:r>
                      <a:r>
                        <a:rPr lang="en-US" dirty="0" smtClean="0"/>
                        <a:t> How often do you listen to classical music?</a:t>
                      </a:r>
                    </a:p>
                    <a:p>
                      <a:r>
                        <a:rPr lang="en-US" b="1" dirty="0" smtClean="0"/>
                        <a:t>A Often.      Sometimes.        Rarely.</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3785">
                <a:tc>
                  <a:txBody>
                    <a:bodyPr/>
                    <a:lstStyle/>
                    <a:p>
                      <a:r>
                        <a:rPr lang="en-US" b="1" dirty="0" smtClean="0"/>
                        <a:t>Q</a:t>
                      </a:r>
                      <a:r>
                        <a:rPr lang="en-US" b="1" baseline="0" dirty="0" smtClean="0"/>
                        <a:t> </a:t>
                      </a:r>
                      <a:r>
                        <a:rPr lang="en-US" baseline="0" dirty="0" smtClean="0"/>
                        <a:t>Do you sing in the bath or shower?</a:t>
                      </a:r>
                    </a:p>
                    <a:p>
                      <a:r>
                        <a:rPr lang="en-US" b="1" baseline="0" dirty="0" smtClean="0"/>
                        <a:t>A Yes, I do.        No, I don’t.</a:t>
                      </a:r>
                      <a:endParaRPr lang="ru-RU" b="1"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7406">
                <a:tc>
                  <a:txBody>
                    <a:bodyPr/>
                    <a:lstStyle/>
                    <a:p>
                      <a:r>
                        <a:rPr lang="en-US" b="1" dirty="0" smtClean="0"/>
                        <a:t>Q</a:t>
                      </a:r>
                      <a:r>
                        <a:rPr lang="en-US" dirty="0" smtClean="0"/>
                        <a:t> Do you</a:t>
                      </a:r>
                      <a:r>
                        <a:rPr lang="en-US" baseline="0" dirty="0" smtClean="0"/>
                        <a:t> remember the lyrics of songs?</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A Yes, I do.        No, I don’t.</a:t>
                      </a:r>
                      <a:endParaRPr lang="ru-RU" b="1" dirty="0" smtClean="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4978">
                <a:tc>
                  <a:txBody>
                    <a:bodyPr/>
                    <a:lstStyle/>
                    <a:p>
                      <a:r>
                        <a:rPr lang="en-US" b="1" dirty="0" smtClean="0"/>
                        <a:t>Q</a:t>
                      </a:r>
                      <a:r>
                        <a:rPr lang="en-US" b="1" baseline="0" dirty="0" smtClean="0"/>
                        <a:t> </a:t>
                      </a:r>
                      <a:r>
                        <a:rPr lang="en-US" baseline="0" dirty="0" smtClean="0"/>
                        <a:t>Do you like listening to reggae?</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A  Yes, I do.        No, I don’t.</a:t>
                      </a:r>
                      <a:endParaRPr lang="ru-RU" b="1" dirty="0" smtClean="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5143">
                <a:tc>
                  <a:txBody>
                    <a:bodyPr/>
                    <a:lstStyle/>
                    <a:p>
                      <a:r>
                        <a:rPr lang="en-US" b="1" dirty="0" smtClean="0"/>
                        <a:t>Q </a:t>
                      </a:r>
                      <a:r>
                        <a:rPr lang="en-US" dirty="0" smtClean="0"/>
                        <a:t>How often do you</a:t>
                      </a:r>
                      <a:r>
                        <a:rPr lang="en-US" baseline="0" dirty="0" smtClean="0"/>
                        <a:t> </a:t>
                      </a:r>
                      <a:r>
                        <a:rPr lang="en-US" dirty="0" smtClean="0"/>
                        <a:t>buy</a:t>
                      </a:r>
                      <a:r>
                        <a:rPr lang="en-US" baseline="0" dirty="0" smtClean="0"/>
                        <a:t> a record/ CD/cassette?</a:t>
                      </a:r>
                    </a:p>
                    <a:p>
                      <a:r>
                        <a:rPr lang="en-US" b="1" baseline="0" dirty="0" smtClean="0"/>
                        <a:t>A Every week.     Once a month.    Once a year</a:t>
                      </a:r>
                      <a:r>
                        <a:rPr lang="en-US" baseline="0" dirty="0" smtClean="0"/>
                        <a:t>.</a:t>
                      </a:r>
                      <a:endParaRPr lang="ru-RU"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6786642" y="5000635"/>
            <a:ext cx="1000132" cy="45719"/>
          </a:xfrm>
        </p:spPr>
        <p:txBody>
          <a:bodyPr>
            <a:normAutofit fontScale="90000"/>
          </a:bodyPr>
          <a:lstStyle/>
          <a:p>
            <a:endParaRPr lang="ru-RU" dirty="0"/>
          </a:p>
        </p:txBody>
      </p:sp>
      <p:graphicFrame>
        <p:nvGraphicFramePr>
          <p:cNvPr id="4" name="Содержимое 3"/>
          <p:cNvGraphicFramePr>
            <a:graphicFrameLocks noGrp="1"/>
          </p:cNvGraphicFramePr>
          <p:nvPr>
            <p:ph idx="1"/>
          </p:nvPr>
        </p:nvGraphicFramePr>
        <p:xfrm>
          <a:off x="285720" y="285728"/>
          <a:ext cx="8578392" cy="4697735"/>
        </p:xfrm>
        <a:graphic>
          <a:graphicData uri="http://schemas.openxmlformats.org/drawingml/2006/table">
            <a:tbl>
              <a:tblPr>
                <a:tableStyleId>{69C7853C-536D-4A76-A0AE-DD22124D55A5}</a:tableStyleId>
              </a:tblPr>
              <a:tblGrid>
                <a:gridCol w="6966409"/>
                <a:gridCol w="1611983"/>
              </a:tblGrid>
              <a:tr h="857255">
                <a:tc>
                  <a:txBody>
                    <a:bodyPr/>
                    <a:lstStyle/>
                    <a:p>
                      <a:r>
                        <a:rPr lang="en-US" b="1" dirty="0" smtClean="0"/>
                        <a:t>Q </a:t>
                      </a:r>
                      <a:r>
                        <a:rPr lang="en-US" dirty="0" smtClean="0"/>
                        <a:t>What do you think of heavy metal?</a:t>
                      </a:r>
                    </a:p>
                    <a:p>
                      <a:r>
                        <a:rPr lang="en-US" b="1" dirty="0" smtClean="0"/>
                        <a:t>A   It’s exciting.           It’s okay.</a:t>
                      </a:r>
                      <a:r>
                        <a:rPr lang="en-US" b="1" baseline="0" dirty="0" smtClean="0"/>
                        <a:t>          It’s beautiful</a:t>
                      </a:r>
                      <a:r>
                        <a:rPr lang="en-US" baseline="0" dirty="0" smtClean="0"/>
                        <a:t>.</a:t>
                      </a:r>
                      <a:endParaRPr lang="ru-RU" dirty="0"/>
                    </a:p>
                  </a:txBody>
                  <a:tcPr/>
                </a:tc>
                <a:tc>
                  <a:txBody>
                    <a:bodyPr/>
                    <a:lstStyle/>
                    <a:p>
                      <a:endParaRPr lang="ru-RU" dirty="0"/>
                    </a:p>
                  </a:txBody>
                  <a:tcPr/>
                </a:tc>
              </a:tr>
              <a:tr h="461914">
                <a:tc>
                  <a:txBody>
                    <a:bodyPr/>
                    <a:lstStyle/>
                    <a:p>
                      <a:r>
                        <a:rPr lang="en-US" b="1" dirty="0" smtClean="0"/>
                        <a:t>Q</a:t>
                      </a:r>
                      <a:r>
                        <a:rPr lang="en-US" baseline="0" dirty="0" smtClean="0"/>
                        <a:t> What do you think life would be like without music?</a:t>
                      </a:r>
                    </a:p>
                    <a:p>
                      <a:r>
                        <a:rPr lang="en-US" b="1" baseline="0" dirty="0" smtClean="0"/>
                        <a:t>A  Boring.              Depressing.          Peaceful.</a:t>
                      </a:r>
                      <a:endParaRPr lang="ru-RU" b="1" dirty="0"/>
                    </a:p>
                  </a:txBody>
                  <a:tcPr/>
                </a:tc>
                <a:tc>
                  <a:txBody>
                    <a:bodyPr/>
                    <a:lstStyle/>
                    <a:p>
                      <a:endParaRPr lang="ru-RU" dirty="0"/>
                    </a:p>
                  </a:txBody>
                  <a:tcPr/>
                </a:tc>
              </a:tr>
              <a:tr h="471340">
                <a:tc>
                  <a:txBody>
                    <a:bodyPr/>
                    <a:lstStyle/>
                    <a:p>
                      <a:r>
                        <a:rPr lang="en-US" b="1" dirty="0" smtClean="0"/>
                        <a:t>Q</a:t>
                      </a:r>
                      <a:r>
                        <a:rPr lang="en-US" dirty="0" smtClean="0"/>
                        <a:t> Do you parents like the same music as you?</a:t>
                      </a:r>
                    </a:p>
                    <a:p>
                      <a:r>
                        <a:rPr lang="en-US" b="1" dirty="0" smtClean="0"/>
                        <a:t>A Yes,</a:t>
                      </a:r>
                      <a:r>
                        <a:rPr lang="en-US" b="1" baseline="0" dirty="0" smtClean="0"/>
                        <a:t> they do.       No, they don’t.</a:t>
                      </a:r>
                      <a:endParaRPr lang="ru-RU" b="1" dirty="0"/>
                    </a:p>
                  </a:txBody>
                  <a:tcPr/>
                </a:tc>
                <a:tc>
                  <a:txBody>
                    <a:bodyPr/>
                    <a:lstStyle/>
                    <a:p>
                      <a:endParaRPr lang="ru-RU" dirty="0"/>
                    </a:p>
                  </a:txBody>
                  <a:tcPr/>
                </a:tc>
              </a:tr>
              <a:tr h="433633">
                <a:tc>
                  <a:txBody>
                    <a:bodyPr/>
                    <a:lstStyle/>
                    <a:p>
                      <a:r>
                        <a:rPr lang="en-US" b="1" dirty="0" smtClean="0"/>
                        <a:t>Q</a:t>
                      </a:r>
                      <a:r>
                        <a:rPr lang="en-US" baseline="0" dirty="0" smtClean="0"/>
                        <a:t> How often do you listen to music while you’re working?</a:t>
                      </a:r>
                    </a:p>
                    <a:p>
                      <a:r>
                        <a:rPr lang="en-US" b="1" baseline="0" dirty="0" smtClean="0"/>
                        <a:t>A Always.            Sometimes.           Not often.</a:t>
                      </a:r>
                      <a:endParaRPr lang="ru-RU" b="1" dirty="0"/>
                    </a:p>
                  </a:txBody>
                  <a:tcPr/>
                </a:tc>
                <a:tc>
                  <a:txBody>
                    <a:bodyPr/>
                    <a:lstStyle/>
                    <a:p>
                      <a:endParaRPr lang="ru-RU" dirty="0"/>
                    </a:p>
                  </a:txBody>
                  <a:tcPr/>
                </a:tc>
              </a:tr>
              <a:tr h="308983">
                <a:tc>
                  <a:txBody>
                    <a:bodyPr/>
                    <a:lstStyle/>
                    <a:p>
                      <a:r>
                        <a:rPr lang="en-US" b="1" dirty="0" smtClean="0"/>
                        <a:t>Q </a:t>
                      </a:r>
                      <a:r>
                        <a:rPr lang="en-US" dirty="0" smtClean="0"/>
                        <a:t>How often to you listen to jazz?</a:t>
                      </a:r>
                    </a:p>
                    <a:p>
                      <a:r>
                        <a:rPr lang="en-US" b="1" dirty="0" smtClean="0"/>
                        <a:t>A Often.                Sometimes.                 Never.</a:t>
                      </a:r>
                      <a:endParaRPr lang="ru-RU" b="1" dirty="0"/>
                    </a:p>
                  </a:txBody>
                  <a:tcPr>
                    <a:lnB w="12700" cap="flat" cmpd="sng" algn="ctr">
                      <a:solidFill>
                        <a:schemeClr val="tx1"/>
                      </a:solidFill>
                      <a:prstDash val="solid"/>
                      <a:round/>
                      <a:headEnd type="none" w="med" len="med"/>
                      <a:tailEnd type="none" w="med" len="med"/>
                    </a:lnB>
                  </a:tcPr>
                </a:tc>
                <a:tc>
                  <a:txBody>
                    <a:bodyPr/>
                    <a:lstStyle/>
                    <a:p>
                      <a:endParaRPr lang="ru-RU" dirty="0"/>
                    </a:p>
                  </a:txBody>
                  <a:tcPr>
                    <a:lnB w="12700" cap="flat" cmpd="sng" algn="ctr">
                      <a:solidFill>
                        <a:schemeClr val="tx1"/>
                      </a:solidFill>
                      <a:prstDash val="solid"/>
                      <a:round/>
                      <a:headEnd type="none" w="med" len="med"/>
                      <a:tailEnd type="none" w="med" len="med"/>
                    </a:lnB>
                  </a:tcPr>
                </a:tc>
              </a:tr>
              <a:tr h="511514">
                <a:tc>
                  <a:txBody>
                    <a:bodyPr/>
                    <a:lstStyle/>
                    <a:p>
                      <a:r>
                        <a:rPr lang="en-US" b="1" dirty="0" smtClean="0"/>
                        <a:t>Q</a:t>
                      </a:r>
                      <a:r>
                        <a:rPr lang="en-US" b="1" baseline="0" dirty="0" smtClean="0"/>
                        <a:t> </a:t>
                      </a:r>
                      <a:r>
                        <a:rPr lang="en-US" baseline="0" dirty="0" smtClean="0"/>
                        <a:t>Do you play a musical instrument?</a:t>
                      </a:r>
                    </a:p>
                    <a:p>
                      <a:r>
                        <a:rPr lang="en-US" b="1" baseline="0" dirty="0" smtClean="0"/>
                        <a:t>A Yes. I do.                No I don’t.</a:t>
                      </a:r>
                      <a:endParaRPr lang="ru-RU"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523">
                <a:tc>
                  <a:txBody>
                    <a:bodyPr/>
                    <a:lstStyle/>
                    <a:p>
                      <a:r>
                        <a:rPr lang="en-US" b="1" dirty="0" smtClean="0"/>
                        <a:t>Q</a:t>
                      </a:r>
                      <a:r>
                        <a:rPr lang="en-US" dirty="0" smtClean="0"/>
                        <a:t> What is your favorite music?</a:t>
                      </a:r>
                    </a:p>
                    <a:p>
                      <a:r>
                        <a:rPr lang="en-US" b="1" dirty="0" smtClean="0"/>
                        <a:t>A  _____________________________________________________</a:t>
                      </a:r>
                      <a:endParaRPr lang="ru-RU"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Таблица 6"/>
          <p:cNvGraphicFramePr>
            <a:graphicFrameLocks noGrp="1"/>
          </p:cNvGraphicFramePr>
          <p:nvPr/>
        </p:nvGraphicFramePr>
        <p:xfrm>
          <a:off x="142844" y="5072074"/>
          <a:ext cx="8832916" cy="1583703"/>
        </p:xfrm>
        <a:graphic>
          <a:graphicData uri="http://schemas.openxmlformats.org/drawingml/2006/table">
            <a:tbl>
              <a:tblPr/>
              <a:tblGrid>
                <a:gridCol w="8832916"/>
              </a:tblGrid>
              <a:tr h="1583703">
                <a:tc>
                  <a:txBody>
                    <a:bodyPr/>
                    <a:lstStyle/>
                    <a:p>
                      <a:r>
                        <a:rPr lang="en-US" sz="1400" dirty="0" smtClean="0"/>
                        <a:t>How many predictions did you get right? Score one points for each tick. Read your score to see how well you know your partner.</a:t>
                      </a:r>
                    </a:p>
                    <a:p>
                      <a:endParaRPr lang="en-US" sz="1400" dirty="0" smtClean="0"/>
                    </a:p>
                    <a:p>
                      <a:r>
                        <a:rPr lang="en-US" sz="1400" dirty="0" smtClean="0"/>
                        <a:t>1</a:t>
                      </a:r>
                      <a:r>
                        <a:rPr lang="en-US" sz="1400" baseline="0" dirty="0" smtClean="0"/>
                        <a:t> to 5 : You are not really on the same wavelength.</a:t>
                      </a:r>
                    </a:p>
                    <a:p>
                      <a:r>
                        <a:rPr lang="en-US" sz="1400" baseline="0" dirty="0" smtClean="0"/>
                        <a:t>6 to 9 : You know your partner’s taste music quite well – or you’re good at guessing.</a:t>
                      </a:r>
                    </a:p>
                    <a:p>
                      <a:r>
                        <a:rPr lang="en-US" sz="1400" baseline="0" dirty="0" smtClean="0"/>
                        <a:t>10 to 13 : You’re completely is tune with your partner. </a:t>
                      </a:r>
                      <a:endParaRPr lang="ru-RU" sz="1400"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24648"/>
          </a:xfrm>
        </p:spPr>
        <p:txBody>
          <a:bodyPr>
            <a:normAutofit/>
          </a:bodyPr>
          <a:lstStyle/>
          <a:p>
            <a:r>
              <a:rPr lang="en-US" sz="3600" dirty="0" smtClean="0"/>
              <a:t>Which music your classmates prefer?</a:t>
            </a:r>
            <a:endParaRPr lang="ru-RU" sz="3600" dirty="0"/>
          </a:p>
        </p:txBody>
      </p:sp>
      <p:sp>
        <p:nvSpPr>
          <p:cNvPr id="3" name="Содержимое 2"/>
          <p:cNvSpPr>
            <a:spLocks noGrp="1"/>
          </p:cNvSpPr>
          <p:nvPr>
            <p:ph idx="1"/>
          </p:nvPr>
        </p:nvSpPr>
        <p:spPr>
          <a:xfrm>
            <a:off x="357158" y="1428736"/>
            <a:ext cx="8229600" cy="4610112"/>
          </a:xfrm>
        </p:spPr>
        <p:txBody>
          <a:bodyPr/>
          <a:lstStyle/>
          <a:p>
            <a:r>
              <a:rPr lang="en-US" dirty="0" smtClean="0"/>
              <a:t>Findings : </a:t>
            </a:r>
          </a:p>
          <a:p>
            <a:pPr>
              <a:buNone/>
            </a:pPr>
            <a:r>
              <a:rPr lang="en-US" dirty="0" smtClean="0"/>
              <a:t>66% - prefer pop music </a:t>
            </a:r>
          </a:p>
          <a:p>
            <a:pPr>
              <a:buNone/>
            </a:pPr>
            <a:r>
              <a:rPr lang="en-US" dirty="0" smtClean="0"/>
              <a:t>30% - listen to classical music (sometimes)</a:t>
            </a:r>
          </a:p>
          <a:p>
            <a:pPr>
              <a:buNone/>
            </a:pPr>
            <a:r>
              <a:rPr lang="en-US" dirty="0" smtClean="0"/>
              <a:t>0% - dance rave </a:t>
            </a:r>
          </a:p>
          <a:p>
            <a:pPr>
              <a:buNone/>
            </a:pPr>
            <a:r>
              <a:rPr lang="en-US" dirty="0" smtClean="0"/>
              <a:t>0% listen to jazz</a:t>
            </a:r>
          </a:p>
          <a:p>
            <a:pPr>
              <a:buNone/>
            </a:pPr>
            <a:r>
              <a:rPr lang="en-US" dirty="0" smtClean="0"/>
              <a:t>4 %- listen to rock</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0626" y="6812281"/>
            <a:ext cx="1143008" cy="45719"/>
          </a:xfrm>
        </p:spPr>
        <p:txBody>
          <a:bodyPr>
            <a:normAutofit fontScale="90000"/>
          </a:bodyPr>
          <a:lstStyle/>
          <a:p>
            <a:endParaRPr lang="ru-RU" dirty="0"/>
          </a:p>
        </p:txBody>
      </p:sp>
      <p:graphicFrame>
        <p:nvGraphicFramePr>
          <p:cNvPr id="7" name="Содержимое 6"/>
          <p:cNvGraphicFramePr>
            <a:graphicFrameLocks noGrp="1"/>
          </p:cNvGraphicFramePr>
          <p:nvPr>
            <p:ph idx="1"/>
          </p:nvPr>
        </p:nvGraphicFramePr>
        <p:xfrm>
          <a:off x="428596" y="1214422"/>
          <a:ext cx="7715304" cy="2571768"/>
        </p:xfrm>
        <a:graphic>
          <a:graphicData uri="http://schemas.openxmlformats.org/drawingml/2006/chart">
            <c:chart xmlns:c="http://schemas.openxmlformats.org/drawingml/2006/chart" xmlns:r="http://schemas.openxmlformats.org/officeDocument/2006/relationships" r:id="rId2"/>
          </a:graphicData>
        </a:graphic>
      </p:graphicFrame>
      <p:sp>
        <p:nvSpPr>
          <p:cNvPr id="8" name="Прямоугольник 7"/>
          <p:cNvSpPr/>
          <p:nvPr/>
        </p:nvSpPr>
        <p:spPr>
          <a:xfrm>
            <a:off x="857224" y="4143380"/>
            <a:ext cx="7643834" cy="1754326"/>
          </a:xfrm>
          <a:prstGeom prst="rect">
            <a:avLst/>
          </a:prstGeom>
        </p:spPr>
        <p:txBody>
          <a:bodyPr wrap="square">
            <a:spAutoFit/>
          </a:bodyPr>
          <a:lstStyle/>
          <a:p>
            <a:pPr>
              <a:buNone/>
            </a:pPr>
            <a:r>
              <a:rPr lang="en-US" dirty="0" smtClean="0"/>
              <a:t>Pop music attracts most of young people. Young people search for new rhythms and new styles which are full of </a:t>
            </a:r>
            <a:r>
              <a:rPr lang="en-US" dirty="0" err="1" smtClean="0"/>
              <a:t>corse</a:t>
            </a:r>
            <a:r>
              <a:rPr lang="en-US" dirty="0" smtClean="0"/>
              <a:t> and </a:t>
            </a:r>
            <a:r>
              <a:rPr lang="en-US" dirty="0" err="1" smtClean="0"/>
              <a:t>vigour</a:t>
            </a:r>
            <a:r>
              <a:rPr lang="en-US" dirty="0" smtClean="0"/>
              <a:t>, which deal with youth hopes, dreams, disappoints and joys.</a:t>
            </a:r>
          </a:p>
          <a:p>
            <a:pPr>
              <a:buNone/>
            </a:pPr>
            <a:r>
              <a:rPr lang="en-US" dirty="0" smtClean="0"/>
              <a:t>One pupil plays a musical instrument. 70% Of parents like the same music as their children. </a:t>
            </a:r>
          </a:p>
          <a:p>
            <a:pPr>
              <a:buNone/>
            </a:pPr>
            <a:r>
              <a:rPr lang="en-US" dirty="0" smtClean="0"/>
              <a:t>As for me I got 9 predictions, so I know my partner quite well.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Презентация ученика № 3</a:t>
            </a:r>
            <a:br>
              <a:rPr lang="ru-RU" dirty="0" smtClean="0"/>
            </a:br>
            <a:r>
              <a:rPr lang="en-US" dirty="0" smtClean="0"/>
              <a:t>Making music</a:t>
            </a:r>
            <a:endParaRPr lang="ru-RU" dirty="0"/>
          </a:p>
        </p:txBody>
      </p:sp>
      <p:sp>
        <p:nvSpPr>
          <p:cNvPr id="3" name="Содержимое 2"/>
          <p:cNvSpPr>
            <a:spLocks noGrp="1"/>
          </p:cNvSpPr>
          <p:nvPr>
            <p:ph idx="1"/>
          </p:nvPr>
        </p:nvSpPr>
        <p:spPr/>
        <p:txBody>
          <a:bodyPr>
            <a:normAutofit/>
          </a:bodyPr>
          <a:lstStyle/>
          <a:p>
            <a:r>
              <a:rPr lang="en-US" sz="2400" b="1" dirty="0" smtClean="0"/>
              <a:t>A. </a:t>
            </a:r>
            <a:r>
              <a:rPr lang="en-US" sz="2400" dirty="0" smtClean="0"/>
              <a:t>How many of these musical instruments can you name in English?</a:t>
            </a:r>
            <a:endParaRPr lang="ru-RU" sz="2400" dirty="0"/>
          </a:p>
        </p:txBody>
      </p:sp>
      <p:pic>
        <p:nvPicPr>
          <p:cNvPr id="1026" name="Picture 2" descr="C:\Users\Alexander\Desktop\1239352788_1199733773_0lik.ru_1.jpg"/>
          <p:cNvPicPr>
            <a:picLocks noChangeAspect="1" noChangeArrowheads="1"/>
          </p:cNvPicPr>
          <p:nvPr/>
        </p:nvPicPr>
        <p:blipFill>
          <a:blip r:embed="rId2"/>
          <a:srcRect/>
          <a:stretch>
            <a:fillRect/>
          </a:stretch>
        </p:blipFill>
        <p:spPr bwMode="auto">
          <a:xfrm>
            <a:off x="1785918" y="2786058"/>
            <a:ext cx="6072230" cy="378621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501418" y="4786322"/>
            <a:ext cx="428628" cy="204038"/>
          </a:xfrm>
        </p:spPr>
        <p:txBody>
          <a:bodyPr>
            <a:normAutofit fontScale="90000"/>
          </a:bodyPr>
          <a:lstStyle/>
          <a:p>
            <a:endParaRPr lang="ru-RU" dirty="0"/>
          </a:p>
        </p:txBody>
      </p:sp>
      <p:sp>
        <p:nvSpPr>
          <p:cNvPr id="3" name="Содержимое 2"/>
          <p:cNvSpPr>
            <a:spLocks noGrp="1"/>
          </p:cNvSpPr>
          <p:nvPr>
            <p:ph idx="1"/>
          </p:nvPr>
        </p:nvSpPr>
        <p:spPr>
          <a:xfrm>
            <a:off x="457200" y="500042"/>
            <a:ext cx="8229600" cy="5824558"/>
          </a:xfrm>
        </p:spPr>
        <p:txBody>
          <a:bodyPr/>
          <a:lstStyle/>
          <a:p>
            <a:r>
              <a:rPr lang="en-US" b="1" dirty="0" smtClean="0"/>
              <a:t>B. </a:t>
            </a:r>
            <a:r>
              <a:rPr lang="en-US" dirty="0" smtClean="0"/>
              <a:t>Many people want to learn to play a musical instrument, but how do decide which one is best for you. You must act yourself a lot of questions first. With you partner imagine one of you wants to buy a new instrument and discuss these questions:</a:t>
            </a:r>
          </a:p>
          <a:p>
            <a:r>
              <a:rPr lang="en-US" b="1" dirty="0" smtClean="0"/>
              <a:t>How much money do you want to spend?</a:t>
            </a:r>
          </a:p>
          <a:p>
            <a:r>
              <a:rPr lang="en-US" b="1" dirty="0" smtClean="0"/>
              <a:t>What kind of music do you want to play ?</a:t>
            </a:r>
          </a:p>
          <a:p>
            <a:r>
              <a:rPr lang="en-US" b="1" dirty="0" smtClean="0"/>
              <a:t>Do you want to play with other people?</a:t>
            </a:r>
          </a:p>
          <a:p>
            <a:r>
              <a:rPr lang="en-US" b="1" dirty="0" smtClean="0"/>
              <a:t>Do you want to have lessons or teach yourself?</a:t>
            </a:r>
          </a:p>
          <a:p>
            <a:r>
              <a:rPr lang="en-US" b="1" dirty="0" smtClean="0"/>
              <a:t>How much time do you want to spend practice?</a:t>
            </a:r>
          </a:p>
          <a:p>
            <a:r>
              <a:rPr lang="en-US" b="1" dirty="0" smtClean="0"/>
              <a:t>So which instrument do you choose? </a:t>
            </a:r>
            <a:endParaRPr lang="ru-RU"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001484" y="5929330"/>
            <a:ext cx="428628" cy="285744"/>
          </a:xfrm>
        </p:spPr>
        <p:txBody>
          <a:bodyPr>
            <a:normAutofit fontScale="90000"/>
          </a:bodyPr>
          <a:lstStyle/>
          <a:p>
            <a:endParaRPr lang="ru-RU" dirty="0"/>
          </a:p>
        </p:txBody>
      </p:sp>
      <p:sp>
        <p:nvSpPr>
          <p:cNvPr id="3" name="Содержимое 2"/>
          <p:cNvSpPr>
            <a:spLocks noGrp="1"/>
          </p:cNvSpPr>
          <p:nvPr>
            <p:ph idx="1"/>
          </p:nvPr>
        </p:nvSpPr>
        <p:spPr>
          <a:xfrm>
            <a:off x="457200" y="571480"/>
            <a:ext cx="8229600" cy="5753120"/>
          </a:xfrm>
        </p:spPr>
        <p:txBody>
          <a:bodyPr/>
          <a:lstStyle/>
          <a:p>
            <a:r>
              <a:rPr lang="en-US" b="1" dirty="0" smtClean="0"/>
              <a:t>C. </a:t>
            </a:r>
            <a:r>
              <a:rPr lang="en-US" dirty="0" smtClean="0"/>
              <a:t>Now listen to advice of professional musician about learning to play an instrument.</a:t>
            </a:r>
          </a:p>
          <a:p>
            <a:pPr>
              <a:buNone/>
            </a:pPr>
            <a:endParaRPr lang="ru-RU" b="1" dirty="0"/>
          </a:p>
        </p:txBody>
      </p:sp>
      <p:pic>
        <p:nvPicPr>
          <p:cNvPr id="2050" name="Picture 2" descr="C:\Users\Alexander\Desktop\19970_f_7_tamada-i-di-dzhei-na-svadbu-v-moskve.jpg"/>
          <p:cNvPicPr>
            <a:picLocks noChangeAspect="1" noChangeArrowheads="1"/>
          </p:cNvPicPr>
          <p:nvPr/>
        </p:nvPicPr>
        <p:blipFill>
          <a:blip r:embed="rId2"/>
          <a:srcRect/>
          <a:stretch>
            <a:fillRect/>
          </a:stretch>
        </p:blipFill>
        <p:spPr bwMode="auto">
          <a:xfrm>
            <a:off x="6072198" y="1571612"/>
            <a:ext cx="2524134" cy="4572032"/>
          </a:xfrm>
          <a:prstGeom prst="rect">
            <a:avLst/>
          </a:prstGeom>
          <a:noFill/>
        </p:spPr>
      </p:pic>
      <p:graphicFrame>
        <p:nvGraphicFramePr>
          <p:cNvPr id="5" name="Таблица 4"/>
          <p:cNvGraphicFramePr>
            <a:graphicFrameLocks noGrp="1"/>
          </p:cNvGraphicFramePr>
          <p:nvPr/>
        </p:nvGraphicFramePr>
        <p:xfrm>
          <a:off x="500034" y="1500174"/>
          <a:ext cx="5326144" cy="4714908"/>
        </p:xfrm>
        <a:graphic>
          <a:graphicData uri="http://schemas.openxmlformats.org/drawingml/2006/table">
            <a:tbl>
              <a:tblPr/>
              <a:tblGrid>
                <a:gridCol w="5326144"/>
              </a:tblGrid>
              <a:tr h="4714908">
                <a:tc>
                  <a:txBody>
                    <a:bodyPr/>
                    <a:lstStyle/>
                    <a:p>
                      <a:r>
                        <a:rPr lang="en-US" sz="1600" dirty="0" smtClean="0"/>
                        <a:t>Learning to play an instrument is like learning</a:t>
                      </a:r>
                      <a:r>
                        <a:rPr lang="en-US" sz="1600" baseline="0" dirty="0" smtClean="0"/>
                        <a:t> </a:t>
                      </a:r>
                      <a:r>
                        <a:rPr lang="en-US" sz="1600" dirty="0" smtClean="0"/>
                        <a:t>anything else - a new language, typing,</a:t>
                      </a:r>
                      <a:r>
                        <a:rPr lang="en-US" sz="1600" baseline="0" dirty="0" smtClean="0"/>
                        <a:t> driving, a new sport. All these things take a lot of time and practice – you can’t learn something new in fire minutes. You often make fantastic progress when you start and then stay the same for mouths. Many times you think you can’t do it – you’ll never be any good – but remember an English saying “Is at first you don’t succeed, try and try again.” Are an just a few things I advise you to remember before you start:</a:t>
                      </a:r>
                    </a:p>
                    <a:p>
                      <a:r>
                        <a:rPr lang="en-US" b="1" baseline="0" dirty="0" smtClean="0"/>
                        <a:t>-Always look  after your instrument and clear it.</a:t>
                      </a:r>
                    </a:p>
                    <a:p>
                      <a:r>
                        <a:rPr lang="en-US" b="1" baseline="0" dirty="0" smtClean="0"/>
                        <a:t>-Try and get some professional lessons.</a:t>
                      </a:r>
                    </a:p>
                    <a:p>
                      <a:r>
                        <a:rPr lang="en-US" b="1" baseline="0" dirty="0" smtClean="0"/>
                        <a:t>-It is important to practice regularly – few minutes a day is better than one hour on Saturdays.</a:t>
                      </a:r>
                    </a:p>
                    <a:p>
                      <a:r>
                        <a:rPr lang="en-US" b="1" baseline="0" dirty="0" smtClean="0"/>
                        <a:t>-Never miss your practice time.</a:t>
                      </a:r>
                    </a:p>
                    <a:p>
                      <a:r>
                        <a:rPr lang="en-US" b="1" baseline="0" dirty="0" smtClean="0"/>
                        <a:t>-Don’t give up!</a:t>
                      </a:r>
                      <a:endParaRPr lang="ru-RU" b="1"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Complete:</a:t>
            </a:r>
            <a:endParaRPr lang="ru-RU" dirty="0"/>
          </a:p>
        </p:txBody>
      </p:sp>
      <p:sp>
        <p:nvSpPr>
          <p:cNvPr id="3" name="Содержимое 2"/>
          <p:cNvSpPr>
            <a:spLocks noGrp="1"/>
          </p:cNvSpPr>
          <p:nvPr>
            <p:ph idx="1"/>
          </p:nvPr>
        </p:nvSpPr>
        <p:spPr/>
        <p:txBody>
          <a:bodyPr/>
          <a:lstStyle/>
          <a:p>
            <a:r>
              <a:rPr lang="en-US" b="1" dirty="0" smtClean="0"/>
              <a:t>Always …..</a:t>
            </a:r>
          </a:p>
          <a:p>
            <a:r>
              <a:rPr lang="en-US" b="1" dirty="0" smtClean="0"/>
              <a:t>Try and ……</a:t>
            </a:r>
          </a:p>
          <a:p>
            <a:r>
              <a:rPr lang="en-US" b="1" dirty="0" smtClean="0"/>
              <a:t>It is important to ……</a:t>
            </a:r>
          </a:p>
          <a:p>
            <a:r>
              <a:rPr lang="en-US" b="1" dirty="0" smtClean="0"/>
              <a:t>Never ……</a:t>
            </a:r>
          </a:p>
          <a:p>
            <a:r>
              <a:rPr lang="en-US" b="1" dirty="0" smtClean="0"/>
              <a:t>Don’t ……</a:t>
            </a:r>
          </a:p>
          <a:p>
            <a:endParaRPr lang="en-US" b="1" dirty="0" smtClean="0"/>
          </a:p>
          <a:p>
            <a:r>
              <a:rPr lang="en-US" b="1" dirty="0" smtClean="0"/>
              <a:t>D. </a:t>
            </a:r>
            <a:r>
              <a:rPr lang="en-US" dirty="0" smtClean="0"/>
              <a:t>Give some advise do a friend who wants to learn English, using these phrases. Work in pairs.</a:t>
            </a:r>
            <a:endParaRPr lang="en-US" b="1" dirty="0" smtClean="0"/>
          </a:p>
          <a:p>
            <a:pPr>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I </a:t>
            </a:r>
            <a:endParaRPr lang="ru-RU" dirty="0"/>
          </a:p>
        </p:txBody>
      </p:sp>
      <p:sp>
        <p:nvSpPr>
          <p:cNvPr id="3" name="Содержимое 2"/>
          <p:cNvSpPr>
            <a:spLocks noGrp="1"/>
          </p:cNvSpPr>
          <p:nvPr>
            <p:ph idx="1"/>
          </p:nvPr>
        </p:nvSpPr>
        <p:spPr/>
        <p:txBody>
          <a:bodyPr/>
          <a:lstStyle/>
          <a:p>
            <a:r>
              <a:rPr lang="ru-RU" b="1" i="1" dirty="0" smtClean="0"/>
              <a:t>Цель урока :</a:t>
            </a:r>
            <a:endParaRPr lang="ru-RU" dirty="0" smtClean="0"/>
          </a:p>
          <a:p>
            <a:pPr>
              <a:buNone/>
            </a:pPr>
            <a:r>
              <a:rPr lang="en-US" dirty="0" smtClean="0"/>
              <a:t>   </a:t>
            </a:r>
            <a:r>
              <a:rPr lang="ru-RU" dirty="0" smtClean="0"/>
              <a:t>Развитие у учеников эстетического восприятия мира, умение ценить прекрасное в искусстве. </a:t>
            </a:r>
          </a:p>
          <a:p>
            <a:endParaRPr lang="en-US" b="1" i="1" dirty="0" smtClean="0"/>
          </a:p>
          <a:p>
            <a:r>
              <a:rPr lang="ru-RU" b="1" i="1" dirty="0" smtClean="0"/>
              <a:t>Задачи урока:</a:t>
            </a:r>
            <a:endParaRPr lang="ru-RU" dirty="0" smtClean="0"/>
          </a:p>
          <a:p>
            <a:pPr>
              <a:buNone/>
            </a:pPr>
            <a:r>
              <a:rPr lang="ru-RU" dirty="0" smtClean="0"/>
              <a:t>1) Совершенствование речевых навыков (</a:t>
            </a:r>
            <a:r>
              <a:rPr lang="ru-RU" dirty="0" err="1" smtClean="0"/>
              <a:t>аудирование</a:t>
            </a:r>
            <a:r>
              <a:rPr lang="ru-RU" dirty="0" smtClean="0"/>
              <a:t>, чтение, говорение, письма)</a:t>
            </a:r>
          </a:p>
          <a:p>
            <a:pPr>
              <a:buNone/>
            </a:pPr>
            <a:r>
              <a:rPr lang="ru-RU" dirty="0" smtClean="0"/>
              <a:t>2) Расширение лексического запаса</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Презентация ученика № 4</a:t>
            </a:r>
            <a:br>
              <a:rPr lang="ru-RU" dirty="0" smtClean="0"/>
            </a:br>
            <a:r>
              <a:rPr lang="en-US" dirty="0" smtClean="0"/>
              <a:t>Is here doo mush music?</a:t>
            </a:r>
            <a:endParaRPr lang="ru-RU" dirty="0"/>
          </a:p>
        </p:txBody>
      </p:sp>
      <p:sp>
        <p:nvSpPr>
          <p:cNvPr id="3" name="Содержимое 2"/>
          <p:cNvSpPr>
            <a:spLocks noGrp="1"/>
          </p:cNvSpPr>
          <p:nvPr>
            <p:ph idx="1"/>
          </p:nvPr>
        </p:nvSpPr>
        <p:spPr>
          <a:xfrm>
            <a:off x="457200" y="1935480"/>
            <a:ext cx="4686304" cy="4389120"/>
          </a:xfrm>
        </p:spPr>
        <p:txBody>
          <a:bodyPr>
            <a:normAutofit/>
          </a:bodyPr>
          <a:lstStyle/>
          <a:p>
            <a:r>
              <a:rPr lang="en-US" sz="1800" dirty="0" smtClean="0"/>
              <a:t>1.Read that </a:t>
            </a:r>
            <a:r>
              <a:rPr lang="en-US" sz="1800" dirty="0" err="1" smtClean="0"/>
              <a:t>Dima</a:t>
            </a:r>
            <a:r>
              <a:rPr lang="en-US" sz="1800" dirty="0" smtClean="0"/>
              <a:t> says about music.</a:t>
            </a:r>
          </a:p>
          <a:p>
            <a:pPr>
              <a:buNone/>
            </a:pPr>
            <a:r>
              <a:rPr lang="en-US" sz="1800" dirty="0" smtClean="0"/>
              <a:t>      Yes, I love music. I listen to it all the time . I’ve got a Walkman so I can listen to music when I’m out. At home I always have the radio on and I watch pop programmers on TV. I buy an album or cassette about once a month, usually something in the fob ten. I like pop music – it keeps me happy.</a:t>
            </a:r>
          </a:p>
          <a:p>
            <a:pPr>
              <a:buNone/>
            </a:pPr>
            <a:endParaRPr lang="en-US" sz="1800" dirty="0" smtClean="0"/>
          </a:p>
          <a:p>
            <a:pPr>
              <a:buNone/>
            </a:pPr>
            <a:r>
              <a:rPr lang="en-US" sz="1800" b="1" dirty="0" smtClean="0"/>
              <a:t>Questions:</a:t>
            </a:r>
          </a:p>
          <a:p>
            <a:pPr>
              <a:buNone/>
            </a:pPr>
            <a:r>
              <a:rPr lang="en-US" sz="1800" b="1" dirty="0" smtClean="0"/>
              <a:t>a.</a:t>
            </a:r>
            <a:r>
              <a:rPr lang="en-US" sz="1800" dirty="0" smtClean="0"/>
              <a:t> What kind of music does </a:t>
            </a:r>
            <a:r>
              <a:rPr lang="en-US" sz="1800" dirty="0" err="1" smtClean="0"/>
              <a:t>Dima</a:t>
            </a:r>
            <a:r>
              <a:rPr lang="en-US" sz="1800" dirty="0" smtClean="0"/>
              <a:t> like?</a:t>
            </a:r>
          </a:p>
          <a:p>
            <a:pPr>
              <a:buNone/>
            </a:pPr>
            <a:r>
              <a:rPr lang="en-US" sz="1800" b="1" dirty="0" smtClean="0"/>
              <a:t>b.</a:t>
            </a:r>
            <a:r>
              <a:rPr lang="en-US" sz="1800" dirty="0" smtClean="0"/>
              <a:t> How does he listen to music when he’s out?</a:t>
            </a:r>
          </a:p>
          <a:p>
            <a:pPr>
              <a:buNone/>
            </a:pPr>
            <a:r>
              <a:rPr lang="en-US" sz="1800" b="1" dirty="0" smtClean="0"/>
              <a:t>c.</a:t>
            </a:r>
            <a:r>
              <a:rPr lang="en-US" sz="1800" dirty="0" smtClean="0"/>
              <a:t> What does he listen to at home?</a:t>
            </a:r>
          </a:p>
          <a:p>
            <a:pPr>
              <a:buNone/>
            </a:pPr>
            <a:r>
              <a:rPr lang="en-US" sz="1800" b="1" dirty="0" smtClean="0"/>
              <a:t>d.</a:t>
            </a:r>
            <a:r>
              <a:rPr lang="en-US" sz="1800" dirty="0" smtClean="0"/>
              <a:t> Why he listen to pop music?</a:t>
            </a:r>
            <a:endParaRPr lang="ru-RU" sz="1800" dirty="0"/>
          </a:p>
        </p:txBody>
      </p:sp>
      <p:pic>
        <p:nvPicPr>
          <p:cNvPr id="3074" name="Picture 2" descr="C:\Users\Alexander\Desktop\20120605-131825-645.jpg"/>
          <p:cNvPicPr>
            <a:picLocks noChangeAspect="1" noChangeArrowheads="1"/>
          </p:cNvPicPr>
          <p:nvPr/>
        </p:nvPicPr>
        <p:blipFill>
          <a:blip r:embed="rId2"/>
          <a:srcRect/>
          <a:stretch>
            <a:fillRect/>
          </a:stretch>
        </p:blipFill>
        <p:spPr bwMode="auto">
          <a:xfrm>
            <a:off x="5286380" y="2000240"/>
            <a:ext cx="3571900" cy="407196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642918"/>
            <a:ext cx="8229600" cy="785810"/>
          </a:xfrm>
        </p:spPr>
        <p:txBody>
          <a:bodyPr>
            <a:normAutofit fontScale="90000"/>
          </a:bodyPr>
          <a:lstStyle/>
          <a:p>
            <a:r>
              <a:rPr lang="en-US" dirty="0" smtClean="0"/>
              <a:t>How read what his mother says.</a:t>
            </a:r>
            <a:endParaRPr lang="ru-RU" dirty="0"/>
          </a:p>
        </p:txBody>
      </p:sp>
      <p:sp>
        <p:nvSpPr>
          <p:cNvPr id="3" name="Содержимое 2"/>
          <p:cNvSpPr>
            <a:spLocks noGrp="1"/>
          </p:cNvSpPr>
          <p:nvPr>
            <p:ph idx="1"/>
          </p:nvPr>
        </p:nvSpPr>
        <p:spPr>
          <a:xfrm>
            <a:off x="500034" y="1928802"/>
            <a:ext cx="5543560" cy="4395798"/>
          </a:xfrm>
        </p:spPr>
        <p:txBody>
          <a:bodyPr>
            <a:normAutofit/>
          </a:bodyPr>
          <a:lstStyle/>
          <a:p>
            <a:pPr>
              <a:buNone/>
            </a:pPr>
            <a:r>
              <a:rPr lang="en-US" sz="1800" dirty="0" smtClean="0"/>
              <a:t>       I know he’s only 14, but he’s driving me mad with his music. All day long blasting out of his bedroom! I can’t hear myself think! I can’t talk to her because he’s always got that walkman on and he can’t hear me. Either that or the TV. I’m worried about him because he doesn’t do anything else. He never reads, writes letters or phones his friends. It’s just pop music.</a:t>
            </a:r>
          </a:p>
          <a:p>
            <a:pPr>
              <a:buNone/>
            </a:pPr>
            <a:endParaRPr lang="en-US" sz="1800" dirty="0" smtClean="0"/>
          </a:p>
          <a:p>
            <a:pPr>
              <a:buNone/>
            </a:pPr>
            <a:r>
              <a:rPr lang="en-US" sz="1800" b="1" dirty="0" smtClean="0"/>
              <a:t>e. </a:t>
            </a:r>
            <a:r>
              <a:rPr lang="en-US" sz="1800" dirty="0" smtClean="0"/>
              <a:t>How old is </a:t>
            </a:r>
            <a:r>
              <a:rPr lang="en-US" sz="1800" dirty="0" err="1" smtClean="0"/>
              <a:t>D</a:t>
            </a:r>
            <a:r>
              <a:rPr lang="en-US" sz="1800" dirty="0" err="1" smtClean="0"/>
              <a:t>ima</a:t>
            </a:r>
            <a:r>
              <a:rPr lang="en-US" sz="1800" dirty="0" smtClean="0"/>
              <a:t>?</a:t>
            </a:r>
          </a:p>
          <a:p>
            <a:pPr>
              <a:buNone/>
            </a:pPr>
            <a:r>
              <a:rPr lang="en-US" sz="1800" b="1" dirty="0" smtClean="0"/>
              <a:t>f. </a:t>
            </a:r>
            <a:r>
              <a:rPr lang="en-US" sz="1800" dirty="0" smtClean="0"/>
              <a:t>Why can’t his mother talk to him?</a:t>
            </a:r>
          </a:p>
          <a:p>
            <a:pPr>
              <a:buNone/>
            </a:pPr>
            <a:r>
              <a:rPr lang="en-US" sz="1800" b="1" dirty="0" smtClean="0"/>
              <a:t>g. </a:t>
            </a:r>
            <a:r>
              <a:rPr lang="en-US" sz="1800" dirty="0" smtClean="0"/>
              <a:t>Does </a:t>
            </a:r>
            <a:r>
              <a:rPr lang="en-US" sz="1800" dirty="0" err="1" smtClean="0"/>
              <a:t>Dima</a:t>
            </a:r>
            <a:r>
              <a:rPr lang="en-US" sz="1800" dirty="0" smtClean="0"/>
              <a:t> play music loudly or quietly?</a:t>
            </a:r>
          </a:p>
          <a:p>
            <a:pPr>
              <a:buNone/>
            </a:pPr>
            <a:r>
              <a:rPr lang="en-US" sz="1800" b="1" dirty="0" smtClean="0"/>
              <a:t>h. </a:t>
            </a:r>
            <a:r>
              <a:rPr lang="en-US" sz="1800" dirty="0" smtClean="0"/>
              <a:t>Why is his mother worried?</a:t>
            </a:r>
            <a:endParaRPr lang="en-US" sz="1800" dirty="0" smtClean="0"/>
          </a:p>
        </p:txBody>
      </p:sp>
      <p:pic>
        <p:nvPicPr>
          <p:cNvPr id="1027" name="Picture 3" descr="C:\Users\Alexander\Desktop\igra_na_trube.jpg"/>
          <p:cNvPicPr>
            <a:picLocks noChangeAspect="1" noChangeArrowheads="1"/>
          </p:cNvPicPr>
          <p:nvPr/>
        </p:nvPicPr>
        <p:blipFill>
          <a:blip r:embed="rId2"/>
          <a:srcRect/>
          <a:stretch>
            <a:fillRect/>
          </a:stretch>
        </p:blipFill>
        <p:spPr bwMode="auto">
          <a:xfrm>
            <a:off x="6072198" y="2143116"/>
            <a:ext cx="2678967" cy="4000528"/>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Discussion:</a:t>
            </a:r>
            <a:endParaRPr lang="ru-RU" dirty="0"/>
          </a:p>
        </p:txBody>
      </p:sp>
      <p:sp>
        <p:nvSpPr>
          <p:cNvPr id="3" name="Содержимое 2"/>
          <p:cNvSpPr>
            <a:spLocks noGrp="1"/>
          </p:cNvSpPr>
          <p:nvPr>
            <p:ph idx="1"/>
          </p:nvPr>
        </p:nvSpPr>
        <p:spPr/>
        <p:txBody>
          <a:bodyPr>
            <a:normAutofit/>
          </a:bodyPr>
          <a:lstStyle/>
          <a:p>
            <a:r>
              <a:rPr lang="en-US" sz="2400" dirty="0" smtClean="0"/>
              <a:t>Do you think many young people are like </a:t>
            </a:r>
            <a:r>
              <a:rPr lang="en-US" sz="2400" dirty="0" err="1" smtClean="0"/>
              <a:t>Dima</a:t>
            </a:r>
            <a:r>
              <a:rPr lang="en-US" sz="2400" dirty="0" smtClean="0"/>
              <a:t>?</a:t>
            </a:r>
          </a:p>
          <a:p>
            <a:r>
              <a:rPr lang="en-US" sz="2400" dirty="0" smtClean="0"/>
              <a:t>Do you think it is a bad thing to listen to music all the time?</a:t>
            </a:r>
          </a:p>
          <a:p>
            <a:r>
              <a:rPr lang="en-US" sz="2400" dirty="0" smtClean="0"/>
              <a:t>Why?       Why not?</a:t>
            </a:r>
          </a:p>
          <a:p>
            <a:r>
              <a:rPr lang="en-US" sz="2400" dirty="0" smtClean="0"/>
              <a:t>Should </a:t>
            </a:r>
            <a:r>
              <a:rPr lang="en-US" sz="2400" dirty="0" err="1" smtClean="0"/>
              <a:t>D</a:t>
            </a:r>
            <a:r>
              <a:rPr lang="en-US" sz="2400" dirty="0" err="1" smtClean="0"/>
              <a:t>ima’s</a:t>
            </a:r>
            <a:r>
              <a:rPr lang="en-US" sz="2400" dirty="0" smtClean="0"/>
              <a:t> mother try and stop him listening to music?</a:t>
            </a:r>
          </a:p>
          <a:p>
            <a:r>
              <a:rPr lang="en-US" sz="2400" dirty="0" smtClean="0"/>
              <a:t>If so, how?</a:t>
            </a:r>
          </a:p>
          <a:p>
            <a:r>
              <a:rPr lang="en-US" sz="2400" dirty="0" smtClean="0"/>
              <a:t>Is anyone in your family like </a:t>
            </a:r>
            <a:r>
              <a:rPr lang="en-US" sz="2400" dirty="0" err="1" smtClean="0"/>
              <a:t>Dima</a:t>
            </a:r>
            <a:r>
              <a:rPr lang="en-US" sz="2400" dirty="0" smtClean="0"/>
              <a:t>?</a:t>
            </a:r>
            <a:endParaRPr lang="ru-RU"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II </a:t>
            </a:r>
            <a:r>
              <a:rPr lang="ru-RU" sz="3600" dirty="0" smtClean="0"/>
              <a:t>Вопросы темы учебной программы :</a:t>
            </a:r>
            <a:endParaRPr lang="ru-RU" sz="3600" dirty="0"/>
          </a:p>
        </p:txBody>
      </p:sp>
      <p:sp>
        <p:nvSpPr>
          <p:cNvPr id="3" name="Содержимое 2"/>
          <p:cNvSpPr>
            <a:spLocks noGrp="1"/>
          </p:cNvSpPr>
          <p:nvPr>
            <p:ph idx="1"/>
          </p:nvPr>
        </p:nvSpPr>
        <p:spPr/>
        <p:txBody>
          <a:bodyPr>
            <a:normAutofit/>
          </a:bodyPr>
          <a:lstStyle/>
          <a:p>
            <a:r>
              <a:rPr lang="en-US" sz="4000" dirty="0" smtClean="0"/>
              <a:t>The types of music</a:t>
            </a:r>
          </a:p>
          <a:p>
            <a:r>
              <a:rPr lang="en-US" sz="4000" dirty="0" smtClean="0"/>
              <a:t>Making music</a:t>
            </a:r>
          </a:p>
          <a:p>
            <a:r>
              <a:rPr lang="en-US" sz="4000" dirty="0" smtClean="0"/>
              <a:t>Is there too much music</a:t>
            </a:r>
            <a:endParaRPr lang="ru-RU"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III </a:t>
            </a:r>
            <a:r>
              <a:rPr lang="ru-RU" dirty="0" smtClean="0"/>
              <a:t>План проведения занятий :</a:t>
            </a:r>
            <a:endParaRPr lang="ru-RU" dirty="0"/>
          </a:p>
        </p:txBody>
      </p:sp>
      <p:sp>
        <p:nvSpPr>
          <p:cNvPr id="3" name="Содержимое 2"/>
          <p:cNvSpPr>
            <a:spLocks noGrp="1"/>
          </p:cNvSpPr>
          <p:nvPr>
            <p:ph idx="1"/>
          </p:nvPr>
        </p:nvSpPr>
        <p:spPr/>
        <p:txBody>
          <a:bodyPr>
            <a:normAutofit/>
          </a:bodyPr>
          <a:lstStyle/>
          <a:p>
            <a:pPr>
              <a:buNone/>
            </a:pPr>
            <a:r>
              <a:rPr lang="en-US" sz="2800" dirty="0" smtClean="0"/>
              <a:t>      Can you think a day without music ? There’s music everywhere : at home, in a concert hall, in parks, at the seaside and even in the forest. People can not live without music. They listen to music, the dance to music, they learn to play musical instruments. But what is music? Music isn’t a combination of pleasant sounds only. If is an art which reflects life, people’s ideas and emotions. </a:t>
            </a:r>
            <a:endParaRPr lang="ru-RU"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Презентация ученика № 1</a:t>
            </a:r>
            <a:endParaRPr lang="ru-RU" dirty="0"/>
          </a:p>
        </p:txBody>
      </p:sp>
      <p:sp>
        <p:nvSpPr>
          <p:cNvPr id="3" name="Содержимое 2"/>
          <p:cNvSpPr>
            <a:spLocks noGrp="1"/>
          </p:cNvSpPr>
          <p:nvPr>
            <p:ph idx="1"/>
          </p:nvPr>
        </p:nvSpPr>
        <p:spPr/>
        <p:txBody>
          <a:bodyPr/>
          <a:lstStyle/>
          <a:p>
            <a:r>
              <a:rPr lang="en-US" dirty="0" smtClean="0"/>
              <a:t>Music is a language which speaks to everyone-from the day we are born we hear music of some kind most days of our lives. But there are as many different kinds of music as there are different languages, and it is impossible to describe them all. Here are just a few well known types.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714356"/>
            <a:ext cx="8229600" cy="1143000"/>
          </a:xfrm>
        </p:spPr>
        <p:txBody>
          <a:bodyPr>
            <a:normAutofit fontScale="90000"/>
          </a:bodyPr>
          <a:lstStyle/>
          <a:p>
            <a:r>
              <a:rPr lang="en-US" dirty="0" smtClean="0"/>
              <a:t>Match the name with description</a:t>
            </a:r>
            <a:r>
              <a:rPr lang="ru-RU" dirty="0" smtClean="0"/>
              <a:t>:</a:t>
            </a:r>
            <a:r>
              <a:rPr lang="en-US" dirty="0" smtClean="0"/>
              <a:t/>
            </a:r>
            <a:br>
              <a:rPr lang="en-US" dirty="0" smtClean="0"/>
            </a:br>
            <a:r>
              <a:rPr lang="en-US" sz="2700" dirty="0" smtClean="0"/>
              <a:t>A) Jazz             B) Pop music           C) Classical music           D) Blues </a:t>
            </a:r>
            <a:br>
              <a:rPr lang="en-US" sz="2700" dirty="0" smtClean="0"/>
            </a:br>
            <a:r>
              <a:rPr lang="en-US" sz="2700" dirty="0" smtClean="0"/>
              <a:t>               E) Rock and Roll              F)Rhythm and blues</a:t>
            </a:r>
            <a:endParaRPr lang="ru-RU" sz="2700" dirty="0"/>
          </a:p>
        </p:txBody>
      </p:sp>
      <p:sp>
        <p:nvSpPr>
          <p:cNvPr id="3" name="Содержимое 2"/>
          <p:cNvSpPr>
            <a:spLocks noGrp="1"/>
          </p:cNvSpPr>
          <p:nvPr>
            <p:ph idx="1"/>
          </p:nvPr>
        </p:nvSpPr>
        <p:spPr/>
        <p:txBody>
          <a:bodyPr/>
          <a:lstStyle/>
          <a:p>
            <a:r>
              <a:rPr lang="en-US" dirty="0" smtClean="0"/>
              <a:t>This was originally black country music which also came from the Southern States at the beginning of this century. It is slow, usually sad music which is often sung by one person with guitar.</a:t>
            </a:r>
            <a:endParaRPr lang="ru-RU" dirty="0"/>
          </a:p>
        </p:txBody>
      </p:sp>
      <p:pic>
        <p:nvPicPr>
          <p:cNvPr id="1026" name="Picture 2" descr="C:\Users\Alexander\Desktop\blues-1.jpg"/>
          <p:cNvPicPr>
            <a:picLocks noChangeAspect="1" noChangeArrowheads="1"/>
          </p:cNvPicPr>
          <p:nvPr/>
        </p:nvPicPr>
        <p:blipFill>
          <a:blip r:embed="rId2"/>
          <a:srcRect/>
          <a:stretch>
            <a:fillRect/>
          </a:stretch>
        </p:blipFill>
        <p:spPr bwMode="auto">
          <a:xfrm>
            <a:off x="571472" y="3786190"/>
            <a:ext cx="4857784" cy="2786082"/>
          </a:xfrm>
          <a:prstGeom prst="rect">
            <a:avLst/>
          </a:prstGeom>
          <a:noFill/>
        </p:spPr>
      </p:pic>
      <p:pic>
        <p:nvPicPr>
          <p:cNvPr id="1027" name="Picture 3" descr="C:\Users\Alexander\Desktop\images.jpg"/>
          <p:cNvPicPr>
            <a:picLocks noChangeAspect="1" noChangeArrowheads="1"/>
          </p:cNvPicPr>
          <p:nvPr/>
        </p:nvPicPr>
        <p:blipFill>
          <a:blip r:embed="rId3"/>
          <a:srcRect/>
          <a:stretch>
            <a:fillRect/>
          </a:stretch>
        </p:blipFill>
        <p:spPr bwMode="auto">
          <a:xfrm>
            <a:off x="5929322" y="3357562"/>
            <a:ext cx="2603240" cy="321866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A) Jazz             B) Pop music           C) Classical music           D) Blues </a:t>
            </a:r>
            <a:br>
              <a:rPr lang="en-US" sz="2400" dirty="0" smtClean="0"/>
            </a:br>
            <a:r>
              <a:rPr lang="en-US" sz="2400" dirty="0" smtClean="0"/>
              <a:t>               E) Rock and Roll              F)Rhythm and blues</a:t>
            </a:r>
            <a:endParaRPr lang="ru-RU" sz="2400" dirty="0"/>
          </a:p>
        </p:txBody>
      </p:sp>
      <p:sp>
        <p:nvSpPr>
          <p:cNvPr id="3" name="Содержимое 2"/>
          <p:cNvSpPr>
            <a:spLocks noGrp="1"/>
          </p:cNvSpPr>
          <p:nvPr>
            <p:ph idx="1"/>
          </p:nvPr>
        </p:nvSpPr>
        <p:spPr/>
        <p:txBody>
          <a:bodyPr/>
          <a:lstStyle/>
          <a:p>
            <a:r>
              <a:rPr lang="en-US" dirty="0" smtClean="0"/>
              <a:t>This developed from the Blues in America in the ’40s.It became faster and more complex and used more instruments, e.g. saxophone, guitar, piano, drums. The music was often about city life and white musicians started playing it as well.</a:t>
            </a:r>
            <a:endParaRPr lang="ru-RU" dirty="0"/>
          </a:p>
        </p:txBody>
      </p:sp>
      <p:pic>
        <p:nvPicPr>
          <p:cNvPr id="1026" name="Picture 2" descr="C:\Users\Alexander\Desktop\the-chicago-rhythm-and-blues-band-82b38ad98f16cadb_large.jpg"/>
          <p:cNvPicPr>
            <a:picLocks noChangeAspect="1" noChangeArrowheads="1"/>
          </p:cNvPicPr>
          <p:nvPr/>
        </p:nvPicPr>
        <p:blipFill>
          <a:blip r:embed="rId2"/>
          <a:srcRect/>
          <a:stretch>
            <a:fillRect/>
          </a:stretch>
        </p:blipFill>
        <p:spPr bwMode="auto">
          <a:xfrm>
            <a:off x="430976" y="4000504"/>
            <a:ext cx="3998148" cy="2571768"/>
          </a:xfrm>
          <a:prstGeom prst="rect">
            <a:avLst/>
          </a:prstGeom>
          <a:noFill/>
        </p:spPr>
      </p:pic>
      <p:pic>
        <p:nvPicPr>
          <p:cNvPr id="1027" name="Picture 3" descr="C:\Users\Alexander\Desktop\Rhythm_and_Blues_tag_team.jpg"/>
          <p:cNvPicPr>
            <a:picLocks noChangeAspect="1" noChangeArrowheads="1"/>
          </p:cNvPicPr>
          <p:nvPr/>
        </p:nvPicPr>
        <p:blipFill>
          <a:blip r:embed="rId3" cstate="print"/>
          <a:srcRect/>
          <a:stretch>
            <a:fillRect/>
          </a:stretch>
        </p:blipFill>
        <p:spPr bwMode="auto">
          <a:xfrm>
            <a:off x="4714876" y="3714752"/>
            <a:ext cx="3452817" cy="297442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A) Jazz             B) Pop music           C) Classical music           D) Blues </a:t>
            </a:r>
            <a:br>
              <a:rPr lang="en-US" sz="2400" dirty="0" smtClean="0"/>
            </a:br>
            <a:r>
              <a:rPr lang="en-US" sz="2400" dirty="0" smtClean="0"/>
              <a:t>               E) Rock and Roll              F)Rhythm and blues</a:t>
            </a:r>
            <a:endParaRPr lang="ru-RU" sz="2400" dirty="0"/>
          </a:p>
        </p:txBody>
      </p:sp>
      <p:sp>
        <p:nvSpPr>
          <p:cNvPr id="3" name="Содержимое 2"/>
          <p:cNvSpPr>
            <a:spLocks noGrp="1"/>
          </p:cNvSpPr>
          <p:nvPr>
            <p:ph idx="1"/>
          </p:nvPr>
        </p:nvSpPr>
        <p:spPr/>
        <p:txBody>
          <a:bodyPr/>
          <a:lstStyle/>
          <a:p>
            <a:r>
              <a:rPr lang="en-US" dirty="0" smtClean="0"/>
              <a:t>This is serious Western European music from the Middle Ages to the present (1500 to day) and it was often written for a large orchestra, e.g. a symphony, or for a small group of players, e.g. a quartet or a duel. Many instruments can be used. A lot of music was also written to be sung-as opera. It is very popular and schools often teach this type of music.</a:t>
            </a:r>
            <a:endParaRPr lang="ru-RU" dirty="0"/>
          </a:p>
        </p:txBody>
      </p:sp>
      <p:pic>
        <p:nvPicPr>
          <p:cNvPr id="1026" name="Picture 2" descr="C:\Users\Alexander\Desktop\classical-music-2.jpg"/>
          <p:cNvPicPr>
            <a:picLocks noChangeAspect="1" noChangeArrowheads="1"/>
          </p:cNvPicPr>
          <p:nvPr/>
        </p:nvPicPr>
        <p:blipFill>
          <a:blip r:embed="rId2"/>
          <a:srcRect/>
          <a:stretch>
            <a:fillRect/>
          </a:stretch>
        </p:blipFill>
        <p:spPr bwMode="auto">
          <a:xfrm>
            <a:off x="4643438" y="4714884"/>
            <a:ext cx="3714776" cy="1930102"/>
          </a:xfrm>
          <a:prstGeom prst="rect">
            <a:avLst/>
          </a:prstGeom>
          <a:noFill/>
        </p:spPr>
      </p:pic>
      <p:pic>
        <p:nvPicPr>
          <p:cNvPr id="1027" name="Picture 3" descr="C:\Users\Alexander\Desktop\images (1).jpg"/>
          <p:cNvPicPr>
            <a:picLocks noChangeAspect="1" noChangeArrowheads="1"/>
          </p:cNvPicPr>
          <p:nvPr/>
        </p:nvPicPr>
        <p:blipFill>
          <a:blip r:embed="rId3"/>
          <a:srcRect/>
          <a:stretch>
            <a:fillRect/>
          </a:stretch>
        </p:blipFill>
        <p:spPr bwMode="auto">
          <a:xfrm>
            <a:off x="928662" y="4786322"/>
            <a:ext cx="3357586" cy="17430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A) Jazz             B) Pop music           C) Classical music           D) Blues </a:t>
            </a:r>
            <a:br>
              <a:rPr lang="en-US" sz="2400" dirty="0" smtClean="0"/>
            </a:br>
            <a:r>
              <a:rPr lang="en-US" sz="2400" dirty="0" smtClean="0"/>
              <a:t>               E) Rock and Roll              F)Rhythm and blues</a:t>
            </a:r>
            <a:endParaRPr lang="ru-RU" sz="2400" dirty="0"/>
          </a:p>
        </p:txBody>
      </p:sp>
      <p:sp>
        <p:nvSpPr>
          <p:cNvPr id="3" name="Содержимое 2"/>
          <p:cNvSpPr>
            <a:spLocks noGrp="1"/>
          </p:cNvSpPr>
          <p:nvPr>
            <p:ph idx="1"/>
          </p:nvPr>
        </p:nvSpPr>
        <p:spPr/>
        <p:txBody>
          <a:bodyPr/>
          <a:lstStyle/>
          <a:p>
            <a:r>
              <a:rPr lang="en-US" dirty="0" smtClean="0"/>
              <a:t>It develop in the Southern States of North America at the beginning of this century. The black people of these States, who were originally slaves from Africa, had their own rhythms. It brought classical music and African rhythms together. </a:t>
            </a:r>
            <a:endParaRPr lang="ru-RU" dirty="0"/>
          </a:p>
        </p:txBody>
      </p:sp>
      <p:pic>
        <p:nvPicPr>
          <p:cNvPr id="2050" name="Picture 2" descr="C:\Users\Alexander\Desktop\jazz_man.jpg"/>
          <p:cNvPicPr>
            <a:picLocks noChangeAspect="1" noChangeArrowheads="1"/>
          </p:cNvPicPr>
          <p:nvPr/>
        </p:nvPicPr>
        <p:blipFill>
          <a:blip r:embed="rId2"/>
          <a:srcRect/>
          <a:stretch>
            <a:fillRect/>
          </a:stretch>
        </p:blipFill>
        <p:spPr bwMode="auto">
          <a:xfrm>
            <a:off x="785786" y="4000504"/>
            <a:ext cx="4421189" cy="2631660"/>
          </a:xfrm>
          <a:prstGeom prst="rect">
            <a:avLst/>
          </a:prstGeom>
          <a:noFill/>
        </p:spPr>
      </p:pic>
      <p:pic>
        <p:nvPicPr>
          <p:cNvPr id="2051" name="Picture 3" descr="C:\Users\Alexander\Desktop\images (2).jpg"/>
          <p:cNvPicPr>
            <a:picLocks noChangeAspect="1" noChangeArrowheads="1"/>
          </p:cNvPicPr>
          <p:nvPr/>
        </p:nvPicPr>
        <p:blipFill>
          <a:blip r:embed="rId3"/>
          <a:srcRect/>
          <a:stretch>
            <a:fillRect/>
          </a:stretch>
        </p:blipFill>
        <p:spPr bwMode="auto">
          <a:xfrm>
            <a:off x="5429256" y="3929066"/>
            <a:ext cx="3181065" cy="2447929"/>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231</TotalTime>
  <Words>1705</Words>
  <Application>Microsoft Office PowerPoint</Application>
  <PresentationFormat>Экран (4:3)</PresentationFormat>
  <Paragraphs>124</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Поток</vt:lpstr>
      <vt:lpstr>Открытый урок на тему: </vt:lpstr>
      <vt:lpstr>I </vt:lpstr>
      <vt:lpstr>II Вопросы темы учебной программы :</vt:lpstr>
      <vt:lpstr>III План проведения занятий :</vt:lpstr>
      <vt:lpstr>Презентация ученика № 1</vt:lpstr>
      <vt:lpstr>Match the name with description: A) Jazz             B) Pop music           C) Classical music           D) Blues                 E) Rock and Roll              F)Rhythm and blues</vt:lpstr>
      <vt:lpstr>A) Jazz             B) Pop music           C) Classical music           D) Blues                 E) Rock and Roll              F)Rhythm and blues</vt:lpstr>
      <vt:lpstr>A) Jazz             B) Pop music           C) Classical music           D) Blues                 E) Rock and Roll              F)Rhythm and blues</vt:lpstr>
      <vt:lpstr>A) Jazz             B) Pop music           C) Classical music           D) Blues                 E) Rock and Roll              F)Rhythm and blues</vt:lpstr>
      <vt:lpstr>A) Jazz             B) Pop music           C) Classical music           D) Blues                 E) Rock and Roll              F)Rhythm and blues</vt:lpstr>
      <vt:lpstr>A) Jazz             B) Pop music           C) Classical music           D) Blues                 E) Rock and Roll              F)Rhythm and blues</vt:lpstr>
      <vt:lpstr>Презентация ученика № 2 Which music do your class makes prefer ?</vt:lpstr>
      <vt:lpstr>Слайд 13</vt:lpstr>
      <vt:lpstr>Which music your classmates prefer?</vt:lpstr>
      <vt:lpstr>Слайд 15</vt:lpstr>
      <vt:lpstr>Презентация ученика № 3 Making music</vt:lpstr>
      <vt:lpstr>Слайд 17</vt:lpstr>
      <vt:lpstr>Слайд 18</vt:lpstr>
      <vt:lpstr>Complete:</vt:lpstr>
      <vt:lpstr>Презентация ученика № 4 Is here doo mush music?</vt:lpstr>
      <vt:lpstr>How read what his mother says.</vt:lpstr>
      <vt:lpstr>Discussion: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Открытый урок на тему:</dc:title>
  <dc:creator>Alexander</dc:creator>
  <cp:lastModifiedBy>Alexander</cp:lastModifiedBy>
  <cp:revision>25</cp:revision>
  <dcterms:created xsi:type="dcterms:W3CDTF">2013-10-13T19:12:29Z</dcterms:created>
  <dcterms:modified xsi:type="dcterms:W3CDTF">2013-10-18T12:23:23Z</dcterms:modified>
</cp:coreProperties>
</file>