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0" r:id="rId1"/>
  </p:sldMasterIdLst>
  <p:notesMasterIdLst>
    <p:notesMasterId r:id="rId19"/>
  </p:notesMasterIdLst>
  <p:sldIdLst>
    <p:sldId id="257" r:id="rId2"/>
    <p:sldId id="268" r:id="rId3"/>
    <p:sldId id="272" r:id="rId4"/>
    <p:sldId id="284" r:id="rId5"/>
    <p:sldId id="283" r:id="rId6"/>
    <p:sldId id="285" r:id="rId7"/>
    <p:sldId id="286" r:id="rId8"/>
    <p:sldId id="287" r:id="rId9"/>
    <p:sldId id="288" r:id="rId10"/>
    <p:sldId id="267" r:id="rId11"/>
    <p:sldId id="273" r:id="rId12"/>
    <p:sldId id="289" r:id="rId13"/>
    <p:sldId id="290" r:id="rId14"/>
    <p:sldId id="291" r:id="rId15"/>
    <p:sldId id="292" r:id="rId16"/>
    <p:sldId id="293" r:id="rId17"/>
    <p:sldId id="27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4" autoAdjust="0"/>
    <p:restoredTop sz="94676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7ACB7A-0527-4672-8124-F9649ECEEC95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BB2A41-6B01-458D-BC13-FF79ABCF94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355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BB2A41-6B01-458D-BC13-FF79ABCF9433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0550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1D43E-E167-45AF-A75A-A28D52CBBFFC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A5AF5D-0E46-4D69-829B-A2466D041F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1D43E-E167-45AF-A75A-A28D52CBBFFC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5AF5D-0E46-4D69-829B-A2466D041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1D43E-E167-45AF-A75A-A28D52CBBFFC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5AF5D-0E46-4D69-829B-A2466D041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EF1D43E-E167-45AF-A75A-A28D52CBBFFC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BA5AF5D-0E46-4D69-829B-A2466D041F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1D43E-E167-45AF-A75A-A28D52CBBFFC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A5AF5D-0E46-4D69-829B-A2466D041F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1D43E-E167-45AF-A75A-A28D52CBBFFC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A5AF5D-0E46-4D69-829B-A2466D041F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1D43E-E167-45AF-A75A-A28D52CBBFFC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A5AF5D-0E46-4D69-829B-A2466D041F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3EF1D43E-E167-45AF-A75A-A28D52CBBFFC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A5AF5D-0E46-4D69-829B-A2466D041F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1D43E-E167-45AF-A75A-A28D52CBBFFC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5AF5D-0E46-4D69-829B-A2466D041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1D43E-E167-45AF-A75A-A28D52CBBFFC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A5AF5D-0E46-4D69-829B-A2466D041F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1D43E-E167-45AF-A75A-A28D52CBBFFC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A5AF5D-0E46-4D69-829B-A2466D041F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1D43E-E167-45AF-A75A-A28D52CBBFFC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5AF5D-0E46-4D69-829B-A2466D041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61" r:id="rId1"/>
    <p:sldLayoutId id="2147484262" r:id="rId2"/>
    <p:sldLayoutId id="2147484263" r:id="rId3"/>
    <p:sldLayoutId id="2147484264" r:id="rId4"/>
    <p:sldLayoutId id="2147484265" r:id="rId5"/>
    <p:sldLayoutId id="2147484266" r:id="rId6"/>
    <p:sldLayoutId id="2147484267" r:id="rId7"/>
    <p:sldLayoutId id="2147484268" r:id="rId8"/>
    <p:sldLayoutId id="2147484269" r:id="rId9"/>
    <p:sldLayoutId id="2147484270" r:id="rId10"/>
    <p:sldLayoutId id="21474842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3" Type="http://schemas.openxmlformats.org/officeDocument/2006/relationships/image" Target="../media/image35.wmf"/><Relationship Id="rId7" Type="http://schemas.openxmlformats.org/officeDocument/2006/relationships/image" Target="../media/image39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7564" y="3289277"/>
            <a:ext cx="8280920" cy="2376264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ru-RU" sz="2000" dirty="0" smtClean="0">
                <a:latin typeface="Arial Black" panose="020B0A04020102020204" pitchFamily="34" charset="0"/>
              </a:rPr>
              <a:t/>
            </a:r>
            <a:br>
              <a:rPr lang="ru-RU" sz="2000" dirty="0" smtClean="0">
                <a:latin typeface="Arial Black" panose="020B0A04020102020204" pitchFamily="34" charset="0"/>
              </a:rPr>
            </a:br>
            <a:r>
              <a:rPr lang="ru-RU" sz="2000" dirty="0" smtClean="0">
                <a:latin typeface="Arial Black" panose="020B0A04020102020204" pitchFamily="34" charset="0"/>
              </a:rPr>
              <a:t>русские  народные  </a:t>
            </a:r>
            <a:r>
              <a:rPr lang="ru-RU" sz="2000" dirty="0" smtClean="0">
                <a:latin typeface="Arial Black" panose="020B0A04020102020204" pitchFamily="34" charset="0"/>
              </a:rPr>
              <a:t>ударные и шумовые  </a:t>
            </a:r>
            <a:r>
              <a:rPr lang="ru-RU" sz="2000" dirty="0" smtClean="0">
                <a:latin typeface="Arial Black" panose="020B0A04020102020204" pitchFamily="34" charset="0"/>
              </a:rPr>
              <a:t>инструменты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подготовила  учащаяся</a:t>
            </a:r>
            <a:br>
              <a:rPr lang="ru-RU" sz="2000" dirty="0" smtClean="0"/>
            </a:br>
            <a:r>
              <a:rPr lang="ru-RU" sz="2000" dirty="0" smtClean="0"/>
              <a:t> Петровской детской школы искусств</a:t>
            </a:r>
            <a:br>
              <a:rPr lang="ru-RU" sz="2000" dirty="0" smtClean="0"/>
            </a:br>
            <a:r>
              <a:rPr lang="ru-RU" sz="2000" dirty="0" smtClean="0"/>
              <a:t> Гончарова М.В.</a:t>
            </a:r>
            <a:br>
              <a:rPr lang="ru-RU" sz="2000" dirty="0" smtClean="0"/>
            </a:br>
            <a:r>
              <a:rPr lang="ru-RU" sz="2000" dirty="0" smtClean="0"/>
              <a:t>Руководитель :  Кривобокова Л.В.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72953"/>
            <a:ext cx="3888432" cy="29163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50565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620688"/>
            <a:ext cx="46805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+mj-lt"/>
              </a:rPr>
              <a:t>Трещотка – представляет собой связку деревянных пластинок, которые при встряхивании ударяются друг об друга и издают трескучие звуки. </a:t>
            </a:r>
            <a:endParaRPr lang="ru-RU" sz="2000" b="1" dirty="0">
              <a:latin typeface="+mj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3676" y="4581128"/>
            <a:ext cx="2297137" cy="17670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2406" y="318092"/>
            <a:ext cx="1748407" cy="188677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2555776" y="4220835"/>
            <a:ext cx="39638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b="1" dirty="0" smtClean="0">
              <a:latin typeface="+mj-lt"/>
            </a:endParaRPr>
          </a:p>
          <a:p>
            <a:pPr algn="just"/>
            <a:r>
              <a:rPr lang="ru-RU" b="1" dirty="0" smtClean="0">
                <a:latin typeface="+mj-lt"/>
              </a:rPr>
              <a:t>Держат её обычно на уровне головы или груди, ведь инструмент этот привлекает внимание не только своим звуком, но и внешним видом, не редко её украшают цветными лентами, цветами и т.д.  </a:t>
            </a:r>
            <a:endParaRPr lang="ru-RU" b="1" dirty="0">
              <a:latin typeface="+mj-lt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518" y="4581128"/>
            <a:ext cx="2197205" cy="16561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318094"/>
            <a:ext cx="1886770" cy="188677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373473"/>
            <a:ext cx="2232248" cy="186020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97645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88640"/>
            <a:ext cx="768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+mj-lt"/>
              </a:rPr>
              <a:t>Бубенцы</a:t>
            </a:r>
            <a:endParaRPr lang="ru-RU" sz="3600" b="1" dirty="0">
              <a:latin typeface="+mj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384" y="332656"/>
            <a:ext cx="2295525" cy="14287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6772" y="345509"/>
            <a:ext cx="1943100" cy="14287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9812" y="834971"/>
            <a:ext cx="3401681" cy="245001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539552" y="3501008"/>
            <a:ext cx="828092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+mj-lt"/>
              </a:rPr>
              <a:t>Кто </a:t>
            </a:r>
            <a:r>
              <a:rPr lang="ru-RU" sz="2000" b="1" dirty="0">
                <a:latin typeface="+mj-lt"/>
              </a:rPr>
              <a:t>не знает изумительного свойства русского народа украсить все-то, что его окружает, привнести в самое обычное элементы красоты и творчества. Так как же можно было скакать на удалой тройке без музыки, без бубенцов и колокольчиков? Они вешались под дугой и при быстрой езде встряхивались издавая целую гамму серебристых звуков</a:t>
            </a:r>
            <a:r>
              <a:rPr lang="ru-RU" sz="2000" b="1" dirty="0" smtClean="0">
                <a:latin typeface="+mj-lt"/>
              </a:rPr>
              <a:t>. Русской тройке и ямщикам посвящено так много песен и инструментальных сочинений, что возникла необходимость ввести в оркестр народных инструментов – бубенцы.</a:t>
            </a:r>
            <a:endParaRPr lang="ru-RU" sz="2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8175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04664"/>
            <a:ext cx="792088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Кокошник</a:t>
            </a:r>
          </a:p>
          <a:p>
            <a:pPr algn="just"/>
            <a:r>
              <a:rPr lang="ru-RU" sz="2000" b="1" dirty="0" smtClean="0"/>
              <a:t>Люди </a:t>
            </a:r>
            <a:r>
              <a:rPr lang="ru-RU" sz="2000" b="1" dirty="0"/>
              <a:t>старшего поколения, наверное помнят, чем были вооружены в прежние времена деревенские сторожа: так называемыми колотушками. Сторож ходил ночью по деревне и стучал в нее, давая всем понять, что он не спит, честно трудиться, да и воров отпугивал. Вот именно по принципу сторожевой колотушки и устроен ударный инструмент – кокошник. Основой его служит деревянный каркас с двух сторон обтянутый кожей, остальные 4 стенки сделаны из фанеры. В верхней части крепится ремешок с шариком, в нижнюю вставляется ручка. Совершаю кистью колебательные движения, заставляют привязанный шарик мотаться из стороны в сторону, и поочередно ударять по широким стенкам кокошника.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4581128"/>
            <a:ext cx="1440161" cy="193112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33412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548680"/>
            <a:ext cx="7776864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Рубель</a:t>
            </a:r>
          </a:p>
          <a:p>
            <a:pPr algn="just"/>
            <a:r>
              <a:rPr lang="ru-RU" sz="2000" b="1" dirty="0" smtClean="0"/>
              <a:t>Рубель </a:t>
            </a:r>
            <a:r>
              <a:rPr lang="ru-RU" sz="2000" b="1" dirty="0"/>
              <a:t>как и ложки – предмет повседневного обихода русского народа. В прежние времена, когда утюга еще не было, белье гладили, накручивая его во влажном состоянии на скалку и затем утрамбовывали продолжительное время – рубелем.</a:t>
            </a:r>
          </a:p>
          <a:p>
            <a:pPr algn="just"/>
            <a:r>
              <a:rPr lang="ru-RU" sz="2000" b="1" dirty="0"/>
              <a:t>Возможно, что кто-то, когда-то случайно провел по его зубцам другим упругим предметом и получился искристый каскад звуков, похожий на тот, который мы извлекаем палкой из досок забора. Как видите, музыкальные инструменты, в особенности ударные, рождает сама жизнь, нередко и наш быт. Нужно только уметь быть наблюдательным, находчивым и изобретательным.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4300868"/>
            <a:ext cx="1261889" cy="24174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22000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620688"/>
            <a:ext cx="784887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Коробочка</a:t>
            </a:r>
          </a:p>
          <a:p>
            <a:pPr algn="just"/>
            <a:r>
              <a:rPr lang="ru-RU" sz="2000" b="1" dirty="0" smtClean="0"/>
              <a:t>Деревянная </a:t>
            </a:r>
            <a:r>
              <a:rPr lang="ru-RU" sz="2000" b="1" dirty="0"/>
              <a:t>коробочка – очень скромный, но важный инструмент русского народного оркестра. Это небольшой, продолговатый брусок, с небольшой полостью под верхней частью корпуса. Звук извлекают барабанными или ксилофонными палочками. </a:t>
            </a:r>
          </a:p>
          <a:p>
            <a:pPr algn="just"/>
            <a:r>
              <a:rPr lang="ru-RU" sz="2000" b="1" dirty="0"/>
              <a:t>Коробочкой подчеркивают отдельные ритмические точки, имитируют стук каблуков или например цоканье копыт.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7276" y="3550759"/>
            <a:ext cx="4284964" cy="275856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23371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476672"/>
            <a:ext cx="76328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Дрова</a:t>
            </a:r>
          </a:p>
          <a:p>
            <a:pPr algn="just"/>
            <a:r>
              <a:rPr lang="ru-RU" sz="2000" b="1" dirty="0" smtClean="0"/>
              <a:t>В </a:t>
            </a:r>
            <a:r>
              <a:rPr lang="ru-RU" sz="2000" b="1" dirty="0"/>
              <a:t>народе выдумщики и шутники изобрели свой ксилофон, более простой и любопытный. Представьте себе: на сцену выходит обыкновенный прохожий с вязанкой дров за спиной. Затем он раскладывает свои «дрова» перед собой и небольшими деревянными молоточками начинает играть на них веселые плясовые мелодии. А если к нему присоединятся другие музыканты с подобного рода инструментами, эффект будет большой и неожиданный. Все это в традициях русского скоморошества.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6748" y="3845025"/>
            <a:ext cx="1895612" cy="246429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00798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548680"/>
            <a:ext cx="770485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/>
              <a:t>Можно было бы много еще рассказать о других самобытных инструментах или различных предметах, превращенных в таковые. Играют, например, на цветных горшках, бутылках с водой. Пиле, стиральной доске и т.д. Народ, как правило, не выдумывал ничего сложного, все делалось из подручного материала, все было подсказано самой природой и тесно связано с жизнью и бытом. Используя находки наших предков. Теперь, следует помнить о той обстановке. В которой обычно применялись эти затейные скоморошьи орудия (праздники, гулянья, свадьбы). Поэтому в наши дни, демонстрируя инструменты со сцены, нужно играть на них весело, артистично, с задором и юмором.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072384"/>
            <a:ext cx="2105348" cy="157901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94906">
            <a:off x="2840342" y="4006995"/>
            <a:ext cx="3455987" cy="2859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006" y="5013176"/>
            <a:ext cx="2132720" cy="15922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39246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556792"/>
            <a:ext cx="7478217" cy="36004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/>
              <a:t>Спасибо за внимание!</a:t>
            </a:r>
            <a:endParaRPr lang="ru-RU" sz="72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4409"/>
            <a:ext cx="1656184" cy="212198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148" y="4922302"/>
            <a:ext cx="2905663" cy="181801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3366" y="4725144"/>
            <a:ext cx="2677937" cy="221232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548680"/>
            <a:ext cx="2376264" cy="219452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8" y="548680"/>
            <a:ext cx="2186412" cy="219452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49" y="4725144"/>
            <a:ext cx="2006851" cy="1972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47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260648"/>
            <a:ext cx="799288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400" b="1" dirty="0" smtClean="0">
              <a:latin typeface="+mj-lt"/>
            </a:endParaRPr>
          </a:p>
          <a:p>
            <a:pPr algn="ctr"/>
            <a:r>
              <a:rPr lang="ru-RU" sz="4400" b="1" dirty="0" smtClean="0">
                <a:latin typeface="+mj-lt"/>
              </a:rPr>
              <a:t>Цель презентации: </a:t>
            </a:r>
          </a:p>
          <a:p>
            <a:endParaRPr lang="ru-RU" sz="2000" b="1" dirty="0" smtClean="0">
              <a:latin typeface="+mj-lt"/>
            </a:endParaRPr>
          </a:p>
          <a:p>
            <a:r>
              <a:rPr lang="ru-RU" sz="3600" b="1" dirty="0" smtClean="0">
                <a:latin typeface="+mj-lt"/>
              </a:rPr>
              <a:t>Изучение и сравнение русских народных ударных </a:t>
            </a:r>
            <a:r>
              <a:rPr lang="ru-RU" sz="3600" b="1" dirty="0" smtClean="0">
                <a:latin typeface="+mj-lt"/>
              </a:rPr>
              <a:t>и шумовых инструментов</a:t>
            </a:r>
            <a:r>
              <a:rPr lang="ru-RU" sz="3600" b="1" dirty="0" smtClean="0">
                <a:latin typeface="+mj-lt"/>
              </a:rPr>
              <a:t>, знакомство </a:t>
            </a:r>
            <a:r>
              <a:rPr lang="ru-RU" sz="3600" b="1" dirty="0" smtClean="0">
                <a:latin typeface="+mj-lt"/>
              </a:rPr>
              <a:t>с музыкальными </a:t>
            </a:r>
            <a:r>
              <a:rPr lang="ru-RU" sz="3600" b="1" dirty="0" smtClean="0">
                <a:latin typeface="+mj-lt"/>
              </a:rPr>
              <a:t>традициями и музыкальной культурой русского народа.</a:t>
            </a:r>
            <a:endParaRPr lang="ru-RU" sz="3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884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3" y="1196752"/>
            <a:ext cx="6686128" cy="4318416"/>
          </a:xfrm>
        </p:spPr>
        <p:txBody>
          <a:bodyPr>
            <a:norm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rgbClr val="FFFFFF"/>
                </a:solidFill>
              </a:rPr>
              <a:t>Историческая </a:t>
            </a:r>
            <a:r>
              <a:rPr lang="ru-RU" sz="2400" dirty="0">
                <a:solidFill>
                  <a:srgbClr val="FFFFFF"/>
                </a:solidFill>
              </a:rPr>
              <a:t>справка</a:t>
            </a:r>
            <a:br>
              <a:rPr lang="ru-RU" sz="2400" dirty="0">
                <a:solidFill>
                  <a:srgbClr val="FFFFFF"/>
                </a:solidFill>
              </a:rPr>
            </a:br>
            <a:r>
              <a:rPr lang="ru-RU" sz="2400" dirty="0">
                <a:solidFill>
                  <a:srgbClr val="FFFFFF"/>
                </a:solidFill>
              </a:rPr>
              <a:t>Знакомство с инструментами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548680"/>
            <a:ext cx="1781175" cy="14287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8680"/>
            <a:ext cx="2143125" cy="14287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4293096"/>
            <a:ext cx="1584176" cy="234567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466860"/>
            <a:ext cx="3456384" cy="200176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78010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3140968"/>
            <a:ext cx="8640960" cy="3717032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000" dirty="0" smtClean="0">
                <a:solidFill>
                  <a:prstClr val="black"/>
                </a:solidFill>
                <a:effectLst/>
                <a:ea typeface="+mn-ea"/>
                <a:cs typeface="+mn-cs"/>
              </a:rPr>
              <a:t/>
            </a:r>
            <a:br>
              <a:rPr lang="ru-RU" sz="2000" dirty="0" smtClean="0">
                <a:solidFill>
                  <a:prstClr val="black"/>
                </a:solidFill>
                <a:effectLst/>
                <a:ea typeface="+mn-ea"/>
                <a:cs typeface="+mn-cs"/>
              </a:rPr>
            </a:br>
            <a:r>
              <a:rPr lang="ru-RU" dirty="0" smtClean="0">
                <a:effectLst/>
                <a:latin typeface="+mn-lt"/>
                <a:ea typeface="Batang" panose="02030600000101010101" pitchFamily="18" charset="-127"/>
                <a:cs typeface="+mn-cs"/>
              </a:rPr>
              <a:t>Встречные прохожие крестились. Наконец шествие остановилось. Монахи начали разгружать телеги.</a:t>
            </a:r>
            <a:r>
              <a:rPr lang="ru-RU" dirty="0">
                <a:effectLst/>
                <a:latin typeface="+mn-lt"/>
                <a:ea typeface="Batang" panose="02030600000101010101" pitchFamily="18" charset="-127"/>
              </a:rPr>
              <a:t> На землю полетели домры, гусли, рожки и свирели, бубны и трещотки. Потом всю эту гору инструментов подожгли. Сухая древесина горела с гулом. Не прошло и часу, как все – это, из чего умелые руки могли извлечь множество звуков – превратилось в золу и горстку угля. Средневековая христианская Русь считала игру на музыкальных инструментах «греху равному пьянству», а тех, кто был почитателем этого искусства – язычниками и богохульниками.  Крестьянам и городскому люду под угрозой штрафа запрещалось держать у себя народные инструменты. Тем более на них играть. </a:t>
            </a:r>
            <a:r>
              <a:rPr lang="ru-RU" dirty="0">
                <a:effectLst/>
                <a:latin typeface="+mn-lt"/>
                <a:ea typeface="Batang" panose="02030600000101010101" pitchFamily="18" charset="-127"/>
                <a:cs typeface="+mn-cs"/>
              </a:rPr>
              <a:t/>
            </a:r>
            <a:br>
              <a:rPr lang="ru-RU" dirty="0">
                <a:effectLst/>
                <a:latin typeface="+mn-lt"/>
                <a:ea typeface="Batang" panose="02030600000101010101" pitchFamily="18" charset="-127"/>
                <a:cs typeface="+mn-cs"/>
              </a:rPr>
            </a:br>
            <a:endParaRPr lang="ru-RU" dirty="0">
              <a:latin typeface="+mn-lt"/>
              <a:ea typeface="Batang" panose="02030600000101010101" pitchFamily="18" charset="-127"/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3" r="1863"/>
          <a:stretch>
            <a:fillRect/>
          </a:stretch>
        </p:blipFill>
        <p:spPr>
          <a:xfrm>
            <a:off x="5469804" y="116632"/>
            <a:ext cx="3505027" cy="26642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07504" y="-387424"/>
            <a:ext cx="5328592" cy="345638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ru-RU" sz="2000" b="1" dirty="0" smtClean="0"/>
          </a:p>
          <a:p>
            <a:pPr marL="0" indent="0" algn="just">
              <a:buNone/>
            </a:pPr>
            <a:endParaRPr lang="ru-RU" sz="2000" b="1" dirty="0"/>
          </a:p>
          <a:p>
            <a:pPr marL="0" indent="0" algn="just">
              <a:buNone/>
            </a:pPr>
            <a:r>
              <a:rPr lang="ru-RU" sz="2000" b="1" dirty="0" smtClean="0"/>
              <a:t>Стояло </a:t>
            </a:r>
            <a:r>
              <a:rPr lang="ru-RU" sz="2000" b="1" dirty="0"/>
              <a:t>прохладное туманное утро сентября </a:t>
            </a:r>
            <a:r>
              <a:rPr lang="ru-RU" sz="2000" b="1" dirty="0" smtClean="0"/>
              <a:t>1464 </a:t>
            </a:r>
            <a:r>
              <a:rPr lang="ru-RU" sz="2000" b="1" dirty="0"/>
              <a:t>года. Москва только проснулась. К реке Москве двигалась процессия монахов, они сопровождали 5 нагруженных доверху телег. Из – под соломы виднелись то резной завиток, то отполированная деревянная трубочка, то край изящного кузовка. Все это немилосердно брякало, скрипело и грохотало.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09081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404664"/>
            <a:ext cx="799288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/>
              <a:t>Еще более строгие законы были направлены на борьбу со скоморохами. Эти музыканты – песнями и плясками зарабатывали себе на жизнь. Они ходили по деревням, где устраивали музыкальные представления, а в своих остроумных куплетах высмеивали глупых попов, жадных купцов и спесивых бояр. И в это время инструменты отбирали на улицах, в домах – везде и сжигали.</a:t>
            </a:r>
          </a:p>
          <a:p>
            <a:pPr algn="just"/>
            <a:r>
              <a:rPr lang="ru-RU" sz="2000" b="1" dirty="0"/>
              <a:t>В этот период русская национальная музыка понесла чувствительный урон. Правда, сам народ всегда любил своих музыкантов. Эта любовь и спасла и инструменты и традиции исполнительства. А потом нашлись энтузиасты, возродившие их для новой жизни.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4307755"/>
            <a:ext cx="2664296" cy="239308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749" y="4307755"/>
            <a:ext cx="2838667" cy="239308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7517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7784" y="260649"/>
            <a:ext cx="612068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6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/>
            </a:r>
            <a:br>
              <a:rPr lang="ru-RU" sz="46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</a:br>
            <a:r>
              <a:rPr lang="ru-RU" sz="4600" b="1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Шумовые и ударные</a:t>
            </a:r>
          </a:p>
          <a:p>
            <a:pPr algn="ctr"/>
            <a:r>
              <a:rPr lang="ru-RU" sz="4600" b="1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инструменты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51" y="265172"/>
            <a:ext cx="1751661" cy="186091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5013176"/>
            <a:ext cx="2800350" cy="14287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1" y="2715367"/>
            <a:ext cx="1781174" cy="14626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753" y="3044763"/>
            <a:ext cx="1247775" cy="12382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461" y="2731390"/>
            <a:ext cx="1409874" cy="196640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627" y="5013176"/>
            <a:ext cx="2400901" cy="16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150434"/>
            <a:ext cx="2071117" cy="155133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15046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1944" y="260648"/>
            <a:ext cx="784887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/>
              <a:t>Судить о том, какие именно </a:t>
            </a:r>
            <a:r>
              <a:rPr lang="ru-RU" sz="2000" b="1" dirty="0" smtClean="0"/>
              <a:t>шумовые и ударные </a:t>
            </a:r>
            <a:r>
              <a:rPr lang="ru-RU" sz="2000" b="1" dirty="0"/>
              <a:t>инструменты были у русских в древности очень трудно. Были и такие "бубны", которые возили на 4 лошадях, а играло на них сразу 8 человек, их называли еще набатами, были и парные бубны, вернее литавры, которые подвешивали  в кавалерии впереди седла с обеих сторон. В то время на Руси все без исключения ударные называли бубнами, а игру на ударных – «бряцанием» или «ударянием». Конечно, русская музыка может обойтись без сопровождения ударных инструментов, но в современном оркестре русских народных инструментов – очень много. Они особенно хорошо используются в плясовых наигрышах. Невозможно представить русскую плясовую без ударных. Балалайки и баяна – маловато без бубна, ложек и многих других инструментов.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619617"/>
            <a:ext cx="2563826" cy="193711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642109"/>
            <a:ext cx="2776526" cy="19371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642108"/>
            <a:ext cx="2630542" cy="19154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80195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620688"/>
            <a:ext cx="748883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6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От ложек до дров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1700808"/>
            <a:ext cx="777686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/>
              <a:t>Многие инструменты, такие как тарелки, барабаны, литавры, бубен и т.д. – стали уже общенациональными и входят в состав самых разнообразных оркестров мира: симфонических, духовых, эстрадных и народных.</a:t>
            </a:r>
          </a:p>
          <a:p>
            <a:pPr algn="just"/>
            <a:r>
              <a:rPr lang="ru-RU" sz="2000" b="1" dirty="0"/>
              <a:t>Но есть ряд очень самобытных ударных инструментов русского народа, рожденных самой повседневной жизнью и тесно связанных с бытом. Одни из них, такие как ложки, трещотки, бубенцы, узаконили свое место не только в самодеятельных оркестрах, но и на профессиональной сцене. Другие появляются и там и тут эпизодически. Но всех роднит оригинальность как внешнего вида, так и звучания, простота и забавность. На некоторых их них мы и остановимся.</a:t>
            </a:r>
          </a:p>
        </p:txBody>
      </p:sp>
    </p:spTree>
    <p:extLst>
      <p:ext uri="{BB962C8B-B14F-4D97-AF65-F5344CB8AC3E}">
        <p14:creationId xmlns:p14="http://schemas.microsoft.com/office/powerpoint/2010/main" val="3782622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0"/>
            <a:ext cx="8496944" cy="4318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ea typeface="Calibri"/>
                <a:cs typeface="Times New Roman"/>
              </a:rPr>
              <a:t>Употребление </a:t>
            </a:r>
            <a:r>
              <a:rPr lang="ru-RU" sz="2000" b="1" dirty="0">
                <a:ea typeface="Calibri"/>
                <a:cs typeface="Times New Roman"/>
              </a:rPr>
              <a:t>ложек в качестве музыкального инструмента не уникально. Известно, что раньше в пылу плясового азарта в ход пускались не только ложки, но и сковороды, тазы, самоварные трубы, кастрюли, вилки, словом все, что может издавать звук. Также, среди домашней утвари устойчивою музыкальную функцию – приобрели коса и пила. В 19 – 20 веках ложки широко бытовали в хорах песенников и ансамблях русских народных инструментов. Игра на ложках в прошлом веке достигала высокого мастерства, о виртуозах – ложечниках сохранились в литературе весьма восторженные отзывы.  Музыкальные ложки по внешнему виду мало чем отличаются от обычных столовых, только они выделываются из более прочных и твердых пород дерева, иногда вдоль рукоятки подвешивают бубенцы.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6849" y="4318875"/>
            <a:ext cx="3293623" cy="247021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258" y="4509120"/>
            <a:ext cx="2088573" cy="208857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01218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Выставка</Template>
  <TotalTime>702</TotalTime>
  <Words>1152</Words>
  <Application>Microsoft Office PowerPoint</Application>
  <PresentationFormat>Экран (4:3)</PresentationFormat>
  <Paragraphs>37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Tradeshow</vt:lpstr>
      <vt:lpstr> русские  народные  ударные и шумовые  инструменты   подготовила  учащаяся  Петровской детской школы искусств  Гончарова М.В. Руководитель :  Кривобокова Л.В. </vt:lpstr>
      <vt:lpstr>Презентация PowerPoint</vt:lpstr>
      <vt:lpstr>   Историческая справка Знакомство с инструментами</vt:lpstr>
      <vt:lpstr> Встречные прохожие крестились. Наконец шествие остановилось. Монахи начали разгружать телеги. На землю полетели домры, гусли, рожки и свирели, бубны и трещотки. Потом всю эту гору инструментов подожгли. Сухая древесина горела с гулом. Не прошло и часу, как все – это, из чего умелые руки могли извлечь множество звуков – превратилось в золу и горстку угля. Средневековая христианская Русь считала игру на музыкальных инструментах «греху равному пьянству», а тех, кто был почитателем этого искусства – язычниками и богохульниками.  Крестьянам и городскому люду под угрозой штрафа запрещалось держать у себя народные инструменты. Тем более на них играть.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Рассказы о русских народных инструментах</dc:title>
  <dc:creator>132</dc:creator>
  <cp:lastModifiedBy>Лидия</cp:lastModifiedBy>
  <cp:revision>51</cp:revision>
  <dcterms:created xsi:type="dcterms:W3CDTF">2012-10-09T08:23:53Z</dcterms:created>
  <dcterms:modified xsi:type="dcterms:W3CDTF">2013-10-21T21:32:07Z</dcterms:modified>
</cp:coreProperties>
</file>