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8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76371-3BE3-4997-AF46-D75D5DB54240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B58E82-AA0D-4073-8CC1-7862A6D75B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76371-3BE3-4997-AF46-D75D5DB54240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58E82-AA0D-4073-8CC1-7862A6D75B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76371-3BE3-4997-AF46-D75D5DB54240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58E82-AA0D-4073-8CC1-7862A6D75B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3076371-3BE3-4997-AF46-D75D5DB54240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4B58E82-AA0D-4073-8CC1-7862A6D75B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76371-3BE3-4997-AF46-D75D5DB54240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58E82-AA0D-4073-8CC1-7862A6D75B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76371-3BE3-4997-AF46-D75D5DB54240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58E82-AA0D-4073-8CC1-7862A6D75B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58E82-AA0D-4073-8CC1-7862A6D75B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76371-3BE3-4997-AF46-D75D5DB54240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76371-3BE3-4997-AF46-D75D5DB54240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58E82-AA0D-4073-8CC1-7862A6D75B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76371-3BE3-4997-AF46-D75D5DB54240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58E82-AA0D-4073-8CC1-7862A6D75B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3076371-3BE3-4997-AF46-D75D5DB54240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4B58E82-AA0D-4073-8CC1-7862A6D75B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76371-3BE3-4997-AF46-D75D5DB54240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B58E82-AA0D-4073-8CC1-7862A6D75B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3076371-3BE3-4997-AF46-D75D5DB54240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4B58E82-AA0D-4073-8CC1-7862A6D75B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429132"/>
            <a:ext cx="8305800" cy="1643074"/>
          </a:xfrm>
        </p:spPr>
        <p:txBody>
          <a:bodyPr/>
          <a:lstStyle/>
          <a:p>
            <a:r>
              <a:rPr lang="ru-RU" dirty="0" smtClean="0"/>
              <a:t>                                                                   Лысенко Марина</a:t>
            </a:r>
          </a:p>
          <a:p>
            <a:r>
              <a:rPr lang="ru-RU" dirty="0" smtClean="0"/>
              <a:t>                                                                     3 курс 35 группа </a:t>
            </a:r>
          </a:p>
          <a:p>
            <a:r>
              <a:rPr lang="ru-RU" dirty="0" smtClean="0"/>
              <a:t>                                                                  заочное отделение </a:t>
            </a:r>
          </a:p>
          <a:p>
            <a:r>
              <a:rPr lang="ru-RU" dirty="0" smtClean="0"/>
              <a:t>                                                                  кафедра логопедии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00042"/>
            <a:ext cx="8305800" cy="1981200"/>
          </a:xfrm>
        </p:spPr>
        <p:txBody>
          <a:bodyPr/>
          <a:lstStyle/>
          <a:p>
            <a:r>
              <a:rPr lang="ru-RU" sz="8800" dirty="0" smtClean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Дары ФРЕБЕЛЯ</a:t>
            </a:r>
            <a:endParaRPr lang="ru-RU" sz="8800" dirty="0">
              <a:solidFill>
                <a:schemeClr val="bg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190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http://im7-tub-ru.yandex.net/i?id=334197788-59-72&amp;n=21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2"/>
            <a:ext cx="278608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5-tub-ru.yandex.net/i?id=40929287-17-72&amp;n=2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500042"/>
            <a:ext cx="271464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2-tub-ru.yandex.net/i?id=26245536-18-72&amp;n=2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4572008"/>
            <a:ext cx="292895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7-tub-ru.yandex.net/i?id=170987442-36-72&amp;n=21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50" y="4572008"/>
            <a:ext cx="257176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0-tub-ru.yandex.net/i?id=332913237-60-72&amp;n=21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4572008"/>
            <a:ext cx="2786082" cy="2000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6-tub-ru.yandex.net/i?id=1267421-70-72&amp;n=21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43240" y="2500306"/>
            <a:ext cx="320041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im8-tub-ru.yandex.net/i?id=240894022-20-72&amp;n=2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86512" y="571480"/>
            <a:ext cx="2633666" cy="185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2445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b="1" i="1" dirty="0" smtClean="0">
              <a:latin typeface="Monotype Corsiva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52400"/>
            <a:ext cx="8858312" cy="776270"/>
          </a:xfrm>
        </p:spPr>
        <p:txBody>
          <a:bodyPr>
            <a:normAutofit fontScale="90000"/>
          </a:bodyPr>
          <a:lstStyle/>
          <a:p>
            <a:r>
              <a:rPr sz="4400" b="1" i="1" smtClean="0">
                <a:latin typeface="Monotype Corsiva" pitchFamily="66" charset="0"/>
              </a:rPr>
              <a:t>   </a:t>
            </a:r>
            <a:r>
              <a:rPr lang="ru-RU" sz="4900" b="1" i="1" dirty="0" smtClean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Фридрих  Вильгельм  Август  </a:t>
            </a:r>
            <a:r>
              <a:rPr lang="ru-RU" sz="4900" b="1" i="1" dirty="0" err="1" smtClean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Фрёбель</a:t>
            </a:r>
            <a:endParaRPr lang="ru-RU" sz="4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4" name="Picture 2" descr="http://raduga-nte.de/artikel/unsleipzig/prominente/Froebel/Friedrich_Froebe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142984"/>
            <a:ext cx="2786082" cy="364333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29058" y="1214422"/>
            <a:ext cx="45720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latin typeface="Monotype Corsiva" pitchFamily="66" charset="0"/>
              </a:rPr>
              <a:t>Фридрих Вильгельм Август </a:t>
            </a:r>
            <a:r>
              <a:rPr lang="ru-RU" sz="3200" b="1" i="1" dirty="0" err="1" smtClean="0">
                <a:latin typeface="Monotype Corsiva" pitchFamily="66" charset="0"/>
              </a:rPr>
              <a:t>Фрёбель</a:t>
            </a:r>
            <a:r>
              <a:rPr lang="ru-RU" sz="3200" b="1" i="1" dirty="0" smtClean="0">
                <a:latin typeface="Monotype Corsiva" pitchFamily="66" charset="0"/>
              </a:rPr>
              <a:t>  - </a:t>
            </a:r>
            <a:r>
              <a:rPr lang="ru-RU" sz="3200" i="1" dirty="0" smtClean="0">
                <a:latin typeface="Monotype Corsiva" pitchFamily="66" charset="0"/>
              </a:rPr>
              <a:t> немецкий педагог,</a:t>
            </a:r>
          </a:p>
          <a:p>
            <a:r>
              <a:rPr lang="ru-RU" sz="3200" i="1" dirty="0" smtClean="0">
                <a:latin typeface="Monotype Corsiva" pitchFamily="66" charset="0"/>
              </a:rPr>
              <a:t>теоретик  дошкольного воспитания, ученик Песталоцци, исходил из того, что дети- цветы и воспитывать их должны "добрые садовницы".</a:t>
            </a:r>
            <a:r>
              <a:rPr lang="ru-RU" sz="3200" dirty="0" smtClean="0">
                <a:latin typeface="Monotype Corsiva" pitchFamily="66" charset="0"/>
              </a:rPr>
              <a:t> 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4857760"/>
            <a:ext cx="24288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Monotype Corsiva" pitchFamily="66" charset="0"/>
              </a:rPr>
              <a:t>    </a:t>
            </a:r>
            <a:r>
              <a:rPr lang="ru-RU" b="1" i="1" dirty="0" smtClean="0">
                <a:solidFill>
                  <a:srgbClr val="0070C0"/>
                </a:solidFill>
                <a:latin typeface="Monotype Corsiva" pitchFamily="66" charset="0"/>
              </a:rPr>
              <a:t>2</a:t>
            </a:r>
            <a:r>
              <a:rPr lang="ru-RU" dirty="0" smtClean="0">
                <a:solidFill>
                  <a:srgbClr val="0070C0"/>
                </a:solidFill>
                <a:latin typeface="Monotype Corsiva" pitchFamily="66" charset="0"/>
              </a:rPr>
              <a:t>1.04.1782 </a:t>
            </a:r>
            <a:r>
              <a:rPr lang="ru-RU" dirty="0">
                <a:solidFill>
                  <a:srgbClr val="0070C0"/>
                </a:solidFill>
                <a:latin typeface="Monotype Corsiva" pitchFamily="66" charset="0"/>
              </a:rPr>
              <a:t>– </a:t>
            </a:r>
            <a:r>
              <a:rPr lang="ru-RU" dirty="0" smtClean="0">
                <a:solidFill>
                  <a:srgbClr val="0070C0"/>
                </a:solidFill>
                <a:latin typeface="Monotype Corsiva" pitchFamily="66" charset="0"/>
              </a:rPr>
              <a:t>21.06.1852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http://cs307800.userapi.com/v307800794/4494/NgbsK6yAPek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929322" y="928670"/>
            <a:ext cx="2786083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106680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357290" y="2000240"/>
            <a:ext cx="4572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Monotype Corsiva" pitchFamily="66" charset="0"/>
              </a:rPr>
              <a:t>В термин </a:t>
            </a:r>
            <a:r>
              <a:rPr lang="ru-RU" sz="2400" dirty="0">
                <a:latin typeface="Monotype Corsiva" pitchFamily="66" charset="0"/>
              </a:rPr>
              <a:t>«детский сад» </a:t>
            </a:r>
            <a:r>
              <a:rPr lang="ru-RU" sz="2400" dirty="0" err="1">
                <a:latin typeface="Monotype Corsiva" pitchFamily="66" charset="0"/>
              </a:rPr>
              <a:t>Фребель</a:t>
            </a:r>
            <a:r>
              <a:rPr lang="ru-RU" sz="2400" dirty="0">
                <a:latin typeface="Monotype Corsiva" pitchFamily="66" charset="0"/>
              </a:rPr>
              <a:t> вложил понимание ребенка как цветка, который надо заботливо выращивать, сохраняя при этом его врожденную природу </a:t>
            </a:r>
            <a:r>
              <a:rPr lang="ru-RU" sz="2400" dirty="0" smtClean="0">
                <a:latin typeface="Monotype Corsiva" pitchFamily="66" charset="0"/>
              </a:rPr>
              <a:t>(«дети </a:t>
            </a:r>
            <a:r>
              <a:rPr lang="ru-RU" sz="2400" dirty="0">
                <a:latin typeface="Monotype Corsiva" pitchFamily="66" charset="0"/>
              </a:rPr>
              <a:t>— цветы жизни!»)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142852"/>
            <a:ext cx="55721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Monotype Corsiva" pitchFamily="66" charset="0"/>
              </a:rPr>
              <a:t>Этот немецкий педагог 19 века не только придумал сам термин «детский сад», но и привлек внимание общественности к необходимости заниматься с детьми дошкольного возраста.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4180344"/>
            <a:ext cx="571500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>
                <a:latin typeface="Monotype Corsiva" pitchFamily="66" charset="0"/>
              </a:rPr>
              <a:t>Фребель</a:t>
            </a:r>
            <a:r>
              <a:rPr lang="ru-RU" sz="2400" dirty="0" smtClean="0">
                <a:latin typeface="Monotype Corsiva" pitchFamily="66" charset="0"/>
              </a:rPr>
              <a:t> </a:t>
            </a:r>
            <a:r>
              <a:rPr lang="ru-RU" sz="2400" dirty="0">
                <a:latin typeface="Monotype Corsiva" pitchFamily="66" charset="0"/>
              </a:rPr>
              <a:t>изобрел систему раннего развития, основанную на т.н. «шести дарах», которые впоследствии получили его имя. Я</a:t>
            </a:r>
            <a:r>
              <a:rPr lang="ru-RU" sz="2400" dirty="0" smtClean="0">
                <a:latin typeface="Monotype Corsiva" pitchFamily="66" charset="0"/>
              </a:rPr>
              <a:t>дром </a:t>
            </a:r>
            <a:r>
              <a:rPr lang="ru-RU" sz="2400" dirty="0">
                <a:latin typeface="Monotype Corsiva" pitchFamily="66" charset="0"/>
              </a:rPr>
              <a:t>системы была игра, которую </a:t>
            </a:r>
            <a:r>
              <a:rPr lang="ru-RU" sz="2400" dirty="0" err="1">
                <a:latin typeface="Monotype Corsiva" pitchFamily="66" charset="0"/>
              </a:rPr>
              <a:t>Фребель</a:t>
            </a:r>
            <a:r>
              <a:rPr lang="ru-RU" sz="2400" dirty="0">
                <a:latin typeface="Monotype Corsiva" pitchFamily="66" charset="0"/>
              </a:rPr>
              <a:t> называл языком ребенка, дающим представление о том, что «лежит у него на душе, чем занята голова, чего хотят руки и ноги».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102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Дар </a:t>
            </a:r>
            <a:r>
              <a:rPr lang="ru-RU" sz="2800" b="1" dirty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первый: </a:t>
            </a:r>
            <a:r>
              <a:rPr lang="ru-RU" sz="2000" b="1" dirty="0">
                <a:latin typeface="Monotype Corsiva" pitchFamily="66" charset="0"/>
              </a:rPr>
              <a:t> </a:t>
            </a: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разноцветные </a:t>
            </a:r>
            <a:r>
              <a:rPr lang="ru-RU" sz="2400" dirty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мячи </a:t>
            </a: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на</a:t>
            </a:r>
            <a:r>
              <a:rPr lang="en-US" sz="2400" dirty="0" smtClean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верёвочке</a:t>
            </a:r>
          </a:p>
          <a:p>
            <a:pPr>
              <a:buNone/>
            </a:pPr>
            <a:r>
              <a:rPr lang="ru-RU" sz="2000" dirty="0">
                <a:latin typeface="Monotype Corsiva" pitchFamily="66" charset="0"/>
              </a:rPr>
              <a:t>Подходящий возраст: </a:t>
            </a:r>
            <a:r>
              <a:rPr lang="ru-RU" sz="2000" dirty="0" smtClean="0">
                <a:latin typeface="Monotype Corsiva" pitchFamily="66" charset="0"/>
              </a:rPr>
              <a:t>с </a:t>
            </a:r>
            <a:r>
              <a:rPr lang="ru-RU" sz="2000" dirty="0">
                <a:latin typeface="Monotype Corsiva" pitchFamily="66" charset="0"/>
              </a:rPr>
              <a:t>3 месяцев до 4 </a:t>
            </a:r>
            <a:r>
              <a:rPr lang="ru-RU" sz="2000" dirty="0" smtClean="0">
                <a:latin typeface="Monotype Corsiva" pitchFamily="66" charset="0"/>
              </a:rPr>
              <a:t>лет.</a:t>
            </a: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Цель </a:t>
            </a:r>
            <a:r>
              <a:rPr lang="ru-RU" sz="2000" dirty="0">
                <a:latin typeface="Monotype Corsiva" pitchFamily="66" charset="0"/>
              </a:rPr>
              <a:t>игры: знакомство с цветами; </a:t>
            </a:r>
            <a:endParaRPr lang="ru-RU" sz="20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первичное </a:t>
            </a:r>
            <a:r>
              <a:rPr lang="ru-RU" sz="2000" dirty="0">
                <a:latin typeface="Monotype Corsiva" pitchFamily="66" charset="0"/>
              </a:rPr>
              <a:t>понимание формы; </a:t>
            </a:r>
            <a:endParaRPr lang="ru-RU" sz="20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развитие </a:t>
            </a:r>
            <a:r>
              <a:rPr lang="ru-RU" sz="2000" dirty="0">
                <a:latin typeface="Monotype Corsiva" pitchFamily="66" charset="0"/>
              </a:rPr>
              <a:t>пространственного мышления; </a:t>
            </a:r>
            <a:endParaRPr lang="ru-RU" sz="20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развитие </a:t>
            </a:r>
            <a:r>
              <a:rPr lang="ru-RU" sz="2000" dirty="0">
                <a:latin typeface="Monotype Corsiva" pitchFamily="66" charset="0"/>
              </a:rPr>
              <a:t>мелкой </a:t>
            </a:r>
            <a:r>
              <a:rPr lang="ru-RU" sz="2000" dirty="0" smtClean="0">
                <a:latin typeface="Monotype Corsiva" pitchFamily="66" charset="0"/>
              </a:rPr>
              <a:t>моторики.</a:t>
            </a:r>
            <a:endParaRPr lang="ru-RU" sz="14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Дар второй:</a:t>
            </a:r>
            <a:r>
              <a:rPr lang="ru-RU" sz="2400" dirty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 </a:t>
            </a:r>
            <a:r>
              <a:rPr lang="ru-RU" sz="1400" dirty="0"/>
              <a:t> </a:t>
            </a:r>
            <a:r>
              <a:rPr lang="ru-RU" sz="2400" dirty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куб, цилиндр и </a:t>
            </a: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шар</a:t>
            </a: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Возраст</a:t>
            </a:r>
            <a:r>
              <a:rPr lang="ru-RU" sz="2000" dirty="0">
                <a:latin typeface="Monotype Corsiva" pitchFamily="66" charset="0"/>
              </a:rPr>
              <a:t>: с 2 </a:t>
            </a:r>
            <a:r>
              <a:rPr lang="ru-RU" sz="2000" dirty="0" smtClean="0">
                <a:latin typeface="Monotype Corsiva" pitchFamily="66" charset="0"/>
              </a:rPr>
              <a:t>лет.</a:t>
            </a: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Цель </a:t>
            </a:r>
            <a:r>
              <a:rPr lang="ru-RU" sz="2000" dirty="0">
                <a:latin typeface="Monotype Corsiva" pitchFamily="66" charset="0"/>
              </a:rPr>
              <a:t>игры:  знакомство  с формами и свойствами предметов; </a:t>
            </a:r>
            <a:endParaRPr lang="ru-RU" sz="20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развитие </a:t>
            </a:r>
            <a:r>
              <a:rPr lang="ru-RU" sz="2000" dirty="0">
                <a:latin typeface="Monotype Corsiva" pitchFamily="66" charset="0"/>
              </a:rPr>
              <a:t>исследовательских навыков. </a:t>
            </a:r>
            <a:endParaRPr lang="ru-RU" sz="20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Шар </a:t>
            </a:r>
            <a:r>
              <a:rPr lang="ru-RU" sz="2000" dirty="0">
                <a:latin typeface="Monotype Corsiva" pitchFamily="66" charset="0"/>
              </a:rPr>
              <a:t>— символ движения, </a:t>
            </a:r>
            <a:endParaRPr lang="ru-RU" sz="20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куб </a:t>
            </a:r>
            <a:r>
              <a:rPr lang="ru-RU" sz="2000" dirty="0">
                <a:latin typeface="Monotype Corsiva" pitchFamily="66" charset="0"/>
              </a:rPr>
              <a:t>— символ покоя, </a:t>
            </a:r>
            <a:endParaRPr lang="ru-RU" sz="20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в </a:t>
            </a:r>
            <a:r>
              <a:rPr lang="ru-RU" sz="2000" dirty="0">
                <a:latin typeface="Monotype Corsiva" pitchFamily="66" charset="0"/>
              </a:rPr>
              <a:t>то время как цилиндр совмещает свойства обоих предметов.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Monotype Corsiva" pitchFamily="66" charset="0"/>
              </a:rPr>
              <a:t>                   </a:t>
            </a:r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ДАРЫ    ФРЕБЕЛЯ</a:t>
            </a:r>
            <a:endParaRPr lang="ru-RU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http://www.froebelgifts.com/images/froebel_gift_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1285860"/>
            <a:ext cx="278606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froebelgifts.com/images/froebel_gift_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3571876"/>
            <a:ext cx="192881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786478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Дар третий</a:t>
            </a:r>
            <a:r>
              <a:rPr lang="ru-RU" sz="2800" dirty="0">
                <a:solidFill>
                  <a:schemeClr val="bg2">
                    <a:lumMod val="75000"/>
                  </a:schemeClr>
                </a:solidFill>
              </a:rPr>
              <a:t>: </a:t>
            </a:r>
            <a:r>
              <a:rPr lang="ru-RU" sz="2400" dirty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куб, разбитый на 8 </a:t>
            </a: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кубиков</a:t>
            </a: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Возраст</a:t>
            </a:r>
            <a:r>
              <a:rPr lang="ru-RU" sz="2000" dirty="0">
                <a:latin typeface="Monotype Corsiva" pitchFamily="66" charset="0"/>
              </a:rPr>
              <a:t>: от 3 </a:t>
            </a:r>
            <a:r>
              <a:rPr lang="ru-RU" sz="2000" dirty="0" smtClean="0">
                <a:latin typeface="Monotype Corsiva" pitchFamily="66" charset="0"/>
              </a:rPr>
              <a:t>лет.</a:t>
            </a: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Цель </a:t>
            </a:r>
            <a:r>
              <a:rPr lang="ru-RU" sz="2000" dirty="0">
                <a:latin typeface="Monotype Corsiva" pitchFamily="66" charset="0"/>
              </a:rPr>
              <a:t>игры: понимание целого и частей («сложное единство»); </a:t>
            </a:r>
            <a:endParaRPr lang="ru-RU" sz="20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развитие </a:t>
            </a:r>
            <a:r>
              <a:rPr lang="ru-RU" sz="2000" dirty="0">
                <a:latin typeface="Monotype Corsiva" pitchFamily="66" charset="0"/>
              </a:rPr>
              <a:t>творческих способностей</a:t>
            </a:r>
            <a:r>
              <a:rPr lang="ru-RU" sz="2000" dirty="0" smtClean="0">
                <a:latin typeface="Monotype Corsiva" pitchFamily="66" charset="0"/>
              </a:rPr>
              <a:t>;</a:t>
            </a: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 развитие </a:t>
            </a:r>
            <a:r>
              <a:rPr lang="ru-RU" sz="2000" dirty="0">
                <a:latin typeface="Monotype Corsiva" pitchFamily="66" charset="0"/>
              </a:rPr>
              <a:t>координации; понимание </a:t>
            </a:r>
            <a:r>
              <a:rPr lang="ru-RU" sz="2000" dirty="0" smtClean="0">
                <a:latin typeface="Monotype Corsiva" pitchFamily="66" charset="0"/>
              </a:rPr>
              <a:t>симметрии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Дар четвертый:</a:t>
            </a: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  куб, разделенный на 8 плиток</a:t>
            </a: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Возраст</a:t>
            </a:r>
            <a:r>
              <a:rPr lang="ru-RU" sz="2000" dirty="0">
                <a:latin typeface="Monotype Corsiva" pitchFamily="66" charset="0"/>
              </a:rPr>
              <a:t>: с 3 </a:t>
            </a:r>
            <a:r>
              <a:rPr lang="ru-RU" sz="2000" dirty="0" smtClean="0">
                <a:latin typeface="Monotype Corsiva" pitchFamily="66" charset="0"/>
              </a:rPr>
              <a:t>лет</a:t>
            </a: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Цель </a:t>
            </a:r>
            <a:r>
              <a:rPr lang="ru-RU" sz="2000" dirty="0">
                <a:latin typeface="Monotype Corsiva" pitchFamily="66" charset="0"/>
              </a:rPr>
              <a:t>игры: развитие пространственного мышления; </a:t>
            </a:r>
            <a:endParaRPr lang="ru-RU" sz="20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понимание взаимоотношений</a:t>
            </a: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между </a:t>
            </a:r>
            <a:r>
              <a:rPr lang="ru-RU" sz="2000" dirty="0">
                <a:latin typeface="Monotype Corsiva" pitchFamily="66" charset="0"/>
              </a:rPr>
              <a:t>различными частями целого; </a:t>
            </a:r>
            <a:endParaRPr lang="ru-RU" sz="20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развитие </a:t>
            </a:r>
            <a:r>
              <a:rPr lang="ru-RU" sz="2000" dirty="0">
                <a:latin typeface="Monotype Corsiva" pitchFamily="66" charset="0"/>
              </a:rPr>
              <a:t>зрительно-моторной координации.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                 ДАРЫ    ФРЕБЕЛЯ</a:t>
            </a:r>
            <a:endParaRPr lang="ru-RU" dirty="0"/>
          </a:p>
        </p:txBody>
      </p:sp>
      <p:pic>
        <p:nvPicPr>
          <p:cNvPr id="4" name="Рисунок 3" descr="http://www.froebelgifts.com/images/froebel_gift_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857232"/>
            <a:ext cx="207170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froebelgifts.com/images/froebel_gift_4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3500438"/>
            <a:ext cx="2119312" cy="2500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5721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Дар пятый</a:t>
            </a:r>
            <a:r>
              <a:rPr lang="ru-RU" sz="2800" dirty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: </a:t>
            </a:r>
            <a:r>
              <a:rPr lang="ru-RU" sz="2400" dirty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куб, разделенный на 27 маленьких кубиков, при этом 9 из них разделены на более мелкие составляющие</a:t>
            </a: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.</a:t>
            </a:r>
          </a:p>
          <a:p>
            <a:pPr>
              <a:buNone/>
            </a:pPr>
            <a:r>
              <a:rPr lang="ru-RU" sz="2000" dirty="0">
                <a:latin typeface="Monotype Corsiva" pitchFamily="66" charset="0"/>
              </a:rPr>
              <a:t>Возраст: с 4 </a:t>
            </a:r>
            <a:r>
              <a:rPr lang="ru-RU" sz="2000" dirty="0" smtClean="0">
                <a:latin typeface="Monotype Corsiva" pitchFamily="66" charset="0"/>
              </a:rPr>
              <a:t>лет</a:t>
            </a: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Цель </a:t>
            </a:r>
            <a:r>
              <a:rPr lang="ru-RU" sz="2000" dirty="0">
                <a:latin typeface="Monotype Corsiva" pitchFamily="66" charset="0"/>
              </a:rPr>
              <a:t>игры: знакомство с понятиями квадрата </a:t>
            </a:r>
            <a:endParaRPr lang="ru-RU" sz="20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и </a:t>
            </a:r>
            <a:r>
              <a:rPr lang="ru-RU" sz="2000" dirty="0">
                <a:latin typeface="Monotype Corsiva" pitchFamily="66" charset="0"/>
              </a:rPr>
              <a:t>треугольника; знакомство с  объемными  формами </a:t>
            </a:r>
            <a:endParaRPr lang="ru-RU" sz="20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(</a:t>
            </a:r>
            <a:r>
              <a:rPr lang="ru-RU" sz="2000" dirty="0">
                <a:latin typeface="Monotype Corsiva" pitchFamily="66" charset="0"/>
              </a:rPr>
              <a:t>куб и треугольная призма); развитие воображения; </a:t>
            </a:r>
            <a:endParaRPr lang="ru-RU" sz="20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развитие </a:t>
            </a:r>
            <a:r>
              <a:rPr lang="ru-RU" sz="2000" dirty="0">
                <a:latin typeface="Monotype Corsiva" pitchFamily="66" charset="0"/>
              </a:rPr>
              <a:t>зрительно-моторной </a:t>
            </a:r>
            <a:r>
              <a:rPr lang="ru-RU" sz="2000" dirty="0" smtClean="0">
                <a:latin typeface="Monotype Corsiva" pitchFamily="66" charset="0"/>
              </a:rPr>
              <a:t>координации.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Дар шестой</a:t>
            </a:r>
            <a:r>
              <a:rPr lang="ru-RU" sz="2800" dirty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: </a:t>
            </a:r>
            <a:r>
              <a:rPr lang="ru-RU" sz="2400" dirty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куб, разделенный на 27 кубиков, </a:t>
            </a:r>
            <a:endParaRPr lang="ru-RU" sz="2400" dirty="0" smtClean="0">
              <a:solidFill>
                <a:schemeClr val="bg2">
                  <a:lumMod val="75000"/>
                </a:schemeClr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многие </a:t>
            </a:r>
            <a:r>
              <a:rPr lang="ru-RU" sz="2400" dirty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из которых разделены на другие </a:t>
            </a: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фигуры</a:t>
            </a: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Возраст</a:t>
            </a:r>
            <a:r>
              <a:rPr lang="ru-RU" sz="2000" dirty="0">
                <a:latin typeface="Monotype Corsiva" pitchFamily="66" charset="0"/>
              </a:rPr>
              <a:t>: с 4 </a:t>
            </a:r>
            <a:r>
              <a:rPr lang="ru-RU" sz="2000" dirty="0" smtClean="0">
                <a:latin typeface="Monotype Corsiva" pitchFamily="66" charset="0"/>
              </a:rPr>
              <a:t>лет</a:t>
            </a: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Цель </a:t>
            </a:r>
            <a:r>
              <a:rPr lang="ru-RU" sz="2000" dirty="0">
                <a:latin typeface="Monotype Corsiva" pitchFamily="66" charset="0"/>
              </a:rPr>
              <a:t>игры: знакомство с понятиями </a:t>
            </a:r>
            <a:r>
              <a:rPr lang="ru-RU" sz="2000" dirty="0" smtClean="0">
                <a:latin typeface="Monotype Corsiva" pitchFamily="66" charset="0"/>
              </a:rPr>
              <a:t>полуцилиндра;</a:t>
            </a: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развитие</a:t>
            </a:r>
            <a:r>
              <a:rPr lang="ru-RU" sz="2000" dirty="0">
                <a:latin typeface="Monotype Corsiva" pitchFamily="66" charset="0"/>
              </a:rPr>
              <a:t>  пространственного  мышления; развитие </a:t>
            </a:r>
            <a:r>
              <a:rPr lang="ru-RU" sz="2000" dirty="0" smtClean="0">
                <a:latin typeface="Monotype Corsiva" pitchFamily="66" charset="0"/>
              </a:rPr>
              <a:t>воображения.</a:t>
            </a: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Помимо </a:t>
            </a:r>
            <a:r>
              <a:rPr lang="ru-RU" sz="2000" dirty="0">
                <a:latin typeface="Monotype Corsiva" pitchFamily="66" charset="0"/>
              </a:rPr>
              <a:t>этих 6 даров, </a:t>
            </a:r>
            <a:r>
              <a:rPr lang="ru-RU" sz="2000" dirty="0" err="1">
                <a:latin typeface="Monotype Corsiva" pitchFamily="66" charset="0"/>
              </a:rPr>
              <a:t>Фребель</a:t>
            </a:r>
            <a:r>
              <a:rPr lang="ru-RU" sz="2000" dirty="0">
                <a:latin typeface="Monotype Corsiva" pitchFamily="66" charset="0"/>
              </a:rPr>
              <a:t> предлагал другие разнообразные игры, в частности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                ДАРЫ    ФРЕБЕЛЯ</a:t>
            </a:r>
            <a:endParaRPr lang="ru-RU" dirty="0"/>
          </a:p>
        </p:txBody>
      </p:sp>
      <p:pic>
        <p:nvPicPr>
          <p:cNvPr id="4" name="Рисунок 3" descr="http://www.froebelgifts.com/images/froebel_gift_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1500174"/>
            <a:ext cx="188118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froebelgifts.com/images/gift6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3857628"/>
            <a:ext cx="211931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5721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i="1" dirty="0" smtClean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Дар седьмой:</a:t>
            </a:r>
          </a:p>
          <a:p>
            <a:pPr>
              <a:buNone/>
            </a:pPr>
            <a:r>
              <a:rPr lang="ru-RU" sz="2000" b="1" i="1" dirty="0" smtClean="0">
                <a:latin typeface="Monotype Corsiva" pitchFamily="66" charset="0"/>
              </a:rPr>
              <a:t>Цель:</a:t>
            </a:r>
            <a:r>
              <a:rPr lang="ru-RU" sz="2000" i="1" dirty="0" smtClean="0">
                <a:latin typeface="Monotype Corsiva" pitchFamily="66" charset="0"/>
              </a:rPr>
              <a:t> демонстрирует абстракцию, подготавливает ребёнка к рисованию.</a:t>
            </a:r>
            <a:endParaRPr lang="ru-RU" sz="20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2000" b="1" i="1" dirty="0" smtClean="0">
                <a:latin typeface="Monotype Corsiva" pitchFamily="66" charset="0"/>
              </a:rPr>
              <a:t>Применение: </a:t>
            </a:r>
            <a:r>
              <a:rPr lang="ru-RU" sz="2000" i="1" dirty="0" smtClean="0">
                <a:latin typeface="Monotype Corsiva" pitchFamily="66" charset="0"/>
              </a:rPr>
              <a:t>используется для демонстрации изображения как заместителя реальных объектов.</a:t>
            </a:r>
            <a:r>
              <a:rPr lang="ru-RU" sz="2000" dirty="0" smtClean="0">
                <a:latin typeface="Monotype Corsiva" pitchFamily="66" charset="0"/>
              </a:rPr>
              <a:t> </a:t>
            </a:r>
          </a:p>
          <a:p>
            <a:pPr>
              <a:buNone/>
            </a:pPr>
            <a:r>
              <a:rPr lang="ru-RU" sz="2000" b="1" i="1" dirty="0" smtClean="0">
                <a:latin typeface="Monotype Corsiva" pitchFamily="66" charset="0"/>
              </a:rPr>
              <a:t>Направленность: </a:t>
            </a:r>
            <a:r>
              <a:rPr lang="ru-RU" sz="2000" i="1" dirty="0" smtClean="0">
                <a:latin typeface="Monotype Corsiva" pitchFamily="66" charset="0"/>
              </a:rPr>
              <a:t>развивает воображение.</a:t>
            </a:r>
            <a:r>
              <a:rPr lang="ru-RU" sz="2000" dirty="0" smtClean="0">
                <a:latin typeface="Monotype Corsiva" pitchFamily="66" charset="0"/>
              </a:rPr>
              <a:t> 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2800" b="1" i="1" dirty="0" smtClean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Дар восьмой:</a:t>
            </a:r>
          </a:p>
          <a:p>
            <a:pPr>
              <a:buNone/>
            </a:pPr>
            <a:r>
              <a:rPr lang="ru-RU" sz="2000" b="1" i="1" dirty="0" smtClean="0">
                <a:latin typeface="Monotype Corsiva" pitchFamily="66" charset="0"/>
              </a:rPr>
              <a:t>Цель:</a:t>
            </a:r>
            <a:r>
              <a:rPr lang="ru-RU" sz="2000" i="1" dirty="0" smtClean="0">
                <a:latin typeface="Monotype Corsiva" pitchFamily="66" charset="0"/>
              </a:rPr>
              <a:t> демонстрирует линию и вводит понятие длины.</a:t>
            </a:r>
            <a:endParaRPr lang="ru-RU" sz="20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2000" b="1" i="1" dirty="0" smtClean="0">
                <a:latin typeface="Monotype Corsiva" pitchFamily="66" charset="0"/>
              </a:rPr>
              <a:t>Применение: </a:t>
            </a:r>
            <a:r>
              <a:rPr lang="ru-RU" sz="2000" i="1" dirty="0" smtClean="0">
                <a:latin typeface="Monotype Corsiva" pitchFamily="66" charset="0"/>
              </a:rPr>
              <a:t>используется для введения идеи периметра.</a:t>
            </a:r>
            <a:endParaRPr lang="ru-RU" sz="20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2000" b="1" i="1" dirty="0" smtClean="0">
                <a:latin typeface="Monotype Corsiva" pitchFamily="66" charset="0"/>
              </a:rPr>
              <a:t>Направленность</a:t>
            </a:r>
            <a:r>
              <a:rPr lang="ru-RU" sz="2000" i="1" dirty="0" smtClean="0">
                <a:latin typeface="Monotype Corsiva" pitchFamily="66" charset="0"/>
              </a:rPr>
              <a:t>: р</a:t>
            </a:r>
            <a:r>
              <a:rPr lang="ru-RU" sz="2000" dirty="0" smtClean="0">
                <a:latin typeface="Monotype Corsiva" pitchFamily="66" charset="0"/>
              </a:rPr>
              <a:t>азвивает моторные навыки, </a:t>
            </a: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координацию, </a:t>
            </a: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переводит математические способности на новый уровень </a:t>
            </a:r>
          </a:p>
          <a:p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33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                     ДАРЫ    ФРЕБЕЛЯ</a:t>
            </a:r>
            <a:endParaRPr lang="ru-RU" dirty="0"/>
          </a:p>
        </p:txBody>
      </p:sp>
      <p:pic>
        <p:nvPicPr>
          <p:cNvPr id="8" name="Picture 6" descr="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2143116"/>
            <a:ext cx="2535225" cy="2162173"/>
          </a:xfrm>
          <a:prstGeom prst="rect">
            <a:avLst/>
          </a:prstGeom>
          <a:noFill/>
        </p:spPr>
      </p:pic>
      <p:pic>
        <p:nvPicPr>
          <p:cNvPr id="9" name="Picture 6" descr="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4500570"/>
            <a:ext cx="2571768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3876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b="1" i="1" dirty="0" smtClean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Дар девятый:</a:t>
            </a:r>
          </a:p>
          <a:p>
            <a:pPr>
              <a:buNone/>
            </a:pPr>
            <a:r>
              <a:rPr lang="ru-RU" sz="2000" b="1" i="1" dirty="0" smtClean="0">
                <a:latin typeface="Monotype Corsiva" pitchFamily="66" charset="0"/>
              </a:rPr>
              <a:t>Цель:</a:t>
            </a:r>
            <a:r>
              <a:rPr lang="ru-RU" sz="2000" i="1" dirty="0" smtClean="0">
                <a:latin typeface="Monotype Corsiva" pitchFamily="66" charset="0"/>
              </a:rPr>
              <a:t> представляет идею кривой</a:t>
            </a:r>
          </a:p>
          <a:p>
            <a:pPr>
              <a:buNone/>
            </a:pPr>
            <a:r>
              <a:rPr lang="ru-RU" sz="2000" b="1" i="1" dirty="0" smtClean="0">
                <a:latin typeface="Monotype Corsiva" pitchFamily="66" charset="0"/>
              </a:rPr>
              <a:t>Применение: </a:t>
            </a:r>
            <a:r>
              <a:rPr lang="ru-RU" sz="2000" i="1" dirty="0" smtClean="0">
                <a:latin typeface="Monotype Corsiva" pitchFamily="66" charset="0"/>
              </a:rPr>
              <a:t>используется для введения идеи края цилиндра.</a:t>
            </a:r>
          </a:p>
          <a:p>
            <a:pPr>
              <a:buNone/>
            </a:pPr>
            <a:r>
              <a:rPr lang="ru-RU" sz="2000" b="1" i="1" dirty="0" smtClean="0">
                <a:latin typeface="Monotype Corsiva" pitchFamily="66" charset="0"/>
              </a:rPr>
              <a:t>Направленность</a:t>
            </a:r>
            <a:r>
              <a:rPr lang="ru-RU" sz="2000" i="1" dirty="0" smtClean="0">
                <a:latin typeface="Monotype Corsiva" pitchFamily="66" charset="0"/>
              </a:rPr>
              <a:t>: развивает моторные навыки, </a:t>
            </a:r>
          </a:p>
          <a:p>
            <a:pPr>
              <a:buNone/>
            </a:pPr>
            <a:r>
              <a:rPr lang="ru-RU" sz="2000" i="1" dirty="0" smtClean="0">
                <a:latin typeface="Monotype Corsiva" pitchFamily="66" charset="0"/>
              </a:rPr>
              <a:t>координацию, переводит математические способности </a:t>
            </a:r>
          </a:p>
          <a:p>
            <a:pPr>
              <a:buNone/>
            </a:pPr>
            <a:r>
              <a:rPr lang="ru-RU" sz="2000" i="1" dirty="0" smtClean="0">
                <a:latin typeface="Monotype Corsiva" pitchFamily="66" charset="0"/>
              </a:rPr>
              <a:t>на новый уровень </a:t>
            </a:r>
          </a:p>
          <a:p>
            <a:pPr>
              <a:buNone/>
            </a:pPr>
            <a:endParaRPr lang="ru-RU" sz="1600" i="1" dirty="0" smtClean="0"/>
          </a:p>
          <a:p>
            <a:pPr>
              <a:buNone/>
            </a:pPr>
            <a:r>
              <a:rPr lang="ru-RU" sz="2800" b="1" i="1" dirty="0" smtClean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Дар десятый:</a:t>
            </a:r>
          </a:p>
          <a:p>
            <a:pPr>
              <a:buNone/>
            </a:pPr>
            <a:r>
              <a:rPr lang="ru-RU" sz="2000" b="1" i="1" dirty="0" smtClean="0">
                <a:latin typeface="Monotype Corsiva" pitchFamily="66" charset="0"/>
              </a:rPr>
              <a:t>Цель:</a:t>
            </a:r>
            <a:r>
              <a:rPr lang="ru-RU" sz="2000" i="1" dirty="0" smtClean="0">
                <a:latin typeface="Monotype Corsiva" pitchFamily="66" charset="0"/>
              </a:rPr>
              <a:t> демонстрирует, что линия состоит из точек. </a:t>
            </a:r>
          </a:p>
          <a:p>
            <a:pPr>
              <a:buNone/>
            </a:pPr>
            <a:r>
              <a:rPr lang="ru-RU" sz="2000" b="1" i="1" dirty="0" smtClean="0">
                <a:latin typeface="Monotype Corsiva" pitchFamily="66" charset="0"/>
              </a:rPr>
              <a:t>Применение: </a:t>
            </a:r>
            <a:r>
              <a:rPr lang="ru-RU" sz="2000" i="1" dirty="0" smtClean="0">
                <a:latin typeface="Monotype Corsiva" pitchFamily="66" charset="0"/>
              </a:rPr>
              <a:t>используется для конструирования континуума из конечных объектов.</a:t>
            </a:r>
          </a:p>
          <a:p>
            <a:pPr>
              <a:buNone/>
            </a:pPr>
            <a:r>
              <a:rPr lang="ru-RU" sz="2000" b="1" i="1" dirty="0" smtClean="0">
                <a:latin typeface="Monotype Corsiva" pitchFamily="66" charset="0"/>
              </a:rPr>
              <a:t>Направленность</a:t>
            </a:r>
            <a:r>
              <a:rPr lang="ru-RU" sz="2000" i="1" dirty="0" smtClean="0">
                <a:latin typeface="Monotype Corsiva" pitchFamily="66" charset="0"/>
              </a:rPr>
              <a:t>: развивает моторные навыки, </a:t>
            </a:r>
          </a:p>
          <a:p>
            <a:pPr>
              <a:buNone/>
            </a:pPr>
            <a:r>
              <a:rPr lang="ru-RU" sz="2000" i="1" dirty="0" smtClean="0">
                <a:latin typeface="Monotype Corsiva" pitchFamily="66" charset="0"/>
              </a:rPr>
              <a:t>координацию, переводит математические способности </a:t>
            </a:r>
          </a:p>
          <a:p>
            <a:pPr>
              <a:buNone/>
            </a:pPr>
            <a:r>
              <a:rPr lang="ru-RU" sz="2000" i="1" dirty="0" smtClean="0">
                <a:latin typeface="Monotype Corsiva" pitchFamily="66" charset="0"/>
              </a:rPr>
              <a:t>на новый уровень. Теперь ребёнок может переходить </a:t>
            </a:r>
          </a:p>
          <a:p>
            <a:pPr>
              <a:buNone/>
            </a:pPr>
            <a:r>
              <a:rPr lang="ru-RU" sz="2000" i="1" dirty="0" smtClean="0">
                <a:latin typeface="Monotype Corsiva" pitchFamily="66" charset="0"/>
              </a:rPr>
              <a:t>к изобразительной деятельности. 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33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               ДАРЫ    ФРЕБЕЛЯ</a:t>
            </a:r>
            <a:endParaRPr lang="ru-RU" dirty="0"/>
          </a:p>
        </p:txBody>
      </p:sp>
      <p:pic>
        <p:nvPicPr>
          <p:cNvPr id="5" name="Picture 6" descr="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785794"/>
            <a:ext cx="2214578" cy="2143140"/>
          </a:xfrm>
          <a:prstGeom prst="rect">
            <a:avLst/>
          </a:prstGeom>
          <a:noFill/>
        </p:spPr>
      </p:pic>
      <p:pic>
        <p:nvPicPr>
          <p:cNvPr id="6" name="Picture 6" descr="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4357694"/>
            <a:ext cx="2897180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785794"/>
            <a:ext cx="8715436" cy="5857916"/>
          </a:xfrm>
        </p:spPr>
        <p:txBody>
          <a:bodyPr>
            <a:normAutofit fontScale="92500" lnSpcReduction="10000"/>
          </a:bodyPr>
          <a:lstStyle/>
          <a:p>
            <a:r>
              <a:rPr lang="ru-RU" dirty="0" err="1" smtClean="0">
                <a:latin typeface="Monotype Corsiva" pitchFamily="66" charset="0"/>
              </a:rPr>
              <a:t>Фребелевские</a:t>
            </a:r>
            <a:r>
              <a:rPr lang="ru-RU" dirty="0" smtClean="0">
                <a:latin typeface="Monotype Corsiva" pitchFamily="66" charset="0"/>
              </a:rPr>
              <a:t> «дары» (геометрические формы: шар, куб, цилиндр), </a:t>
            </a:r>
            <a:r>
              <a:rPr lang="ru-RU" dirty="0" err="1" smtClean="0">
                <a:latin typeface="Monotype Corsiva" pitchFamily="66" charset="0"/>
              </a:rPr>
              <a:t>фребелевские</a:t>
            </a:r>
            <a:r>
              <a:rPr lang="ru-RU" dirty="0" smtClean="0">
                <a:latin typeface="Monotype Corsiva" pitchFamily="66" charset="0"/>
              </a:rPr>
              <a:t> работы (плетение, вышивание, рисование и т. п.) дают богатый материал семье и детскому саду для того, чтобы занять детей полезной работой и игрой.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Большое место в системе </a:t>
            </a:r>
            <a:r>
              <a:rPr lang="ru-RU" dirty="0" err="1" smtClean="0">
                <a:latin typeface="Monotype Corsiva" pitchFamily="66" charset="0"/>
              </a:rPr>
              <a:t>Фребеля</a:t>
            </a:r>
            <a:r>
              <a:rPr lang="ru-RU" dirty="0" smtClean="0">
                <a:latin typeface="Monotype Corsiva" pitchFamily="66" charset="0"/>
              </a:rPr>
              <a:t> занимает художественная деятельность детей: рисование, лепка, аппликация, музыка и стихи. Важным принципом является сочетание действия или чувственного впечатления со словом. Связь со словом делает действия ребенка и его чувственный опыт осмысленным и осознанным. В процессе игр с дарами </a:t>
            </a:r>
            <a:r>
              <a:rPr lang="ru-RU" dirty="0" err="1" smtClean="0">
                <a:latin typeface="Monotype Corsiva" pitchFamily="66" charset="0"/>
              </a:rPr>
              <a:t>Фребеля</a:t>
            </a:r>
            <a:r>
              <a:rPr lang="ru-RU" dirty="0" smtClean="0">
                <a:latin typeface="Monotype Corsiva" pitchFamily="66" charset="0"/>
              </a:rPr>
              <a:t> воспитатель демонстрирует ребенку предмет, подчеркивая его физические характеристики и возможные способы действия с ним и </a:t>
            </a:r>
            <a:r>
              <a:rPr lang="ru-RU" dirty="0" err="1" smtClean="0">
                <a:latin typeface="Monotype Corsiva" pitchFamily="66" charset="0"/>
              </a:rPr>
              <a:t>сопровождалет</a:t>
            </a:r>
            <a:r>
              <a:rPr lang="ru-RU" smtClean="0">
                <a:latin typeface="Monotype Corsiva" pitchFamily="66" charset="0"/>
              </a:rPr>
              <a:t> свой </a:t>
            </a:r>
            <a:r>
              <a:rPr lang="ru-RU" dirty="0" smtClean="0">
                <a:latin typeface="Monotype Corsiva" pitchFamily="66" charset="0"/>
              </a:rPr>
              <a:t>показ специальным текстом (как правило, стишком или песенкой).</a:t>
            </a:r>
            <a:r>
              <a:rPr lang="ru-RU" dirty="0" smtClean="0"/>
              <a:t> </a:t>
            </a:r>
            <a:r>
              <a:rPr lang="ru-RU" dirty="0" smtClean="0">
                <a:latin typeface="Monotype Corsiva" pitchFamily="66" charset="0"/>
              </a:rPr>
              <a:t>Именно в игре ребенок выражает свой внутренний мир, получает и наиболее остро переживает внешние впечатления, проявляет себя как деятель и творец, поэтому в основу педагогической системы </a:t>
            </a:r>
            <a:r>
              <a:rPr lang="ru-RU" dirty="0" err="1" smtClean="0">
                <a:latin typeface="Monotype Corsiva" pitchFamily="66" charset="0"/>
              </a:rPr>
              <a:t>Фребеля</a:t>
            </a:r>
            <a:r>
              <a:rPr lang="ru-RU" dirty="0" smtClean="0">
                <a:latin typeface="Monotype Corsiva" pitchFamily="66" charset="0"/>
              </a:rPr>
              <a:t> были положены игры, которые он стремился сделать увлекательными, яркими и осмысленными.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619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        Использование  даров  </a:t>
            </a:r>
            <a:r>
              <a:rPr lang="ru-RU" dirty="0" err="1" smtClean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Фребеля</a:t>
            </a:r>
            <a:endParaRPr lang="ru-RU" dirty="0">
              <a:solidFill>
                <a:schemeClr val="bg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298</TotalTime>
  <Words>451</Words>
  <Application>Microsoft Office PowerPoint</Application>
  <PresentationFormat>Экран (4:3)</PresentationFormat>
  <Paragraphs>80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Дары ФРЕБЕЛЯ</vt:lpstr>
      <vt:lpstr>   Фридрих  Вильгельм  Август  Фрёбель</vt:lpstr>
      <vt:lpstr>Слайд 3</vt:lpstr>
      <vt:lpstr>                   ДАРЫ    ФРЕБЕЛЯ</vt:lpstr>
      <vt:lpstr>                 ДАРЫ    ФРЕБЕЛЯ</vt:lpstr>
      <vt:lpstr>                ДАРЫ    ФРЕБЕЛЯ</vt:lpstr>
      <vt:lpstr>                     ДАРЫ    ФРЕБЕЛЯ</vt:lpstr>
      <vt:lpstr>               ДАРЫ    ФРЕБЕЛЯ</vt:lpstr>
      <vt:lpstr>        Использование  даров  Фребеля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32</cp:revision>
  <dcterms:created xsi:type="dcterms:W3CDTF">2013-04-08T15:50:27Z</dcterms:created>
  <dcterms:modified xsi:type="dcterms:W3CDTF">2013-04-24T18:24:41Z</dcterms:modified>
</cp:coreProperties>
</file>