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88" r:id="rId1"/>
  </p:sldMasterIdLst>
  <p:notesMasterIdLst>
    <p:notesMasterId r:id="rId19"/>
  </p:notesMasterIdLst>
  <p:sldIdLst>
    <p:sldId id="256" r:id="rId2"/>
    <p:sldId id="257" r:id="rId3"/>
    <p:sldId id="259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4" r:id="rId1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352" autoAdjust="0"/>
    <p:restoredTop sz="94651" autoAdjust="0"/>
  </p:normalViewPr>
  <p:slideViewPr>
    <p:cSldViewPr>
      <p:cViewPr>
        <p:scale>
          <a:sx n="90" d="100"/>
          <a:sy n="90" d="100"/>
        </p:scale>
        <p:origin x="-816" y="34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D1E403FE-FB1B-4610-AEF4-CCE77EEC9605}" type="datetimeFigureOut">
              <a:rPr lang="ru-RU"/>
              <a:pPr>
                <a:defRPr/>
              </a:pPr>
              <a:t>15.10.2013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CFD81D74-08CF-4720-BB3F-4BD7C8EA8FD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ая соединительная линия 3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5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9913DB-7F44-41F6-A6CD-FCC62AA196D4}" type="datetimeFigureOut">
              <a:rPr lang="ru-RU"/>
              <a:pPr>
                <a:defRPr/>
              </a:pPr>
              <a:t>15.10.2013</a:t>
            </a:fld>
            <a:endParaRPr lang="ru-RU"/>
          </a:p>
        </p:txBody>
      </p:sp>
      <p:sp>
        <p:nvSpPr>
          <p:cNvPr id="6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DE9DF9-61D9-40E3-827B-9F75193F86A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0590E1-F292-486B-9302-70233D1DB0EF}" type="datetimeFigureOut">
              <a:rPr lang="ru-RU"/>
              <a:pPr>
                <a:defRPr/>
              </a:pPr>
              <a:t>15.10.2013</a:t>
            </a:fld>
            <a:endParaRPr lang="ru-RU"/>
          </a:p>
        </p:txBody>
      </p:sp>
      <p:sp>
        <p:nvSpPr>
          <p:cNvPr id="5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89C6DE-94BB-4230-B614-0605E8EACA6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FFFFEA-0504-4BF2-A78E-4F8A44C38C29}" type="datetimeFigureOut">
              <a:rPr lang="ru-RU"/>
              <a:pPr>
                <a:defRPr/>
              </a:pPr>
              <a:t>15.10.2013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B176A7-4F8D-4A76-B10F-6CA7FFD0AB9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E22E78-50DD-4ABE-8BBE-1AD2FDBCB666}" type="datetimeFigureOut">
              <a:rPr lang="ru-RU"/>
              <a:pPr>
                <a:defRPr/>
              </a:pPr>
              <a:t>15.10.2013</a:t>
            </a:fld>
            <a:endParaRPr lang="ru-RU"/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81A6AA-FE55-4DC1-9CA7-99240B8387B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ая соединительная линия 3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835784-6345-4CD8-B6E7-1CC0757CCDCC}" type="datetimeFigureOut">
              <a:rPr lang="ru-RU"/>
              <a:pPr>
                <a:defRPr/>
              </a:pPr>
              <a:t>15.10.2013</a:t>
            </a:fld>
            <a:endParaRPr lang="ru-RU"/>
          </a:p>
        </p:txBody>
      </p:sp>
      <p:sp>
        <p:nvSpPr>
          <p:cNvPr id="7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496BED-D6D9-4D04-8B02-261B7A86B36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2527CB-938A-4F0C-8190-B8C0721745B7}" type="datetimeFigureOut">
              <a:rPr lang="ru-RU"/>
              <a:pPr>
                <a:defRPr/>
              </a:pPr>
              <a:t>15.10.2013</a:t>
            </a:fld>
            <a:endParaRPr lang="ru-RU"/>
          </a:p>
        </p:txBody>
      </p:sp>
      <p:sp>
        <p:nvSpPr>
          <p:cNvPr id="6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546D90-B611-48B1-B129-DEFEB4D3997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8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F253BD-A8F9-4C18-A98B-907F558B2356}" type="datetimeFigureOut">
              <a:rPr lang="ru-RU"/>
              <a:pPr>
                <a:defRPr/>
              </a:pPr>
              <a:t>15.10.2013</a:t>
            </a:fld>
            <a:endParaRPr lang="ru-RU"/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9703DE-582C-46DC-8502-9A934B95B79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D16FCA-9B81-4981-98CE-EDA826953CAC}" type="datetimeFigureOut">
              <a:rPr lang="ru-RU"/>
              <a:pPr>
                <a:defRPr/>
              </a:pPr>
              <a:t>15.10.2013</a:t>
            </a:fld>
            <a:endParaRPr lang="ru-RU"/>
          </a:p>
        </p:txBody>
      </p:sp>
      <p:sp>
        <p:nvSpPr>
          <p:cNvPr id="4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C26D0A-7B61-4724-87DD-B3173D9D21A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2CA160-6F62-4DF0-9F9D-BD95E9B6973C}" type="datetimeFigureOut">
              <a:rPr lang="ru-RU"/>
              <a:pPr>
                <a:defRPr/>
              </a:pPr>
              <a:t>15.10.2013</a:t>
            </a:fld>
            <a:endParaRPr lang="ru-RU"/>
          </a:p>
        </p:txBody>
      </p:sp>
      <p:sp>
        <p:nvSpPr>
          <p:cNvPr id="3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E9BF56-D06E-4CA7-8138-68ABE150C8C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0BE6A3-95E3-46E0-B11A-15D59615CF4C}" type="datetimeFigureOut">
              <a:rPr lang="ru-RU"/>
              <a:pPr>
                <a:defRPr/>
              </a:pPr>
              <a:t>15.10.2013</a:t>
            </a:fld>
            <a:endParaRPr lang="ru-RU"/>
          </a:p>
        </p:txBody>
      </p:sp>
      <p:sp>
        <p:nvSpPr>
          <p:cNvPr id="7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227367-0DDD-438E-9827-C7A378533A7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5E87A5-E763-489F-95B8-ACDDB0755452}" type="datetimeFigureOut">
              <a:rPr lang="ru-RU"/>
              <a:pPr>
                <a:defRPr/>
              </a:pPr>
              <a:t>15.10.2013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DB798F-0E1E-4863-AA9C-0946E3D91FA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29" name="Текст 7"/>
          <p:cNvSpPr>
            <a:spLocks noGrp="1"/>
          </p:cNvSpPr>
          <p:nvPr>
            <p:ph type="body" idx="1"/>
          </p:nvPr>
        </p:nvSpPr>
        <p:spPr bwMode="auto">
          <a:xfrm>
            <a:off x="304800" y="1554163"/>
            <a:ext cx="86868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accent1">
                    <a:shade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527821CB-577B-4A67-B3DF-9DD7F76392B8}" type="datetimeFigureOut">
              <a:rPr lang="ru-RU"/>
              <a:pPr>
                <a:defRPr/>
              </a:pPr>
              <a:t>15.10.2013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accent1">
                    <a:shade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accent1">
                    <a:shade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E61C1C55-FB5D-4003-9D02-AE026E63518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49" r:id="rId1"/>
    <p:sldLayoutId id="2147483950" r:id="rId2"/>
    <p:sldLayoutId id="2147483951" r:id="rId3"/>
    <p:sldLayoutId id="2147483946" r:id="rId4"/>
    <p:sldLayoutId id="2147483952" r:id="rId5"/>
    <p:sldLayoutId id="2147483947" r:id="rId6"/>
    <p:sldLayoutId id="2147483953" r:id="rId7"/>
    <p:sldLayoutId id="2147483954" r:id="rId8"/>
    <p:sldLayoutId id="2147483955" r:id="rId9"/>
    <p:sldLayoutId id="2147483948" r:id="rId10"/>
    <p:sldLayoutId id="2147483956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kern="1200" cap="all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"/>
        <a:defRPr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"/>
        <a:defRPr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"/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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 2" pitchFamily="18" charset="2"/>
        <a:buChar char=""/>
        <a:defRPr sz="20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jpeg"/><Relationship Id="rId3" Type="http://schemas.openxmlformats.org/officeDocument/2006/relationships/image" Target="../media/image18.jpeg"/><Relationship Id="rId7" Type="http://schemas.openxmlformats.org/officeDocument/2006/relationships/image" Target="../media/image22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Relationship Id="rId9" Type="http://schemas.openxmlformats.org/officeDocument/2006/relationships/image" Target="../media/image24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8625" y="4214813"/>
            <a:ext cx="8458200" cy="2128837"/>
          </a:xfrm>
        </p:spPr>
        <p:txBody>
          <a:bodyPr>
            <a:normAutofit/>
          </a:bodyPr>
          <a:lstStyle/>
          <a:p>
            <a:pPr algn="ctr"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ru-RU" sz="1600" smtClean="0">
              <a:latin typeface="Arial" pitchFamily="34" charset="0"/>
              <a:cs typeface="Arial" pitchFamily="34" charset="0"/>
            </a:endParaRPr>
          </a:p>
          <a:p>
            <a:pPr algn="ctr"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ru-RU" sz="1600" smtClean="0">
              <a:latin typeface="Arial" pitchFamily="34" charset="0"/>
              <a:cs typeface="Arial" pitchFamily="34" charset="0"/>
            </a:endParaRPr>
          </a:p>
          <a:p>
            <a:pPr algn="ctr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1600" b="1" smtClean="0">
                <a:latin typeface="Arial" pitchFamily="34" charset="0"/>
                <a:cs typeface="Arial" pitchFamily="34" charset="0"/>
              </a:rPr>
              <a:t>Герасимова Любовь Степановна,</a:t>
            </a:r>
          </a:p>
          <a:p>
            <a:pPr algn="ctr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1600" b="1" smtClean="0">
                <a:latin typeface="Arial" pitchFamily="34" charset="0"/>
                <a:cs typeface="Arial" pitchFamily="34" charset="0"/>
              </a:rPr>
              <a:t>учитель русского языка и литературы.</a:t>
            </a:r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1600" b="1" smtClean="0">
                <a:latin typeface="Arial" pitchFamily="34" charset="0"/>
                <a:cs typeface="Arial" pitchFamily="34" charset="0"/>
              </a:rPr>
              <a:t>Закончила в 1991 году Измаильский государственный педагогический институт. </a:t>
            </a:r>
          </a:p>
          <a:p>
            <a:pPr algn="ctr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1600" b="1" smtClean="0">
                <a:latin typeface="Arial" pitchFamily="34" charset="0"/>
                <a:cs typeface="Arial" pitchFamily="34" charset="0"/>
              </a:rPr>
              <a:t>Стаж работы 19 лет.</a:t>
            </a:r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1600" b="1" smtClean="0">
                <a:latin typeface="Arial" pitchFamily="34" charset="0"/>
                <a:cs typeface="Arial" pitchFamily="34" charset="0"/>
              </a:rPr>
              <a:t>Работаю в МОУ СОШ №4 с углубленным изучением отдельных предметов.</a:t>
            </a:r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ru-RU" sz="16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Рисунок 3" descr="10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2071670" y="214290"/>
            <a:ext cx="4786346" cy="3500462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800" decel="100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800" decel="100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800" decel="100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800" decel="100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800" decel="100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800" decel="100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800" decel="100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800" decel="100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800" decel="100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800" decel="100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800" decel="100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800" decel="100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800" decel="100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685784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Расписание «молодого повесы»: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000125"/>
            <a:ext cx="8686800" cy="5357813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ru-RU" smtClean="0"/>
              <a:t>«Три дома на вечер зовут»</a:t>
            </a:r>
          </a:p>
          <a:p>
            <a:pPr eaLnBrk="1" hangingPunct="1">
              <a:buFont typeface="Wingdings 2" pitchFamily="18" charset="2"/>
              <a:buNone/>
            </a:pPr>
            <a:endParaRPr lang="ru-RU" smtClean="0"/>
          </a:p>
          <a:p>
            <a:pPr eaLnBrk="1" hangingPunct="1">
              <a:buFont typeface="Wingdings 2" pitchFamily="18" charset="2"/>
              <a:buNone/>
            </a:pPr>
            <a:r>
              <a:rPr lang="ru-RU" smtClean="0"/>
              <a:t>«Онегин едет на бульвар…»</a:t>
            </a:r>
          </a:p>
          <a:p>
            <a:pPr eaLnBrk="1" hangingPunct="1">
              <a:buFont typeface="Wingdings 2" pitchFamily="18" charset="2"/>
              <a:buNone/>
            </a:pPr>
            <a:endParaRPr lang="ru-RU" smtClean="0"/>
          </a:p>
          <a:p>
            <a:pPr eaLnBrk="1" hangingPunct="1">
              <a:buFont typeface="Wingdings 2" pitchFamily="18" charset="2"/>
              <a:buNone/>
            </a:pPr>
            <a:r>
              <a:rPr lang="ru-RU" smtClean="0"/>
              <a:t>«К </a:t>
            </a:r>
            <a:r>
              <a:rPr lang="en-US" smtClean="0"/>
              <a:t>Talon</a:t>
            </a:r>
            <a:r>
              <a:rPr lang="ru-RU" smtClean="0"/>
              <a:t> помчался…»</a:t>
            </a:r>
          </a:p>
        </p:txBody>
      </p:sp>
      <p:sp>
        <p:nvSpPr>
          <p:cNvPr id="4" name="Стрелка вправо 3"/>
          <p:cNvSpPr/>
          <p:nvPr/>
        </p:nvSpPr>
        <p:spPr>
          <a:xfrm>
            <a:off x="5643570" y="1214422"/>
            <a:ext cx="428628" cy="214314"/>
          </a:xfrm>
          <a:prstGeom prst="right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" name="Стрелка вниз 4"/>
          <p:cNvSpPr/>
          <p:nvPr/>
        </p:nvSpPr>
        <p:spPr>
          <a:xfrm>
            <a:off x="5357818" y="1500174"/>
            <a:ext cx="285752" cy="214314"/>
          </a:xfrm>
          <a:prstGeom prst="down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143240" y="1785926"/>
            <a:ext cx="2857520" cy="500066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Там детский праздник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6215074" y="1071546"/>
            <a:ext cx="2786082" cy="500066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Там будет бал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428596" y="2714620"/>
            <a:ext cx="4857784" cy="642942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«Бульваром» петербургские щёголи называли Невский проспект</a:t>
            </a:r>
          </a:p>
        </p:txBody>
      </p:sp>
      <p:pic>
        <p:nvPicPr>
          <p:cNvPr id="9" name="Рисунок 8" descr="нп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5786414" y="1785926"/>
            <a:ext cx="3357586" cy="2143141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11" name="Скругленный прямоугольник 10"/>
          <p:cNvSpPr/>
          <p:nvPr/>
        </p:nvSpPr>
        <p:spPr>
          <a:xfrm>
            <a:off x="3714744" y="5357826"/>
            <a:ext cx="4429156" cy="1214446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 </a:t>
            </a:r>
            <a:r>
              <a:rPr lang="ru-RU" dirty="0">
                <a:solidFill>
                  <a:schemeClr val="tx1"/>
                </a:solidFill>
              </a:rPr>
              <a:t>А.С.Пушкин</a:t>
            </a:r>
            <a:r>
              <a:rPr lang="ru-RU" dirty="0"/>
              <a:t> обедал в этом ресторане раньше обычного времени, чтобы избегать встречи с холостой молодёжью</a:t>
            </a: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500034" y="4000504"/>
            <a:ext cx="3857652" cy="928694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Самый популярный ресторан Петербурга</a:t>
            </a: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2000232" y="1714488"/>
            <a:ext cx="4714908" cy="3786214"/>
          </a:xfrm>
          <a:prstGeom prst="round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Расписание знати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XVIII</a:t>
            </a:r>
            <a:r>
              <a:rPr lang="ru-RU" dirty="0"/>
              <a:t> век                                   </a:t>
            </a:r>
            <a:r>
              <a:rPr lang="en-US" dirty="0"/>
              <a:t>XIX</a:t>
            </a:r>
            <a:r>
              <a:rPr lang="ru-RU" dirty="0"/>
              <a:t>век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Обед-12.00                           Обед-16.00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Ужин-19.00                           Ужин-22.00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                      у щёголей 02.00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Вечер 19.00-24.00    Вечер 22.00-03.00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               у щёголей 24.00-до утра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pic>
        <p:nvPicPr>
          <p:cNvPr id="1026" name="Picture 2" descr="C:\Documents and Settings\Admin\Рабочий стол\Мама\Презентация\салют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571736" y="4286256"/>
            <a:ext cx="3429024" cy="12858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800" decel="100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800" decel="100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8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8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8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800" decel="100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800" decel="100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800" decel="100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800" decel="100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0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28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15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5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28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3" dur="15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5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14290"/>
            <a:ext cx="8686800" cy="928694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Онегин - «франт»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000125"/>
            <a:ext cx="8686800" cy="5429250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ru-RU" sz="2800" smtClean="0"/>
              <a:t>«Я мог бы пред учёным светом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2800" smtClean="0"/>
              <a:t>Здесь описать его наряд…»</a:t>
            </a:r>
          </a:p>
          <a:p>
            <a:pPr eaLnBrk="1" hangingPunct="1">
              <a:buFont typeface="Wingdings 2" pitchFamily="18" charset="2"/>
              <a:buNone/>
            </a:pPr>
            <a:endParaRPr lang="ru-RU" sz="2800" smtClean="0"/>
          </a:p>
          <a:p>
            <a:pPr eaLnBrk="1" hangingPunct="1">
              <a:buFont typeface="Wingdings 2" pitchFamily="18" charset="2"/>
              <a:buNone/>
            </a:pPr>
            <a:endParaRPr lang="ru-RU" sz="2800" smtClean="0"/>
          </a:p>
          <a:p>
            <a:pPr eaLnBrk="1" hangingPunct="1">
              <a:buFont typeface="Wingdings 2" pitchFamily="18" charset="2"/>
              <a:buNone/>
            </a:pPr>
            <a:r>
              <a:rPr lang="ru-RU" sz="2800" smtClean="0"/>
              <a:t>«Надев широкий боливар…»</a:t>
            </a:r>
          </a:p>
          <a:p>
            <a:pPr eaLnBrk="1" hangingPunct="1">
              <a:buFont typeface="Wingdings 2" pitchFamily="18" charset="2"/>
              <a:buNone/>
            </a:pPr>
            <a:endParaRPr lang="ru-RU" sz="2800" smtClean="0"/>
          </a:p>
          <a:p>
            <a:pPr eaLnBrk="1" hangingPunct="1">
              <a:buFont typeface="Wingdings 2" pitchFamily="18" charset="2"/>
              <a:buNone/>
            </a:pPr>
            <a:r>
              <a:rPr lang="ru-RU" sz="2800" smtClean="0"/>
              <a:t>«Пока недремлющий брегет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2800" smtClean="0"/>
              <a:t>Не позвонит ему обед.»</a:t>
            </a:r>
          </a:p>
          <a:p>
            <a:pPr eaLnBrk="1" hangingPunct="1">
              <a:buFont typeface="Wingdings 2" pitchFamily="18" charset="2"/>
              <a:buNone/>
            </a:pPr>
            <a:endParaRPr lang="ru-RU" sz="2800" smtClean="0"/>
          </a:p>
          <a:p>
            <a:pPr eaLnBrk="1" hangingPunct="1">
              <a:buFont typeface="Wingdings 2" pitchFamily="18" charset="2"/>
              <a:buNone/>
            </a:pPr>
            <a:endParaRPr lang="ru-RU" sz="2800" smtClean="0"/>
          </a:p>
          <a:p>
            <a:pPr eaLnBrk="1" hangingPunct="1">
              <a:buFont typeface="Wingdings 2" pitchFamily="18" charset="2"/>
              <a:buNone/>
            </a:pPr>
            <a:endParaRPr lang="ru-RU" sz="2800" smtClean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571472" y="2214554"/>
            <a:ext cx="5572164" cy="857256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Русский костюм формировался в русле общеевропейской моды. Дворяне примерили фрак, сюртук, жилет.</a:t>
            </a:r>
          </a:p>
        </p:txBody>
      </p:sp>
      <p:pic>
        <p:nvPicPr>
          <p:cNvPr id="5" name="Рисунок 4" descr="мода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58016" y="214290"/>
            <a:ext cx="1928826" cy="3000396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6" name="Рисунок 5" descr="мода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858016" y="3500438"/>
            <a:ext cx="1928826" cy="323853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7" name="Стрелка вправо 6"/>
          <p:cNvSpPr/>
          <p:nvPr/>
        </p:nvSpPr>
        <p:spPr>
          <a:xfrm>
            <a:off x="6215074" y="2500306"/>
            <a:ext cx="642942" cy="428628"/>
          </a:xfrm>
          <a:prstGeom prst="right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" name="Стрелка вправо 9"/>
          <p:cNvSpPr/>
          <p:nvPr/>
        </p:nvSpPr>
        <p:spPr>
          <a:xfrm rot="1919070">
            <a:off x="6118810" y="3267827"/>
            <a:ext cx="781751" cy="390671"/>
          </a:xfrm>
          <a:prstGeom prst="right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3214678" y="3571876"/>
            <a:ext cx="3000396" cy="857256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Шляпа с широкими полями, которую любили носить либералы.</a:t>
            </a: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3357554" y="5286388"/>
            <a:ext cx="3000396" cy="1143008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Часы известного парижского механика Брегета. Их носили русские щёголи</a:t>
            </a:r>
          </a:p>
        </p:txBody>
      </p:sp>
      <p:pic>
        <p:nvPicPr>
          <p:cNvPr id="13" name="Рисунок 12" descr="брегет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714347" y="5214950"/>
            <a:ext cx="2000301" cy="1500198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800" decel="100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800" decel="100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8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8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8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800" decel="100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800" decel="100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800" decel="100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800" decel="100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39" presetClass="exit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8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0">
                                          <p:val>
                                            <p:strVal val="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ppt_h/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0">
                                          <p:val>
                                            <p:strVal val="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800" decel="100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800" decel="100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800" decel="100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800" decel="100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800" decel="100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6" dur="800" decel="100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800" decel="100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800" decel="100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0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39" presetClass="exit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9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0">
                                          <p:val>
                                            <p:strVal val="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ppt_h/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0">
                                          <p:val>
                                            <p:strVal val="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285750"/>
            <a:ext cx="8686800" cy="5794375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ru-RU" smtClean="0"/>
              <a:t>«Всё украшало кабинет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mtClean="0"/>
              <a:t>Философа в осьмнадцать лет.»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2800" smtClean="0"/>
              <a:t>«Фарфор и бронза на столе…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2800" smtClean="0"/>
              <a:t>Гребёнки, пилочки стальные,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2800" smtClean="0"/>
              <a:t>Прямые ножницы, кривые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2800" smtClean="0"/>
              <a:t>И щётки тридцати родов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2800" smtClean="0"/>
              <a:t>И для ногтей и для зубов.»</a:t>
            </a:r>
          </a:p>
        </p:txBody>
      </p:sp>
      <p:pic>
        <p:nvPicPr>
          <p:cNvPr id="4" name="Рисунок 3" descr="кабинет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286380" y="1214422"/>
            <a:ext cx="3714776" cy="2908025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5" name="Скругленный прямоугольник 4"/>
          <p:cNvSpPr/>
          <p:nvPr/>
        </p:nvSpPr>
        <p:spPr>
          <a:xfrm>
            <a:off x="642910" y="4357694"/>
            <a:ext cx="7715304" cy="1571636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Особенности светской элиты: владение французским языком; длинные, отчищенные ногти; умение кланяться, танцевать и разговаривать, смотреть на окружающих «презрительной скукой»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800" decel="100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800" decel="100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8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8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8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800" decel="100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8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8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8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800" decel="100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800" decel="100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800" decel="100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800" decel="100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800" decel="100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800" decel="100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800" decel="100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800" decel="100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800" decel="100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800" decel="100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800" decel="100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800" decel="100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кругленный прямоугольник 5"/>
          <p:cNvSpPr/>
          <p:nvPr/>
        </p:nvSpPr>
        <p:spPr>
          <a:xfrm>
            <a:off x="714348" y="3429000"/>
            <a:ext cx="5072098" cy="642942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Драматург, автор трагедий, пользовавшихся перед войной 1812 г. успехом.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14290"/>
            <a:ext cx="8686800" cy="928694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«Почётный гражданин кулис»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143000"/>
            <a:ext cx="8686800" cy="5429250"/>
          </a:xfrm>
        </p:spPr>
        <p:txBody>
          <a:bodyPr/>
          <a:lstStyle/>
          <a:p>
            <a:pPr algn="ctr" eaLnBrk="1" hangingPunct="1">
              <a:buFont typeface="Wingdings 2" pitchFamily="18" charset="2"/>
              <a:buNone/>
            </a:pPr>
            <a:r>
              <a:rPr lang="ru-RU" smtClean="0"/>
              <a:t>«Волшебный край!»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mtClean="0"/>
              <a:t>Фонвизин – «друг свободы»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mtClean="0"/>
              <a:t>«И переменчивый Княжнин»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mtClean="0"/>
              <a:t>Озеров – «певец народных слёз»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mtClean="0"/>
              <a:t>«Катенин воскресил Корнеля»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mtClean="0"/>
              <a:t>«Колкий Шаховской»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mtClean="0"/>
              <a:t>«Дидло венчался славой»</a:t>
            </a: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714348" y="2285992"/>
            <a:ext cx="4429156" cy="642942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Русский литератор, создатель русской бытовой комедии.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714348" y="2857496"/>
            <a:ext cx="5072098" cy="642942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Драматический писатель.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714348" y="4000504"/>
            <a:ext cx="4857784" cy="642942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Активный участник движения декабристов.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714348" y="4572008"/>
            <a:ext cx="5072098" cy="642942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Драматург, режиссёр и театральный деятель.</a:t>
            </a: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714348" y="5214950"/>
            <a:ext cx="5072098" cy="642942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Известный петербургский балетмейстер.</a:t>
            </a:r>
          </a:p>
        </p:txBody>
      </p:sp>
      <p:pic>
        <p:nvPicPr>
          <p:cNvPr id="10" name="Рисунок 9" descr="фон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7643834" y="714356"/>
            <a:ext cx="1360152" cy="1643074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11" name="Рисунок 10" descr="Княжнин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6143636" y="1500174"/>
            <a:ext cx="1428745" cy="1500198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12" name="Рисунок 11" descr="Озеров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7653360" y="2476494"/>
            <a:ext cx="1214446" cy="1518058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14" name="Рисунок 13" descr="катенин.jpe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357950" y="3214686"/>
            <a:ext cx="1428760" cy="1714512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15" name="Рисунок 14" descr="Шаховской.jpg"/>
          <p:cNvPicPr>
            <a:picLocks noChangeAspect="1"/>
          </p:cNvPicPr>
          <p:nvPr/>
        </p:nvPicPr>
        <p:blipFill>
          <a:blip r:embed="rId6" cstate="screen"/>
          <a:stretch>
            <a:fillRect/>
          </a:stretch>
        </p:blipFill>
        <p:spPr>
          <a:xfrm>
            <a:off x="7635897" y="4564070"/>
            <a:ext cx="1237442" cy="1824889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16" name="Рисунок 15" descr="дидло.jpg"/>
          <p:cNvPicPr>
            <a:picLocks noChangeAspect="1"/>
          </p:cNvPicPr>
          <p:nvPr/>
        </p:nvPicPr>
        <p:blipFill>
          <a:blip r:embed="rId7" cstate="screen"/>
          <a:stretch>
            <a:fillRect/>
          </a:stretch>
        </p:blipFill>
        <p:spPr>
          <a:xfrm>
            <a:off x="5572132" y="4786322"/>
            <a:ext cx="1301958" cy="1928826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17" name="Скругленный прямоугольник 16"/>
          <p:cNvSpPr/>
          <p:nvPr/>
        </p:nvSpPr>
        <p:spPr>
          <a:xfrm>
            <a:off x="1071538" y="1142984"/>
            <a:ext cx="7143800" cy="5143536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/>
              <a:t>«Младая Семёнова»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/>
              <a:t>«Блистательная Истомина»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1438253" y="3028947"/>
            <a:ext cx="3857652" cy="857256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Екатерина Семёнова - трагическая актриса, её талант высоко ценил </a:t>
            </a:r>
            <a:r>
              <a:rPr lang="ru-RU" dirty="0">
                <a:solidFill>
                  <a:schemeClr val="tx1"/>
                </a:solidFill>
              </a:rPr>
              <a:t>А.С. Пушкин</a:t>
            </a:r>
          </a:p>
        </p:txBody>
      </p:sp>
      <p:pic>
        <p:nvPicPr>
          <p:cNvPr id="19" name="Рисунок 18" descr="semenova.jpg"/>
          <p:cNvPicPr>
            <a:picLocks noChangeAspect="1"/>
          </p:cNvPicPr>
          <p:nvPr/>
        </p:nvPicPr>
        <p:blipFill>
          <a:blip r:embed="rId8" cstate="screen"/>
          <a:stretch>
            <a:fillRect/>
          </a:stretch>
        </p:blipFill>
        <p:spPr>
          <a:xfrm>
            <a:off x="6027078" y="1285860"/>
            <a:ext cx="1973945" cy="250033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20" name="Скругленный прямоугольник 19"/>
          <p:cNvSpPr/>
          <p:nvPr/>
        </p:nvSpPr>
        <p:spPr>
          <a:xfrm>
            <a:off x="1428728" y="4572008"/>
            <a:ext cx="3857652" cy="857256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err="1">
                <a:solidFill>
                  <a:schemeClr val="bg1"/>
                </a:solidFill>
              </a:rPr>
              <a:t>Авдотья</a:t>
            </a:r>
            <a:r>
              <a:rPr lang="ru-RU" dirty="0">
                <a:solidFill>
                  <a:schemeClr val="bg1"/>
                </a:solidFill>
              </a:rPr>
              <a:t> Истомина – прима-балерина петербургского балета, ей был увлечён сам </a:t>
            </a:r>
            <a:r>
              <a:rPr lang="ru-RU" dirty="0">
                <a:solidFill>
                  <a:schemeClr val="tx1"/>
                </a:solidFill>
              </a:rPr>
              <a:t>А.С.Пушкин</a:t>
            </a:r>
          </a:p>
        </p:txBody>
      </p:sp>
      <p:pic>
        <p:nvPicPr>
          <p:cNvPr id="21" name="Рисунок 20" descr="istomina.gif"/>
          <p:cNvPicPr>
            <a:picLocks noChangeAspect="1"/>
          </p:cNvPicPr>
          <p:nvPr/>
        </p:nvPicPr>
        <p:blipFill>
          <a:blip r:embed="rId9" cstate="screen"/>
          <a:stretch>
            <a:fillRect/>
          </a:stretch>
        </p:blipFill>
        <p:spPr>
          <a:xfrm>
            <a:off x="5572132" y="3786190"/>
            <a:ext cx="1760066" cy="2428892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800" decel="100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800" decel="100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8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8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8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000"/>
                            </p:stCondLst>
                            <p:childTnLst>
                              <p:par>
                                <p:cTn id="38" presetID="39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39" presetClass="exit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0">
                                          <p:val>
                                            <p:strVal val="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ppt_h/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0">
                                          <p:val>
                                            <p:strVal val="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800" decel="100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8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8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8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1000"/>
                            </p:stCondLst>
                            <p:childTnLst>
                              <p:par>
                                <p:cTn id="63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39" presetClass="exit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9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0">
                                          <p:val>
                                            <p:strVal val="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ppt_h/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0">
                                          <p:val>
                                            <p:strVal val="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800" decel="100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" dur="8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8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8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0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39" presetClass="exit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2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0">
                                          <p:val>
                                            <p:strVal val="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ppt_h/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0">
                                          <p:val>
                                            <p:strVal val="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800" decel="100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2" dur="800" decel="100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800" decel="100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800" decel="100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3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4" fill="hold">
                      <p:stCondLst>
                        <p:cond delay="indefinite"/>
                      </p:stCondLst>
                      <p:childTnLst>
                        <p:par>
                          <p:cTn id="135" fill="hold">
                            <p:stCondLst>
                              <p:cond delay="0"/>
                            </p:stCondLst>
                            <p:childTnLst>
                              <p:par>
                                <p:cTn id="136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2" fill="hold">
                      <p:stCondLst>
                        <p:cond delay="indefinite"/>
                      </p:stCondLst>
                      <p:childTnLst>
                        <p:par>
                          <p:cTn id="143" fill="hold">
                            <p:stCondLst>
                              <p:cond delay="0"/>
                            </p:stCondLst>
                            <p:childTnLst>
                              <p:par>
                                <p:cTn id="144" presetID="39" presetClass="exit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5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0">
                                          <p:val>
                                            <p:strVal val="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ppt_h/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0">
                                          <p:val>
                                            <p:strVal val="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0" fill="hold">
                      <p:stCondLst>
                        <p:cond delay="indefinite"/>
                      </p:stCondLst>
                      <p:childTnLst>
                        <p:par>
                          <p:cTn id="151" fill="hold">
                            <p:stCondLst>
                              <p:cond delay="0"/>
                            </p:stCondLst>
                            <p:childTnLst>
                              <p:par>
                                <p:cTn id="152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" dur="800" decel="100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5" dur="800" decel="100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800" decel="100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7" dur="800" decel="100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0" fill="hold">
                      <p:stCondLst>
                        <p:cond delay="indefinite"/>
                      </p:stCondLst>
                      <p:childTnLst>
                        <p:par>
                          <p:cTn id="161" fill="hold">
                            <p:stCondLst>
                              <p:cond delay="0"/>
                            </p:stCondLst>
                            <p:childTnLst>
                              <p:par>
                                <p:cTn id="16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6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7" fill="hold">
                      <p:stCondLst>
                        <p:cond delay="indefinite"/>
                      </p:stCondLst>
                      <p:childTnLst>
                        <p:par>
                          <p:cTn id="168" fill="hold">
                            <p:stCondLst>
                              <p:cond delay="0"/>
                            </p:stCondLst>
                            <p:childTnLst>
                              <p:par>
                                <p:cTn id="169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5" fill="hold">
                      <p:stCondLst>
                        <p:cond delay="indefinite"/>
                      </p:stCondLst>
                      <p:childTnLst>
                        <p:par>
                          <p:cTn id="176" fill="hold">
                            <p:stCondLst>
                              <p:cond delay="0"/>
                            </p:stCondLst>
                            <p:childTnLst>
                              <p:par>
                                <p:cTn id="177" presetID="39" presetClass="exit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78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0">
                                          <p:val>
                                            <p:strVal val="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ppt_h/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9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0">
                                          <p:val>
                                            <p:strVal val="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0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1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3" fill="hold">
                      <p:stCondLst>
                        <p:cond delay="indefinite"/>
                      </p:stCondLst>
                      <p:childTnLst>
                        <p:par>
                          <p:cTn id="184" fill="hold">
                            <p:stCondLst>
                              <p:cond delay="0"/>
                            </p:stCondLst>
                            <p:childTnLst>
                              <p:par>
                                <p:cTn id="18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7" dur="800" decel="100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8" dur="800" decel="100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9" dur="800" decel="100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0" dur="800" decel="100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3" fill="hold">
                      <p:stCondLst>
                        <p:cond delay="indefinite"/>
                      </p:stCondLst>
                      <p:childTnLst>
                        <p:par>
                          <p:cTn id="194" fill="hold">
                            <p:stCondLst>
                              <p:cond delay="0"/>
                            </p:stCondLst>
                            <p:childTnLst>
                              <p:par>
                                <p:cTn id="19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99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0" fill="hold">
                      <p:stCondLst>
                        <p:cond delay="indefinite"/>
                      </p:stCondLst>
                      <p:childTnLst>
                        <p:par>
                          <p:cTn id="201" fill="hold">
                            <p:stCondLst>
                              <p:cond delay="0"/>
                            </p:stCondLst>
                            <p:childTnLst>
                              <p:par>
                                <p:cTn id="202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8" fill="hold">
                      <p:stCondLst>
                        <p:cond delay="indefinite"/>
                      </p:stCondLst>
                      <p:childTnLst>
                        <p:par>
                          <p:cTn id="209" fill="hold">
                            <p:stCondLst>
                              <p:cond delay="0"/>
                            </p:stCondLst>
                            <p:childTnLst>
                              <p:par>
                                <p:cTn id="210" presetID="39" presetClass="exit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11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0">
                                          <p:val>
                                            <p:strVal val="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ppt_h/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2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0">
                                          <p:val>
                                            <p:strVal val="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3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4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6" presetID="28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8" dur="15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9" dur="15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0" presetID="28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2" dur="15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3" dur="15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4" presetID="28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6" dur="15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7" dur="15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8" presetID="28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0" dur="15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1" dur="15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2" presetID="28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4" dur="15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5" dur="15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14375" y="428625"/>
            <a:ext cx="8277225" cy="5651500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ru-RU" b="1" smtClean="0"/>
              <a:t>Каким мы видим Онегина в первой главе:</a:t>
            </a:r>
          </a:p>
          <a:p>
            <a:pPr eaLnBrk="1" hangingPunct="1">
              <a:buFont typeface="Arial" charset="0"/>
              <a:buChar char="•"/>
            </a:pPr>
            <a:r>
              <a:rPr lang="ru-RU" sz="2800" smtClean="0"/>
              <a:t>Знатоком «науки страсти нежной»?</a:t>
            </a:r>
          </a:p>
          <a:p>
            <a:pPr eaLnBrk="1" hangingPunct="1">
              <a:buFont typeface="Arial" charset="0"/>
              <a:buChar char="•"/>
            </a:pPr>
            <a:r>
              <a:rPr lang="ru-RU" sz="2800" smtClean="0"/>
              <a:t>Серьёзным молодым человеком, взгляды которого близки взглядам декабристов?</a:t>
            </a:r>
          </a:p>
          <a:p>
            <a:pPr eaLnBrk="1" hangingPunct="1">
              <a:buFont typeface="Arial" charset="0"/>
              <a:buChar char="•"/>
            </a:pPr>
            <a:r>
              <a:rPr lang="ru-RU" sz="2800" smtClean="0"/>
              <a:t>Человеком передовых взглядов, готовым к активным действиям на благо Родины?</a:t>
            </a:r>
          </a:p>
          <a:p>
            <a:pPr eaLnBrk="1" hangingPunct="1">
              <a:buFont typeface="Wingdings 2" pitchFamily="18" charset="2"/>
              <a:buNone/>
            </a:pPr>
            <a:endParaRPr lang="ru-RU" smtClean="0"/>
          </a:p>
        </p:txBody>
      </p:sp>
      <p:sp>
        <p:nvSpPr>
          <p:cNvPr id="4" name="Стрелка вправо 3"/>
          <p:cNvSpPr/>
          <p:nvPr/>
        </p:nvSpPr>
        <p:spPr>
          <a:xfrm>
            <a:off x="106331" y="965186"/>
            <a:ext cx="571504" cy="642942"/>
          </a:xfrm>
          <a:prstGeom prst="right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5" name="Рисунок 4" descr="поцелуй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000364" y="3857628"/>
            <a:ext cx="3200400" cy="3000372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6" name="Скругленный прямоугольник 5"/>
          <p:cNvSpPr/>
          <p:nvPr/>
        </p:nvSpPr>
        <p:spPr>
          <a:xfrm>
            <a:off x="2285984" y="1500174"/>
            <a:ext cx="5000660" cy="2928958"/>
          </a:xfrm>
          <a:prstGeom prst="round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«Как рано мог он лицемерить,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Таить надежду, ревность,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Разуверять, заставить верить,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Казаться мрачным, изнывать,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Являться гордым и послушным,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Внимательным иль равнодушным!»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800" decel="100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8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800" decel="100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8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8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8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800" decel="100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8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8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8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8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1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14290"/>
            <a:ext cx="8686800" cy="8382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«русская хандра»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500" y="928688"/>
            <a:ext cx="8420100" cy="5572125"/>
          </a:xfrm>
        </p:spPr>
        <p:txBody>
          <a:bodyPr>
            <a:normAutofit lnSpcReduction="10000"/>
          </a:bodyPr>
          <a:lstStyle/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2400" dirty="0" smtClean="0"/>
              <a:t>«…Рано чувства в нём остыли;</a:t>
            </a:r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2400" dirty="0" smtClean="0"/>
              <a:t>Ему наскучил света шум;</a:t>
            </a:r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2400" dirty="0" smtClean="0"/>
              <a:t>……………………………..</a:t>
            </a:r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2400" dirty="0" smtClean="0"/>
              <a:t>Друзья и дружба надоели,</a:t>
            </a:r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2400" dirty="0" smtClean="0"/>
              <a:t>…к жизни вовсе охладел,</a:t>
            </a:r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2400" dirty="0" smtClean="0"/>
              <a:t>Как </a:t>
            </a:r>
            <a:r>
              <a:rPr lang="en-US" sz="2400" dirty="0" smtClean="0"/>
              <a:t>Child-Harold</a:t>
            </a:r>
            <a:r>
              <a:rPr lang="ru-RU" sz="2400" dirty="0" smtClean="0"/>
              <a:t>…» </a:t>
            </a:r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ru-RU" sz="2400" dirty="0" smtClean="0"/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2400" b="1" dirty="0" smtClean="0"/>
              <a:t>         Почему Онегин не смог с автором увидеть «чуждые страны»?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400" dirty="0" smtClean="0"/>
              <a:t>Решил стать «отцом, супругом»?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400" dirty="0" smtClean="0"/>
              <a:t>«Наследство от дяди получил»?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400" dirty="0" smtClean="0"/>
              <a:t>Увлёкся политической экономией, которая была популярна среди молодёжи 1818-1820 годов?</a:t>
            </a:r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ru-RU" sz="2400" dirty="0" smtClean="0"/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ru-RU" sz="2400" dirty="0" smtClean="0"/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ru-RU" sz="2400" dirty="0" smtClean="0"/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ru-RU" sz="2400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428596" y="3429000"/>
            <a:ext cx="4786346" cy="1643074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Чайльд-Гарольд - имя героя знаменитой поэмы Байрона, сделавшееся нарицательным для человека, проникнутого пессимизмом и мрачным протестом против пошлости окружающей действительности.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5643570" y="3857628"/>
            <a:ext cx="2500330" cy="1071570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Д.Г.Байрон -  английский поэт-романтик.</a:t>
            </a:r>
          </a:p>
        </p:txBody>
      </p:sp>
      <p:pic>
        <p:nvPicPr>
          <p:cNvPr id="6" name="Рисунок 5" descr="byro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15008" y="1000108"/>
            <a:ext cx="2524125" cy="262890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7" name="Стрелка вправо 6"/>
          <p:cNvSpPr/>
          <p:nvPr/>
        </p:nvSpPr>
        <p:spPr>
          <a:xfrm>
            <a:off x="142844" y="4857760"/>
            <a:ext cx="500066" cy="571504"/>
          </a:xfrm>
          <a:prstGeom prst="right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800" decel="100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800" decel="100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8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8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8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800" decel="100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8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8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8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800" decel="100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8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8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8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800" decel="100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800" decel="100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800" decel="100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800" decel="100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800" decel="100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800" decel="100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800" decel="100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800" decel="100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8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39" presetClass="exit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86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0">
                                          <p:val>
                                            <p:strVal val="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ppt_h/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0">
                                          <p:val>
                                            <p:strVal val="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39" presetClass="exit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4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0">
                                          <p:val>
                                            <p:strVal val="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ppt_h/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0">
                                          <p:val>
                                            <p:strVal val="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03" dur="8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04" dur="8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5" dur="8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800" decel="100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1" dur="800" decel="100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800" decel="100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800" decel="100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6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800" decel="100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9" dur="800" decel="100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800" decel="100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800" decel="100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4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800" decel="100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7" dur="800" decel="100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800" decel="100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800" decel="100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2" fill="hold">
                      <p:stCondLst>
                        <p:cond delay="indefinite"/>
                      </p:stCondLst>
                      <p:childTnLst>
                        <p:par>
                          <p:cTn id="133" fill="hold">
                            <p:stCondLst>
                              <p:cond delay="0"/>
                            </p:stCondLst>
                            <p:childTnLst>
                              <p:par>
                                <p:cTn id="134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285728"/>
            <a:ext cx="8686800" cy="8382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Онегин - «сельский житель»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554163"/>
            <a:ext cx="8686800" cy="4875212"/>
          </a:xfrm>
        </p:spPr>
        <p:txBody>
          <a:bodyPr>
            <a:normAutofit lnSpcReduction="10000"/>
          </a:bodyPr>
          <a:lstStyle/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2800" dirty="0" smtClean="0"/>
              <a:t>Он «очень рад, что прежний путь</a:t>
            </a:r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2800" dirty="0" smtClean="0"/>
              <a:t>Переменил на что-нибудь.»</a:t>
            </a:r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2800" dirty="0" smtClean="0"/>
              <a:t>        </a:t>
            </a:r>
            <a:r>
              <a:rPr lang="ru-RU" sz="2800" b="1" dirty="0" smtClean="0"/>
              <a:t>Сколько дней Онегин пребывал в душевном подъёме?</a:t>
            </a:r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2800" dirty="0" smtClean="0"/>
              <a:t>         три дня                    месяц                  год</a:t>
            </a:r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ru-RU" sz="2800" dirty="0" smtClean="0"/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2800" dirty="0" smtClean="0"/>
              <a:t>«Два дня ему казались новы</a:t>
            </a:r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2800" dirty="0" smtClean="0"/>
              <a:t>………………………………</a:t>
            </a:r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2800" dirty="0" smtClean="0"/>
              <a:t>На третий роща, холм и поле</a:t>
            </a:r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2800" dirty="0" smtClean="0"/>
              <a:t>Его не занимали боле.»</a:t>
            </a:r>
            <a:endParaRPr lang="ru-RU" sz="2800" dirty="0"/>
          </a:p>
        </p:txBody>
      </p:sp>
      <p:sp>
        <p:nvSpPr>
          <p:cNvPr id="4" name="Стрелка вниз 3"/>
          <p:cNvSpPr/>
          <p:nvPr/>
        </p:nvSpPr>
        <p:spPr>
          <a:xfrm>
            <a:off x="4786314" y="2928934"/>
            <a:ext cx="285752" cy="428628"/>
          </a:xfrm>
          <a:prstGeom prst="downArrow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" name="Стрелка вниз 5"/>
          <p:cNvSpPr/>
          <p:nvPr/>
        </p:nvSpPr>
        <p:spPr>
          <a:xfrm rot="4220920">
            <a:off x="3351965" y="2748867"/>
            <a:ext cx="285752" cy="948078"/>
          </a:xfrm>
          <a:prstGeom prst="downArrow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" name="Стрелка вниз 6"/>
          <p:cNvSpPr/>
          <p:nvPr/>
        </p:nvSpPr>
        <p:spPr>
          <a:xfrm rot="17883859">
            <a:off x="6230041" y="2757710"/>
            <a:ext cx="285752" cy="853057"/>
          </a:xfrm>
          <a:prstGeom prst="downArrow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" name="Стрелка вправо 9"/>
          <p:cNvSpPr/>
          <p:nvPr/>
        </p:nvSpPr>
        <p:spPr>
          <a:xfrm rot="16200000">
            <a:off x="1500166" y="3643314"/>
            <a:ext cx="571504" cy="714380"/>
          </a:xfrm>
          <a:prstGeom prst="right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11" name="Рисунок 10" descr="скамейка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6429388" y="571481"/>
            <a:ext cx="2618939" cy="1928826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800" decel="100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800" decel="100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8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8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8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2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3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4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800" decel="100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8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8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8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800" decel="100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800" decel="100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800" decel="100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800" decel="100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800" decel="100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0" dur="800" decel="100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800" decel="100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800" decel="100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800" decel="100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800" decel="100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800" decel="100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800" decel="100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800" decel="100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6" dur="800" decel="100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800" decel="100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800" decel="100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63" y="214313"/>
            <a:ext cx="8491537" cy="6357937"/>
          </a:xfrm>
        </p:spPr>
        <p:txBody>
          <a:bodyPr>
            <a:normAutofit lnSpcReduction="10000"/>
          </a:bodyPr>
          <a:lstStyle/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2600" b="1" dirty="0" smtClean="0"/>
              <a:t>Что лежит в основе характера Онегина: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400" dirty="0" smtClean="0"/>
              <a:t>Душевная раздвоенность – плод  недовольства  действительностью;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400" dirty="0" smtClean="0"/>
              <a:t>Отчуждённость в кругу родных – проблема «отцов и детей»;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400" dirty="0" smtClean="0"/>
              <a:t>Умение находить удовлетворение в работе для какой-нибудь цели? </a:t>
            </a:r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2600" b="1" dirty="0" smtClean="0"/>
              <a:t>Кто же такой Евгений Онегин: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400" dirty="0" smtClean="0"/>
              <a:t>Передовой человек 10-20-х гг.</a:t>
            </a:r>
            <a:r>
              <a:rPr lang="en-US" sz="2400" dirty="0" smtClean="0"/>
              <a:t>XIX</a:t>
            </a:r>
            <a:r>
              <a:rPr lang="ru-RU" sz="2400" dirty="0" smtClean="0"/>
              <a:t> в.;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400" dirty="0" smtClean="0"/>
              <a:t>«Лишний человек»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400" dirty="0" smtClean="0"/>
              <a:t>Молодой романтик?</a:t>
            </a:r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2600" b="1" dirty="0" smtClean="0"/>
              <a:t>Ключевая, центральная проблема романа «Евгений Онегин» - это: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400" dirty="0" smtClean="0"/>
              <a:t>Проблема цели и смысла жизни;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400" dirty="0" smtClean="0"/>
              <a:t>Проблема образования молодёжи;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400" dirty="0" smtClean="0"/>
              <a:t>Проблема борьбы передовой части дворянства с самодержавием?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sz="1800" dirty="0" smtClean="0"/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ru-RU" sz="1800" dirty="0"/>
          </a:p>
        </p:txBody>
      </p:sp>
      <p:sp>
        <p:nvSpPr>
          <p:cNvPr id="4" name="Стрелка вправо 3"/>
          <p:cNvSpPr/>
          <p:nvPr/>
        </p:nvSpPr>
        <p:spPr>
          <a:xfrm>
            <a:off x="142844" y="5000636"/>
            <a:ext cx="357158" cy="500066"/>
          </a:xfrm>
          <a:prstGeom prst="right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" name="Стрелка вправо 4"/>
          <p:cNvSpPr/>
          <p:nvPr/>
        </p:nvSpPr>
        <p:spPr>
          <a:xfrm>
            <a:off x="142844" y="642918"/>
            <a:ext cx="357158" cy="500066"/>
          </a:xfrm>
          <a:prstGeom prst="right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" name="Стрелка вправо 5"/>
          <p:cNvSpPr/>
          <p:nvPr/>
        </p:nvSpPr>
        <p:spPr>
          <a:xfrm>
            <a:off x="142844" y="3357562"/>
            <a:ext cx="357158" cy="500066"/>
          </a:xfrm>
          <a:prstGeom prst="right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2643174" y="1928802"/>
            <a:ext cx="3500462" cy="3500462"/>
          </a:xfrm>
          <a:prstGeom prst="round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Напишите сочинения – миниатюры на темы: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dirty="0"/>
              <a:t>Способен ли Онегин любить?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dirty="0"/>
              <a:t>Что ждёт Онегина в будущем?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800" decel="100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8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800" decel="100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8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8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8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800" decel="100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8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8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8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8" dur="8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9" dur="8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0" dur="8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800" decel="100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800" decel="100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800" decel="100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800" decel="100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800" decel="100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800" decel="100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800" decel="100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800" decel="100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800" decel="100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800" decel="100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800" decel="100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800" decel="100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89" dur="8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90" dur="8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1" dur="8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800" decel="100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7" dur="800" decel="100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800" decel="100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800" decel="100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2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800" decel="100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5" dur="800" decel="100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800" decel="100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800" decel="100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0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800" decel="1000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3" dur="800" decel="100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800" decel="100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800" decel="100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6" fill="hold">
                      <p:stCondLst>
                        <p:cond delay="indefinite"/>
                      </p:stCondLst>
                      <p:childTnLst>
                        <p:par>
                          <p:cTn id="127" fill="hold">
                            <p:stCondLst>
                              <p:cond delay="0"/>
                            </p:stCondLst>
                            <p:childTnLst>
                              <p:par>
                                <p:cTn id="128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428604"/>
            <a:ext cx="8229600" cy="1797040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dirty="0" smtClean="0"/>
              <a:t>Дворянский быт </a:t>
            </a:r>
            <a:r>
              <a:rPr lang="ru-RU" dirty="0" err="1" smtClean="0"/>
              <a:t>онегинской</a:t>
            </a:r>
            <a:r>
              <a:rPr lang="ru-RU" dirty="0" smtClean="0"/>
              <a:t> поры </a:t>
            </a:r>
            <a:br>
              <a:rPr lang="ru-RU" dirty="0" smtClean="0"/>
            </a:br>
            <a:r>
              <a:rPr lang="ru-RU" dirty="0" smtClean="0"/>
              <a:t>(по первой главе произведения </a:t>
            </a:r>
            <a:br>
              <a:rPr lang="ru-RU" dirty="0" smtClean="0"/>
            </a:br>
            <a:r>
              <a:rPr lang="ru-RU" dirty="0" smtClean="0"/>
              <a:t>А.С. Пушкина «Евгений Онегин»)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625" y="3929063"/>
            <a:ext cx="3686175" cy="1928812"/>
          </a:xfrm>
        </p:spPr>
        <p:txBody>
          <a:bodyPr/>
          <a:lstStyle/>
          <a:p>
            <a:pPr algn="r" eaLnBrk="1" hangingPunct="1">
              <a:buFont typeface="Wingdings 2" pitchFamily="18" charset="2"/>
              <a:buNone/>
            </a:pPr>
            <a:r>
              <a:rPr lang="ru-RU" sz="2000" smtClean="0">
                <a:latin typeface="Arial" charset="0"/>
                <a:cs typeface="Arial" charset="0"/>
              </a:rPr>
              <a:t>«Онегина» можно назвать энциклопедией русской жизни</a:t>
            </a:r>
          </a:p>
          <a:p>
            <a:pPr algn="r" eaLnBrk="1" hangingPunct="1">
              <a:buFont typeface="Wingdings 2" pitchFamily="18" charset="2"/>
              <a:buNone/>
            </a:pPr>
            <a:r>
              <a:rPr lang="ru-RU" sz="2000" smtClean="0">
                <a:latin typeface="Arial" charset="0"/>
                <a:cs typeface="Arial" charset="0"/>
              </a:rPr>
              <a:t>В.Г. Белинский</a:t>
            </a:r>
          </a:p>
        </p:txBody>
      </p:sp>
      <p:pic>
        <p:nvPicPr>
          <p:cNvPr id="5" name="Рисунок 4" descr="ЕО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928662" y="2571744"/>
            <a:ext cx="3077046" cy="3714776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Цели урока: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4357686" y="3071810"/>
            <a:ext cx="4643470" cy="1357322"/>
          </a:xfrm>
          <a:prstGeom prst="ellipse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Расширить представления у учащихся о современниках Пушкина</a:t>
            </a:r>
          </a:p>
        </p:txBody>
      </p:sp>
      <p:sp>
        <p:nvSpPr>
          <p:cNvPr id="6" name="Овал 5"/>
          <p:cNvSpPr/>
          <p:nvPr/>
        </p:nvSpPr>
        <p:spPr>
          <a:xfrm>
            <a:off x="509558" y="1795450"/>
            <a:ext cx="4643470" cy="1357322"/>
          </a:xfrm>
          <a:prstGeom prst="ellipse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Познакомить учащихся с бытом петербургского дворянского общества </a:t>
            </a:r>
            <a:r>
              <a:rPr lang="en-US" dirty="0"/>
              <a:t>XIX</a:t>
            </a:r>
            <a:r>
              <a:rPr lang="ru-RU" dirty="0"/>
              <a:t> века</a:t>
            </a:r>
          </a:p>
        </p:txBody>
      </p:sp>
      <p:sp>
        <p:nvSpPr>
          <p:cNvPr id="7" name="Овал 6"/>
          <p:cNvSpPr/>
          <p:nvPr/>
        </p:nvSpPr>
        <p:spPr>
          <a:xfrm>
            <a:off x="928662" y="4857760"/>
            <a:ext cx="4643470" cy="1357322"/>
          </a:xfrm>
          <a:prstGeom prst="ellipse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Помочь учащимся понять образ Евгения Онегина, его место в идейном содержании романа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8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8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8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357188"/>
            <a:ext cx="8686800" cy="6072187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ru-RU" smtClean="0"/>
              <a:t>«Без предисловий, сей же час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mtClean="0"/>
              <a:t>Позвольте познакомить вас: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mtClean="0"/>
              <a:t>Онегин, добрый мой приятель,</a:t>
            </a:r>
          </a:p>
          <a:p>
            <a:pPr eaLnBrk="1" hangingPunct="1">
              <a:buFont typeface="Wingdings 2" pitchFamily="18" charset="2"/>
              <a:buNone/>
            </a:pPr>
            <a:endParaRPr lang="ru-RU" smtClean="0"/>
          </a:p>
          <a:p>
            <a:pPr eaLnBrk="1" hangingPunct="1">
              <a:buFont typeface="Wingdings 2" pitchFamily="18" charset="2"/>
              <a:buNone/>
            </a:pPr>
            <a:endParaRPr lang="ru-RU" smtClean="0"/>
          </a:p>
          <a:p>
            <a:pPr eaLnBrk="1" hangingPunct="1">
              <a:buFont typeface="Wingdings 2" pitchFamily="18" charset="2"/>
              <a:buNone/>
            </a:pPr>
            <a:endParaRPr lang="ru-RU" smtClean="0"/>
          </a:p>
          <a:p>
            <a:pPr eaLnBrk="1" hangingPunct="1">
              <a:buFont typeface="Wingdings 2" pitchFamily="18" charset="2"/>
              <a:buNone/>
            </a:pPr>
            <a:endParaRPr lang="ru-RU" smtClean="0"/>
          </a:p>
          <a:p>
            <a:pPr eaLnBrk="1" hangingPunct="1">
              <a:buFont typeface="Wingdings 2" pitchFamily="18" charset="2"/>
              <a:buNone/>
            </a:pPr>
            <a:endParaRPr lang="ru-RU" smtClean="0"/>
          </a:p>
          <a:p>
            <a:pPr eaLnBrk="1" hangingPunct="1">
              <a:buFont typeface="Wingdings 2" pitchFamily="18" charset="2"/>
              <a:buNone/>
            </a:pPr>
            <a:endParaRPr lang="ru-RU" smtClean="0"/>
          </a:p>
          <a:p>
            <a:pPr eaLnBrk="1" hangingPunct="1">
              <a:buFont typeface="Wingdings 2" pitchFamily="18" charset="2"/>
              <a:buNone/>
            </a:pPr>
            <a:r>
              <a:rPr lang="ru-RU" smtClean="0"/>
              <a:t>Родился на брегах Невы…»</a:t>
            </a:r>
          </a:p>
        </p:txBody>
      </p:sp>
      <p:sp>
        <p:nvSpPr>
          <p:cNvPr id="4" name="Овал 3"/>
          <p:cNvSpPr/>
          <p:nvPr/>
        </p:nvSpPr>
        <p:spPr>
          <a:xfrm>
            <a:off x="357158" y="2214554"/>
            <a:ext cx="2214578" cy="857256"/>
          </a:xfrm>
          <a:prstGeom prst="ellipse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«молодой повеса»</a:t>
            </a:r>
          </a:p>
        </p:txBody>
      </p:sp>
      <p:sp>
        <p:nvSpPr>
          <p:cNvPr id="6" name="Овал 5"/>
          <p:cNvSpPr/>
          <p:nvPr/>
        </p:nvSpPr>
        <p:spPr>
          <a:xfrm>
            <a:off x="6429388" y="3571876"/>
            <a:ext cx="2214578" cy="857256"/>
          </a:xfrm>
          <a:prstGeom prst="ellipse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«сельский житель»</a:t>
            </a:r>
          </a:p>
        </p:txBody>
      </p:sp>
      <p:sp>
        <p:nvSpPr>
          <p:cNvPr id="7" name="Овал 6"/>
          <p:cNvSpPr/>
          <p:nvPr/>
        </p:nvSpPr>
        <p:spPr>
          <a:xfrm>
            <a:off x="428596" y="3929066"/>
            <a:ext cx="2214578" cy="857256"/>
          </a:xfrm>
          <a:prstGeom prst="ellipse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«повеса пылкий»</a:t>
            </a:r>
          </a:p>
        </p:txBody>
      </p:sp>
      <p:sp>
        <p:nvSpPr>
          <p:cNvPr id="8" name="Овал 7"/>
          <p:cNvSpPr/>
          <p:nvPr/>
        </p:nvSpPr>
        <p:spPr>
          <a:xfrm>
            <a:off x="6786578" y="1857364"/>
            <a:ext cx="2214578" cy="857256"/>
          </a:xfrm>
          <a:prstGeom prst="ellipse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«почётный гражданин кулис»</a:t>
            </a:r>
          </a:p>
        </p:txBody>
      </p:sp>
      <p:sp>
        <p:nvSpPr>
          <p:cNvPr id="9" name="Овал 8"/>
          <p:cNvSpPr/>
          <p:nvPr/>
        </p:nvSpPr>
        <p:spPr>
          <a:xfrm>
            <a:off x="3786182" y="4357694"/>
            <a:ext cx="2214578" cy="857256"/>
          </a:xfrm>
          <a:prstGeom prst="ellipse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«умный малый, но педант»</a:t>
            </a:r>
          </a:p>
        </p:txBody>
      </p:sp>
      <p:sp>
        <p:nvSpPr>
          <p:cNvPr id="11" name="Стрелка вправо 10"/>
          <p:cNvSpPr/>
          <p:nvPr/>
        </p:nvSpPr>
        <p:spPr>
          <a:xfrm>
            <a:off x="2428860" y="2500306"/>
            <a:ext cx="571504" cy="285752"/>
          </a:xfrm>
          <a:prstGeom prst="right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3000364" y="2143116"/>
            <a:ext cx="1571636" cy="1071570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/>
              <a:t>Молодой человек, проводящий время в затеях и проказах</a:t>
            </a:r>
          </a:p>
        </p:txBody>
      </p:sp>
      <p:sp>
        <p:nvSpPr>
          <p:cNvPr id="10" name="Овал 9"/>
          <p:cNvSpPr/>
          <p:nvPr/>
        </p:nvSpPr>
        <p:spPr>
          <a:xfrm>
            <a:off x="3571868" y="2643182"/>
            <a:ext cx="2214578" cy="857256"/>
          </a:xfrm>
          <a:prstGeom prst="ellipse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«франт»</a:t>
            </a:r>
          </a:p>
        </p:txBody>
      </p:sp>
      <p:sp>
        <p:nvSpPr>
          <p:cNvPr id="13" name="Стрелка вниз 12"/>
          <p:cNvSpPr/>
          <p:nvPr/>
        </p:nvSpPr>
        <p:spPr>
          <a:xfrm>
            <a:off x="4572000" y="3500438"/>
            <a:ext cx="285752" cy="428628"/>
          </a:xfrm>
          <a:prstGeom prst="down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4000496" y="3929066"/>
            <a:ext cx="1500198" cy="714380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/>
              <a:t>Человек, любящий наряжаться</a:t>
            </a:r>
          </a:p>
        </p:txBody>
      </p:sp>
      <p:sp>
        <p:nvSpPr>
          <p:cNvPr id="15" name="Стрелка влево 14"/>
          <p:cNvSpPr/>
          <p:nvPr/>
        </p:nvSpPr>
        <p:spPr>
          <a:xfrm>
            <a:off x="3214678" y="4643446"/>
            <a:ext cx="571504" cy="357190"/>
          </a:xfrm>
          <a:prstGeom prst="left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6" name="Стрелка вправо 15"/>
          <p:cNvSpPr/>
          <p:nvPr/>
        </p:nvSpPr>
        <p:spPr>
          <a:xfrm>
            <a:off x="6000760" y="4643446"/>
            <a:ext cx="642942" cy="357190"/>
          </a:xfrm>
          <a:prstGeom prst="right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1785918" y="4214818"/>
            <a:ext cx="1428760" cy="1285884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/>
              <a:t>Человек, который излишне строг в выполнении формальных требований</a:t>
            </a:r>
          </a:p>
        </p:txBody>
      </p:sp>
      <p:sp>
        <p:nvSpPr>
          <p:cNvPr id="18" name="Прямоугольник 17"/>
          <p:cNvSpPr/>
          <p:nvPr/>
        </p:nvSpPr>
        <p:spPr>
          <a:xfrm>
            <a:off x="6643702" y="4143380"/>
            <a:ext cx="1571636" cy="1571636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/>
              <a:t>Выставляющий напоказ свои знания, с апломбом судящий обо всём (</a:t>
            </a:r>
            <a:r>
              <a:rPr lang="ru-RU" sz="1400" dirty="0">
                <a:solidFill>
                  <a:schemeClr val="tx1"/>
                </a:solidFill>
              </a:rPr>
              <a:t>А.С.Пушкин</a:t>
            </a:r>
            <a:r>
              <a:rPr lang="ru-RU" sz="1400" dirty="0"/>
              <a:t>)</a:t>
            </a:r>
          </a:p>
        </p:txBody>
      </p:sp>
      <p:sp>
        <p:nvSpPr>
          <p:cNvPr id="19" name="Стрелка вниз 18"/>
          <p:cNvSpPr/>
          <p:nvPr/>
        </p:nvSpPr>
        <p:spPr>
          <a:xfrm>
            <a:off x="7715272" y="2714620"/>
            <a:ext cx="285752" cy="500066"/>
          </a:xfrm>
          <a:prstGeom prst="down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7358082" y="3214686"/>
            <a:ext cx="1071570" cy="642942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театрал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800" decel="100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800" decel="100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8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8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8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8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39" presetClass="exit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5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0">
                                          <p:val>
                                            <p:strVal val="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ppt_h/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0">
                                          <p:val>
                                            <p:strVal val="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39" presetClass="exit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1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0">
                                          <p:val>
                                            <p:strVal val="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ppt_h/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0">
                                          <p:val>
                                            <p:strVal val="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58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39" presetClass="exit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2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0">
                                          <p:val>
                                            <p:strVal val="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ppt_h/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0">
                                          <p:val>
                                            <p:strVal val="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39" presetClass="exit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8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0">
                                          <p:val>
                                            <p:strVal val="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ppt_h/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0">
                                          <p:val>
                                            <p:strVal val="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58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0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6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2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8" fill="hold">
                      <p:stCondLst>
                        <p:cond delay="indefinite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39" presetClass="exit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1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0">
                                          <p:val>
                                            <p:strVal val="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ppt_h/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0">
                                          <p:val>
                                            <p:strVal val="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6" presetID="39" presetClass="exit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7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0">
                                          <p:val>
                                            <p:strVal val="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ppt_h/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0">
                                          <p:val>
                                            <p:strVal val="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0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2" presetID="39" presetClass="exit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53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0">
                                          <p:val>
                                            <p:strVal val="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ppt_h/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0">
                                          <p:val>
                                            <p:strVal val="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8" presetID="39" presetClass="exit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59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0">
                                          <p:val>
                                            <p:strVal val="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ppt_h/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0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0">
                                          <p:val>
                                            <p:strVal val="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1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2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4" fill="hold">
                      <p:stCondLst>
                        <p:cond delay="indefinite"/>
                      </p:stCondLst>
                      <p:childTnLst>
                        <p:par>
                          <p:cTn id="165" fill="hold">
                            <p:stCondLst>
                              <p:cond delay="0"/>
                            </p:stCondLst>
                            <p:childTnLst>
                              <p:par>
                                <p:cTn id="166" presetID="58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3" fill="hold">
                      <p:stCondLst>
                        <p:cond delay="indefinite"/>
                      </p:stCondLst>
                      <p:childTnLst>
                        <p:par>
                          <p:cTn id="174" fill="hold">
                            <p:stCondLst>
                              <p:cond delay="0"/>
                            </p:stCondLst>
                            <p:childTnLst>
                              <p:par>
                                <p:cTn id="175" presetID="58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2" fill="hold">
                      <p:stCondLst>
                        <p:cond delay="indefinite"/>
                      </p:stCondLst>
                      <p:childTnLst>
                        <p:par>
                          <p:cTn id="183" fill="hold">
                            <p:stCondLst>
                              <p:cond delay="0"/>
                            </p:stCondLst>
                            <p:childTnLst>
                              <p:par>
                                <p:cTn id="184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0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6" fill="hold">
                      <p:stCondLst>
                        <p:cond delay="indefinite"/>
                      </p:stCondLst>
                      <p:childTnLst>
                        <p:par>
                          <p:cTn id="197" fill="hold">
                            <p:stCondLst>
                              <p:cond delay="0"/>
                            </p:stCondLst>
                            <p:childTnLst>
                              <p:par>
                                <p:cTn id="198" presetID="39" presetClass="exit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99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0">
                                          <p:val>
                                            <p:strVal val="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ppt_h/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0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0">
                                          <p:val>
                                            <p:strVal val="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1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2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4" presetID="39" presetClass="exit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05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0">
                                          <p:val>
                                            <p:strVal val="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ppt_h/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6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0">
                                          <p:val>
                                            <p:strVal val="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7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8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0" fill="hold">
                      <p:stCondLst>
                        <p:cond delay="indefinite"/>
                      </p:stCondLst>
                      <p:childTnLst>
                        <p:par>
                          <p:cTn id="211" fill="hold">
                            <p:stCondLst>
                              <p:cond delay="0"/>
                            </p:stCondLst>
                            <p:childTnLst>
                              <p:par>
                                <p:cTn id="212" presetID="58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9" fill="hold">
                      <p:stCondLst>
                        <p:cond delay="indefinite"/>
                      </p:stCondLst>
                      <p:childTnLst>
                        <p:par>
                          <p:cTn id="220" fill="hold">
                            <p:stCondLst>
                              <p:cond delay="0"/>
                            </p:stCondLst>
                            <p:childTnLst>
                              <p:par>
                                <p:cTn id="221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3" dur="800" decel="100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4" dur="800" decel="100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5" dur="800" decel="100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6" dur="800" decel="100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200" dirty="0" smtClean="0"/>
              <a:t>Где служил </a:t>
            </a:r>
            <a:r>
              <a:rPr lang="ru-RU" sz="3200" dirty="0" err="1" smtClean="0"/>
              <a:t>онегин</a:t>
            </a:r>
            <a:r>
              <a:rPr lang="ru-RU" sz="3200" dirty="0" smtClean="0"/>
              <a:t>: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2938" y="1554163"/>
            <a:ext cx="8348662" cy="4525962"/>
          </a:xfrm>
        </p:spPr>
        <p:txBody>
          <a:bodyPr/>
          <a:lstStyle/>
          <a:p>
            <a:pPr eaLnBrk="1" hangingPunct="1">
              <a:buFont typeface="Arial" charset="0"/>
              <a:buChar char="•"/>
            </a:pPr>
            <a:r>
              <a:rPr lang="ru-RU" smtClean="0"/>
              <a:t>В коллегии иностранных дел;</a:t>
            </a:r>
          </a:p>
          <a:p>
            <a:pPr eaLnBrk="1" hangingPunct="1">
              <a:buFont typeface="Arial" charset="0"/>
              <a:buChar char="•"/>
            </a:pPr>
            <a:endParaRPr lang="ru-RU" smtClean="0"/>
          </a:p>
          <a:p>
            <a:pPr eaLnBrk="1" hangingPunct="1">
              <a:buFont typeface="Arial" charset="0"/>
              <a:buChar char="•"/>
            </a:pPr>
            <a:endParaRPr lang="ru-RU" smtClean="0"/>
          </a:p>
          <a:p>
            <a:pPr eaLnBrk="1" hangingPunct="1">
              <a:buFont typeface="Arial" charset="0"/>
              <a:buChar char="•"/>
            </a:pPr>
            <a:r>
              <a:rPr lang="ru-RU" smtClean="0"/>
              <a:t>Никогда нигде не служил;</a:t>
            </a:r>
          </a:p>
          <a:p>
            <a:pPr eaLnBrk="1" hangingPunct="1">
              <a:buFont typeface="Arial" charset="0"/>
              <a:buChar char="•"/>
            </a:pPr>
            <a:endParaRPr lang="ru-RU" smtClean="0"/>
          </a:p>
          <a:p>
            <a:pPr eaLnBrk="1" hangingPunct="1">
              <a:buFont typeface="Arial" charset="0"/>
              <a:buChar char="•"/>
            </a:pPr>
            <a:endParaRPr lang="ru-RU" smtClean="0"/>
          </a:p>
          <a:p>
            <a:pPr eaLnBrk="1" hangingPunct="1">
              <a:buFont typeface="Arial" charset="0"/>
              <a:buChar char="•"/>
            </a:pPr>
            <a:r>
              <a:rPr lang="ru-RU" smtClean="0"/>
              <a:t>В армии?</a:t>
            </a: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000100" y="2143116"/>
            <a:ext cx="5214974" cy="107157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Молодые люди из числа богатых и имеющих знатную родню были освобождены от служебных обязанностей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000100" y="3929066"/>
            <a:ext cx="5214974" cy="107157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С царствования Екатерины </a:t>
            </a:r>
            <a:r>
              <a:rPr lang="en-US" dirty="0"/>
              <a:t>II</a:t>
            </a:r>
            <a:r>
              <a:rPr lang="ru-RU" dirty="0"/>
              <a:t> «истинное дворянское» поведение заключалось в праздниках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071538" y="5643578"/>
            <a:ext cx="5214974" cy="107157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Офицеры каждый день обязаны были  быть на военных смотрах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6286512" y="3786190"/>
            <a:ext cx="2714612" cy="1285884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/>
              <a:t>«Долгами жил его отец,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/>
              <a:t>Давал три бала ежегодно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/>
              <a:t>И промотался наконец»</a:t>
            </a:r>
          </a:p>
        </p:txBody>
      </p:sp>
      <p:sp>
        <p:nvSpPr>
          <p:cNvPr id="8" name="Стрелка вправо 7"/>
          <p:cNvSpPr/>
          <p:nvPr/>
        </p:nvSpPr>
        <p:spPr>
          <a:xfrm>
            <a:off x="142844" y="3286124"/>
            <a:ext cx="571504" cy="714380"/>
          </a:xfrm>
          <a:prstGeom prst="right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214290"/>
            <a:ext cx="8686800" cy="857256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Какое образование получил </a:t>
            </a:r>
            <a:r>
              <a:rPr lang="ru-RU" dirty="0" err="1" smtClean="0"/>
              <a:t>онегин</a:t>
            </a:r>
            <a:r>
              <a:rPr lang="ru-RU" dirty="0" smtClean="0"/>
              <a:t>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500" y="1071563"/>
            <a:ext cx="8420100" cy="5572125"/>
          </a:xfrm>
        </p:spPr>
        <p:txBody>
          <a:bodyPr/>
          <a:lstStyle/>
          <a:p>
            <a:pPr eaLnBrk="1" hangingPunct="1">
              <a:buFont typeface="Arial" charset="0"/>
              <a:buChar char="•"/>
            </a:pPr>
            <a:r>
              <a:rPr lang="ru-RU" smtClean="0"/>
              <a:t>Учился в частном пансионе;</a:t>
            </a:r>
          </a:p>
          <a:p>
            <a:pPr eaLnBrk="1" hangingPunct="1">
              <a:buFont typeface="Arial" charset="0"/>
              <a:buChar char="•"/>
            </a:pPr>
            <a:endParaRPr lang="ru-RU" smtClean="0"/>
          </a:p>
          <a:p>
            <a:pPr eaLnBrk="1" hangingPunct="1">
              <a:buFont typeface="Arial" charset="0"/>
              <a:buChar char="•"/>
            </a:pPr>
            <a:endParaRPr lang="ru-RU" smtClean="0"/>
          </a:p>
          <a:p>
            <a:pPr eaLnBrk="1" hangingPunct="1">
              <a:buFont typeface="Arial" charset="0"/>
              <a:buChar char="•"/>
            </a:pPr>
            <a:r>
              <a:rPr lang="ru-RU" smtClean="0"/>
              <a:t>Закончил лицей;</a:t>
            </a:r>
          </a:p>
          <a:p>
            <a:pPr eaLnBrk="1" hangingPunct="1">
              <a:buFont typeface="Arial" charset="0"/>
              <a:buChar char="•"/>
            </a:pPr>
            <a:endParaRPr lang="ru-RU" smtClean="0"/>
          </a:p>
          <a:p>
            <a:pPr eaLnBrk="1" hangingPunct="1">
              <a:buFont typeface="Arial" charset="0"/>
              <a:buChar char="•"/>
            </a:pPr>
            <a:endParaRPr lang="ru-RU" smtClean="0"/>
          </a:p>
          <a:p>
            <a:pPr eaLnBrk="1" hangingPunct="1">
              <a:buFont typeface="Arial" charset="0"/>
              <a:buChar char="•"/>
            </a:pPr>
            <a:r>
              <a:rPr lang="ru-RU" smtClean="0"/>
              <a:t>Домашнее?</a:t>
            </a:r>
          </a:p>
          <a:p>
            <a:pPr eaLnBrk="1" hangingPunct="1">
              <a:buFont typeface="Arial" charset="0"/>
              <a:buChar char="•"/>
            </a:pPr>
            <a:endParaRPr lang="ru-RU" smtClean="0"/>
          </a:p>
          <a:p>
            <a:pPr eaLnBrk="1" hangingPunct="1">
              <a:buFont typeface="Arial" charset="0"/>
              <a:buChar char="•"/>
            </a:pPr>
            <a:endParaRPr lang="ru-RU" smtClean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6429388" y="1714488"/>
            <a:ext cx="2357454" cy="1071570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/>
              <a:t>Там воспитывались будущие декабристы М.Орлов и С. Волконский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3071802" y="3357562"/>
            <a:ext cx="3000396" cy="1357322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/>
              <a:t>Царскосельский лицей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/>
              <a:t>основан 19 октября 1911 г. В нём готовили дворянских детей на государственную службу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dirty="0"/>
              <a:t>P.S. </a:t>
            </a:r>
            <a:r>
              <a:rPr lang="ru-RU" sz="1400" dirty="0"/>
              <a:t>Там учился </a:t>
            </a:r>
            <a:r>
              <a:rPr lang="ru-RU" sz="1400" dirty="0">
                <a:solidFill>
                  <a:schemeClr val="tx1"/>
                </a:solidFill>
              </a:rPr>
              <a:t>А.С. Пушкин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857224" y="3357562"/>
            <a:ext cx="1928826" cy="1214446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Военные и штатские учебные заведения</a:t>
            </a:r>
          </a:p>
        </p:txBody>
      </p:sp>
      <p:pic>
        <p:nvPicPr>
          <p:cNvPr id="8" name="Рисунок 7" descr="лицей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6143636" y="3000372"/>
            <a:ext cx="2857520" cy="2000264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9" name="Скругленный прямоугольник 8"/>
          <p:cNvSpPr/>
          <p:nvPr/>
        </p:nvSpPr>
        <p:spPr>
          <a:xfrm>
            <a:off x="785786" y="5143512"/>
            <a:ext cx="3643338" cy="1500174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После французской революции тысячи эмигрантов уехали в Россию, возник новый тип учителя-француза</a:t>
            </a: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5500694" y="5357826"/>
            <a:ext cx="2357454" cy="1071570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>
                <a:solidFill>
                  <a:schemeClr val="tx1"/>
                </a:solidFill>
              </a:rPr>
              <a:t>А.С.Пушкин</a:t>
            </a:r>
            <a:r>
              <a:rPr lang="ru-RU" sz="1400" dirty="0"/>
              <a:t>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/>
              <a:t>к домашнему</a:t>
            </a:r>
            <a:r>
              <a:rPr lang="en-US" sz="1400" dirty="0"/>
              <a:t> </a:t>
            </a:r>
            <a:r>
              <a:rPr lang="ru-RU" sz="1400" dirty="0"/>
              <a:t>образованию относился отрицательно</a:t>
            </a:r>
          </a:p>
        </p:txBody>
      </p:sp>
      <p:sp>
        <p:nvSpPr>
          <p:cNvPr id="11" name="Стрелка вправо 10"/>
          <p:cNvSpPr/>
          <p:nvPr/>
        </p:nvSpPr>
        <p:spPr>
          <a:xfrm>
            <a:off x="142844" y="4572008"/>
            <a:ext cx="571504" cy="714380"/>
          </a:xfrm>
          <a:prstGeom prst="right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928662" y="1643050"/>
            <a:ext cx="5143536" cy="1214446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Были частные пансионы для состоятельных людей, самый известный  пансион аббата Николя</a:t>
            </a: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2285984" y="2071678"/>
            <a:ext cx="4429156" cy="2928958"/>
          </a:xfrm>
          <a:prstGeom prst="round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/>
              <a:t>«Сперва </a:t>
            </a:r>
            <a:r>
              <a:rPr lang="en-US" sz="2000" i="1" dirty="0"/>
              <a:t>Madame</a:t>
            </a:r>
            <a:r>
              <a:rPr lang="ru-RU" sz="2000" dirty="0"/>
              <a:t> за ним ходила,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/>
              <a:t>Потом</a:t>
            </a:r>
            <a:r>
              <a:rPr lang="en-US" sz="2000" dirty="0"/>
              <a:t> </a:t>
            </a:r>
            <a:r>
              <a:rPr lang="en-US" sz="2000" i="1" dirty="0"/>
              <a:t>Monsieur</a:t>
            </a:r>
            <a:r>
              <a:rPr lang="ru-RU" sz="2000" dirty="0"/>
              <a:t> её сменил.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/>
              <a:t>…………………….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/>
              <a:t>Чтоб не измучилось дитя,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/>
              <a:t>Учил его всему шутя.»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"/>
                            </p:stCondLst>
                            <p:childTnLst>
                              <p:par>
                                <p:cTn id="56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1500"/>
                            </p:stCondLst>
                            <p:childTnLst>
                              <p:par>
                                <p:cTn id="62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1000"/>
                            </p:stCondLst>
                            <p:childTnLst>
                              <p:par>
                                <p:cTn id="90" presetID="28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15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5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542908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dirty="0" smtClean="0"/>
              <a:t>«Учёный малый, но педант»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000125"/>
            <a:ext cx="8686800" cy="5429250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ru-RU" sz="2400" smtClean="0"/>
              <a:t>«Он по-французски совершенно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2400" smtClean="0"/>
              <a:t>Мог изъясняться и писал,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2400" smtClean="0"/>
              <a:t>Легко мазурку танцевал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2400" smtClean="0"/>
              <a:t>И кланялся непринуждённо…»</a:t>
            </a:r>
          </a:p>
          <a:p>
            <a:pPr eaLnBrk="1" hangingPunct="1">
              <a:buFont typeface="Wingdings 2" pitchFamily="18" charset="2"/>
              <a:buNone/>
            </a:pPr>
            <a:endParaRPr lang="ru-RU" sz="2400" smtClean="0"/>
          </a:p>
          <a:p>
            <a:pPr eaLnBrk="1" hangingPunct="1">
              <a:buFont typeface="Wingdings 2" pitchFamily="18" charset="2"/>
              <a:buNone/>
            </a:pPr>
            <a:r>
              <a:rPr lang="ru-RU" sz="2400" smtClean="0"/>
              <a:t>«Хранил молчанье в важном споре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2400" smtClean="0"/>
              <a:t>И возбуждал улыбку дам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2400" smtClean="0"/>
              <a:t>Огнём нежданных эпиграмм».</a:t>
            </a:r>
          </a:p>
          <a:p>
            <a:pPr eaLnBrk="1" hangingPunct="1">
              <a:buFont typeface="Wingdings 2" pitchFamily="18" charset="2"/>
              <a:buNone/>
            </a:pPr>
            <a:endParaRPr lang="ru-RU" sz="2400" smtClean="0"/>
          </a:p>
          <a:p>
            <a:pPr eaLnBrk="1" hangingPunct="1">
              <a:buFont typeface="Wingdings 2" pitchFamily="18" charset="2"/>
              <a:buNone/>
            </a:pPr>
            <a:r>
              <a:rPr lang="ru-RU" sz="2400" smtClean="0"/>
              <a:t>«Он знал довольно по-латыне,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2400" smtClean="0"/>
              <a:t>Чтоб эпиграфы разбирать».</a:t>
            </a: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5072066" y="1285860"/>
            <a:ext cx="2714612" cy="928694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/>
              <a:t>Признак светской элиты</a:t>
            </a:r>
          </a:p>
        </p:txBody>
      </p:sp>
      <p:sp>
        <p:nvSpPr>
          <p:cNvPr id="5" name="Стрелка вправо 4"/>
          <p:cNvSpPr/>
          <p:nvPr/>
        </p:nvSpPr>
        <p:spPr>
          <a:xfrm>
            <a:off x="4714876" y="4143380"/>
            <a:ext cx="500066" cy="285752"/>
          </a:xfrm>
          <a:prstGeom prst="rightArrow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5214942" y="3786190"/>
            <a:ext cx="1785950" cy="857256"/>
          </a:xfrm>
          <a:prstGeom prst="round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/>
              <a:t>Короткое сатирическое стихотворение</a:t>
            </a:r>
          </a:p>
        </p:txBody>
      </p:sp>
      <p:sp>
        <p:nvSpPr>
          <p:cNvPr id="7" name="Стрелка вверх 6"/>
          <p:cNvSpPr/>
          <p:nvPr/>
        </p:nvSpPr>
        <p:spPr>
          <a:xfrm>
            <a:off x="3643306" y="3500438"/>
            <a:ext cx="285752" cy="500066"/>
          </a:xfrm>
          <a:prstGeom prst="upArrow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2928926" y="2285992"/>
            <a:ext cx="1857388" cy="1214446"/>
          </a:xfrm>
          <a:prstGeom prst="round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/>
              <a:t>Насмешка, остроумное замечание (словарь </a:t>
            </a:r>
            <a:r>
              <a:rPr lang="ru-RU" sz="1600" dirty="0">
                <a:solidFill>
                  <a:schemeClr val="tx1"/>
                </a:solidFill>
              </a:rPr>
              <a:t>А.С.Пушкина</a:t>
            </a:r>
            <a:r>
              <a:rPr lang="ru-RU" sz="1600" dirty="0"/>
              <a:t>)</a:t>
            </a: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929190" y="4714884"/>
            <a:ext cx="2214578" cy="928694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/>
              <a:t>Эпиграфы- античные надписи на памятниках</a:t>
            </a: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357158" y="5786430"/>
            <a:ext cx="3429024" cy="107157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tx1"/>
                </a:solidFill>
              </a:rPr>
              <a:t>А.С. Пушкин </a:t>
            </a:r>
            <a:r>
              <a:rPr lang="ru-RU" dirty="0"/>
              <a:t>хорошо знал латинский язык</a:t>
            </a: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5214942" y="5714992"/>
            <a:ext cx="3714776" cy="1143008"/>
          </a:xfrm>
          <a:prstGeom prst="round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P.S. </a:t>
            </a:r>
            <a:r>
              <a:rPr lang="ru-RU" dirty="0"/>
              <a:t>Знание латыни воспринималось как свидетельство «серьёзного» образования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800" decel="100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800" decel="100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8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8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8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800" decel="100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8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8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8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800" decel="100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8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8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8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800" decel="100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800" decel="100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800" decel="100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800" decel="100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800" decel="100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800" decel="100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800" decel="100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800" decel="100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800" decel="100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800" decel="100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800" decel="100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800" decel="100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39" presetClass="exit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6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0">
                                          <p:val>
                                            <p:strVal val="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ppt_h/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0">
                                          <p:val>
                                            <p:strVal val="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39" presetClass="exit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2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0">
                                          <p:val>
                                            <p:strVal val="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ppt_h/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0">
                                          <p:val>
                                            <p:strVal val="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39" presetClass="exit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8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0">
                                          <p:val>
                                            <p:strVal val="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ppt_h/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0">
                                          <p:val>
                                            <p:strVal val="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" presetID="39" presetClass="exit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4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0">
                                          <p:val>
                                            <p:strVal val="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ppt_h/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0">
                                          <p:val>
                                            <p:strVal val="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800" decel="100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4" dur="800" decel="100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800" decel="100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800" decel="100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9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1" dur="800" decel="100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2" dur="800" decel="100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800" decel="100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800" decel="100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4" fill="hold">
                      <p:stCondLst>
                        <p:cond delay="indefinite"/>
                      </p:stCondLst>
                      <p:childTnLst>
                        <p:par>
                          <p:cTn id="155" fill="hold">
                            <p:stCondLst>
                              <p:cond delay="0"/>
                            </p:stCondLst>
                            <p:childTnLst>
                              <p:par>
                                <p:cTn id="15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1" fill="hold">
                      <p:stCondLst>
                        <p:cond delay="indefinite"/>
                      </p:stCondLst>
                      <p:childTnLst>
                        <p:par>
                          <p:cTn id="162" fill="hold">
                            <p:stCondLst>
                              <p:cond delay="0"/>
                            </p:stCondLst>
                            <p:childTnLst>
                              <p:par>
                                <p:cTn id="16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14290"/>
            <a:ext cx="8991600" cy="785818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800" b="1" dirty="0" smtClean="0"/>
              <a:t>В чём же заключалось «светское» образование?</a:t>
            </a:r>
            <a:endParaRPr lang="ru-RU" sz="28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143000"/>
            <a:ext cx="8686800" cy="4937125"/>
          </a:xfrm>
        </p:spPr>
        <p:txBody>
          <a:bodyPr>
            <a:normAutofit lnSpcReduction="10000"/>
          </a:bodyPr>
          <a:lstStyle/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/>
              <a:t>«Потолковать о Ювенале…</a:t>
            </a:r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ru-RU" dirty="0" smtClean="0"/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/>
              <a:t>Он рыться не имел охоты…</a:t>
            </a:r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ru-RU" dirty="0" smtClean="0"/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/>
              <a:t>Бранил Гомера,</a:t>
            </a:r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/>
              <a:t>             </a:t>
            </a:r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/>
              <a:t>                         </a:t>
            </a:r>
            <a:r>
              <a:rPr lang="ru-RU" dirty="0" err="1" smtClean="0"/>
              <a:t>Феокрита</a:t>
            </a:r>
            <a:r>
              <a:rPr lang="ru-RU" dirty="0" smtClean="0"/>
              <a:t>,</a:t>
            </a:r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ru-RU" dirty="0" smtClean="0"/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/>
              <a:t>Зато читал Адама  Смита.»</a:t>
            </a:r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500034" y="1571612"/>
            <a:ext cx="5429288" cy="71438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/>
              <a:t>Ювенал – римский поэт-сатирик (обличал политический деспотизм и нравственную развращённость)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500034" y="2643182"/>
            <a:ext cx="5357850" cy="71438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Интерес к историческим сведениям был широко распространён в декабристской среде</a:t>
            </a:r>
          </a:p>
        </p:txBody>
      </p:sp>
      <p:pic>
        <p:nvPicPr>
          <p:cNvPr id="6" name="Рисунок 5" descr="ювенал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6143636" y="1142984"/>
            <a:ext cx="1643074" cy="1643074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7" name="Скругленный прямоугольник 6"/>
          <p:cNvSpPr/>
          <p:nvPr/>
        </p:nvSpPr>
        <p:spPr>
          <a:xfrm>
            <a:off x="500034" y="3786190"/>
            <a:ext cx="5429288" cy="642942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Гомер - древнегреческий поэт, автор  «Илиады» и «Одиссея»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571472" y="4857760"/>
            <a:ext cx="5429288" cy="642942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 err="1"/>
              <a:t>Феокрит</a:t>
            </a:r>
            <a:r>
              <a:rPr lang="ru-RU" sz="1600" dirty="0"/>
              <a:t> – древнегреческий поэт, автор идиллий. Очень был популярен в России в </a:t>
            </a:r>
            <a:r>
              <a:rPr lang="ru-RU" sz="1600" dirty="0" err="1"/>
              <a:t>нач</a:t>
            </a:r>
            <a:r>
              <a:rPr lang="ru-RU" sz="1600" dirty="0"/>
              <a:t>. </a:t>
            </a:r>
            <a:r>
              <a:rPr lang="en-US" sz="1600" dirty="0"/>
              <a:t>XIX</a:t>
            </a:r>
            <a:r>
              <a:rPr lang="ru-RU" sz="1600" dirty="0"/>
              <a:t> в.</a:t>
            </a: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500034" y="5929330"/>
            <a:ext cx="5500726" cy="785818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/>
              <a:t>Адам Смит – английский экономист. Он считал, что работник имеет права на продукты его деятельности</a:t>
            </a:r>
          </a:p>
        </p:txBody>
      </p:sp>
      <p:pic>
        <p:nvPicPr>
          <p:cNvPr id="10" name="Рисунок 9" descr="Смит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7286644" y="5000636"/>
            <a:ext cx="1643042" cy="1738298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11" name="Рисунок 10" descr="гомер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7572396" y="2357430"/>
            <a:ext cx="1428728" cy="2000264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12" name="Рисунок 11" descr="феокрит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000760" y="3214686"/>
            <a:ext cx="1357322" cy="214314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800" decel="100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800" decel="100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8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8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8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800" decel="100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800" decel="100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800" decel="100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800" decel="100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800" decel="100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800" decel="100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800" decel="100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800" decel="100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8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800" decel="100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800" decel="100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800" decel="100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800" decel="100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2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85728"/>
            <a:ext cx="8686800" cy="8382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800" b="1" dirty="0" smtClean="0"/>
              <a:t>Когда начинался день </a:t>
            </a:r>
            <a:r>
              <a:rPr lang="ru-RU" sz="2800" b="1" dirty="0" err="1" smtClean="0"/>
              <a:t>онегина</a:t>
            </a:r>
            <a:r>
              <a:rPr lang="ru-RU" sz="2800" b="1" dirty="0" smtClean="0"/>
              <a:t> в </a:t>
            </a:r>
            <a:r>
              <a:rPr lang="ru-RU" sz="2800" b="1" dirty="0" err="1" smtClean="0"/>
              <a:t>петербурге</a:t>
            </a:r>
            <a:r>
              <a:rPr lang="ru-RU" sz="2800" b="1" dirty="0" smtClean="0"/>
              <a:t>:</a:t>
            </a:r>
            <a:endParaRPr lang="ru-RU" sz="28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500" y="1143000"/>
            <a:ext cx="8420100" cy="4937125"/>
          </a:xfrm>
        </p:spPr>
        <p:txBody>
          <a:bodyPr/>
          <a:lstStyle/>
          <a:p>
            <a:pPr eaLnBrk="1" hangingPunct="1">
              <a:buFont typeface="Arial" charset="0"/>
              <a:buChar char="•"/>
            </a:pPr>
            <a:r>
              <a:rPr lang="ru-RU" sz="2800" smtClean="0"/>
              <a:t>«проснётся за полдень»;</a:t>
            </a:r>
          </a:p>
          <a:p>
            <a:pPr eaLnBrk="1" hangingPunct="1">
              <a:buFont typeface="Arial" charset="0"/>
              <a:buChar char="•"/>
            </a:pPr>
            <a:r>
              <a:rPr lang="ru-RU" sz="2800" smtClean="0"/>
              <a:t>«вот утро; встали все давно»;</a:t>
            </a:r>
          </a:p>
          <a:p>
            <a:pPr eaLnBrk="1" hangingPunct="1">
              <a:buFont typeface="Arial" charset="0"/>
              <a:buChar char="•"/>
            </a:pPr>
            <a:r>
              <a:rPr lang="ru-RU" sz="2800" smtClean="0"/>
              <a:t>«уж темнеет вечер синий»?</a:t>
            </a:r>
          </a:p>
          <a:p>
            <a:pPr eaLnBrk="1" hangingPunct="1">
              <a:buFont typeface="Wingdings 2" pitchFamily="18" charset="2"/>
              <a:buNone/>
            </a:pPr>
            <a:endParaRPr lang="ru-RU" sz="2800" smtClean="0"/>
          </a:p>
          <a:p>
            <a:pPr eaLnBrk="1" hangingPunct="1">
              <a:buFont typeface="Wingdings 2" pitchFamily="18" charset="2"/>
              <a:buNone/>
            </a:pPr>
            <a:endParaRPr lang="ru-RU" sz="2400" smtClean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571472" y="2928934"/>
            <a:ext cx="3643338" cy="1357322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err="1"/>
              <a:t>Авдотья</a:t>
            </a:r>
            <a:r>
              <a:rPr lang="ru-RU" dirty="0"/>
              <a:t> </a:t>
            </a:r>
            <a:r>
              <a:rPr lang="ru-RU" dirty="0" err="1"/>
              <a:t>Голицина</a:t>
            </a:r>
            <a:r>
              <a:rPr lang="ru-RU" dirty="0"/>
              <a:t> никогда не появлялась при дневном свете и никогда не видела солнца </a:t>
            </a:r>
          </a:p>
        </p:txBody>
      </p:sp>
      <p:pic>
        <p:nvPicPr>
          <p:cNvPr id="5" name="Рисунок 4" descr="голицына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464313" y="2328855"/>
            <a:ext cx="1857388" cy="2286016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6" name="Прямоугольник 5"/>
          <p:cNvSpPr/>
          <p:nvPr/>
        </p:nvSpPr>
        <p:spPr>
          <a:xfrm>
            <a:off x="2143108" y="4929198"/>
            <a:ext cx="5357850" cy="1643074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Что ж мой Онегин? Полусонный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В постелю с бала едет он: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А Петербург неугомонный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Уж барабаном пробуждён.</a:t>
            </a:r>
          </a:p>
        </p:txBody>
      </p:sp>
      <p:sp>
        <p:nvSpPr>
          <p:cNvPr id="7" name="Стрелка вправо 6"/>
          <p:cNvSpPr/>
          <p:nvPr/>
        </p:nvSpPr>
        <p:spPr>
          <a:xfrm>
            <a:off x="142844" y="1142984"/>
            <a:ext cx="571504" cy="642942"/>
          </a:xfrm>
          <a:prstGeom prst="right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2660637" y="2262179"/>
            <a:ext cx="4357718" cy="2357454"/>
          </a:xfrm>
          <a:prstGeom prst="round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/>
              <a:t>День начинается с вечера и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/>
              <a:t>кончается в утренних сумерках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/>
              <a:t>(мода от французской аристократии)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800" decel="100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800" decel="100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8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8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8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800" decel="100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8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8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8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8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Трек">
    <a:dk1>
      <a:sysClr val="windowText" lastClr="000000"/>
    </a:dk1>
    <a:lt1>
      <a:sysClr val="window" lastClr="FFFFFF"/>
    </a:lt1>
    <a:dk2>
      <a:srgbClr val="4E3B30"/>
    </a:dk2>
    <a:lt2>
      <a:srgbClr val="FBEEC9"/>
    </a:lt2>
    <a:accent1>
      <a:srgbClr val="F0A22E"/>
    </a:accent1>
    <a:accent2>
      <a:srgbClr val="A5644E"/>
    </a:accent2>
    <a:accent3>
      <a:srgbClr val="B58B80"/>
    </a:accent3>
    <a:accent4>
      <a:srgbClr val="C3986D"/>
    </a:accent4>
    <a:accent5>
      <a:srgbClr val="A19574"/>
    </a:accent5>
    <a:accent6>
      <a:srgbClr val="C17529"/>
    </a:accent6>
    <a:hlink>
      <a:srgbClr val="AD1F1F"/>
    </a:hlink>
    <a:folHlink>
      <a:srgbClr val="FFC42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602</TotalTime>
  <Words>1242</Words>
  <Application>Microsoft Office PowerPoint</Application>
  <PresentationFormat>Экран (4:3)</PresentationFormat>
  <Paragraphs>229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3" baseType="lpstr">
      <vt:lpstr>Arial</vt:lpstr>
      <vt:lpstr>Franklin Gothic Medium</vt:lpstr>
      <vt:lpstr>Franklin Gothic Book</vt:lpstr>
      <vt:lpstr>Wingdings 2</vt:lpstr>
      <vt:lpstr>Calibri</vt:lpstr>
      <vt:lpstr>Трек</vt:lpstr>
      <vt:lpstr>Слайд 1</vt:lpstr>
      <vt:lpstr>Дворянский быт онегинской поры  (по первой главе произведения  А.С. Пушкина «Евгений Онегин»)</vt:lpstr>
      <vt:lpstr>Цели урока:</vt:lpstr>
      <vt:lpstr>Слайд 4</vt:lpstr>
      <vt:lpstr>Где служил онегин:</vt:lpstr>
      <vt:lpstr>Какое образование получил онегин:</vt:lpstr>
      <vt:lpstr>«Учёный малый, но педант»</vt:lpstr>
      <vt:lpstr>В чём же заключалось «светское» образование?</vt:lpstr>
      <vt:lpstr>Когда начинался день онегина в петербурге:</vt:lpstr>
      <vt:lpstr>Расписание «молодого повесы»:</vt:lpstr>
      <vt:lpstr>Онегин - «франт»</vt:lpstr>
      <vt:lpstr>Слайд 12</vt:lpstr>
      <vt:lpstr>«Почётный гражданин кулис»</vt:lpstr>
      <vt:lpstr>Слайд 14</vt:lpstr>
      <vt:lpstr>«русская хандра»</vt:lpstr>
      <vt:lpstr>Онегин - «сельский житель»</vt:lpstr>
      <vt:lpstr>Слайд 17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Андрей</cp:lastModifiedBy>
  <cp:revision>89</cp:revision>
  <dcterms:created xsi:type="dcterms:W3CDTF">2010-11-08T17:23:38Z</dcterms:created>
  <dcterms:modified xsi:type="dcterms:W3CDTF">2013-10-15T08:35:38Z</dcterms:modified>
</cp:coreProperties>
</file>