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4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32C8BF-9AB5-4006-855E-D526A1BFB312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1BC660F-FB7F-4675-94A9-40287F31F2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Выполнила: Козлова Г. В.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МОУ  « СОШ  № 2 г. Суздаля»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175351" cy="1793167"/>
          </a:xfrm>
        </p:spPr>
        <p:txBody>
          <a:bodyPr/>
          <a:lstStyle/>
          <a:p>
            <a:r>
              <a:rPr lang="ru-RU" dirty="0" smtClean="0"/>
              <a:t>Презентация на тему «Проектная деятельность»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44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492896"/>
            <a:ext cx="6512511" cy="3456384"/>
          </a:xfrm>
        </p:spPr>
        <p:txBody>
          <a:bodyPr/>
          <a:lstStyle/>
          <a:p>
            <a:pPr algn="l"/>
            <a:r>
              <a:rPr lang="ru-RU" sz="2800" dirty="0" smtClean="0"/>
              <a:t>-- проект с открытой, явной координацией;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-- проект со скрытой координацией.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61736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  характеру  координации проекта: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8186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2708920"/>
            <a:ext cx="7632848" cy="2806248"/>
          </a:xfrm>
        </p:spPr>
        <p:txBody>
          <a:bodyPr/>
          <a:lstStyle/>
          <a:p>
            <a:pPr algn="l"/>
            <a:r>
              <a:rPr lang="ru-RU" sz="2800" dirty="0" smtClean="0"/>
              <a:t>--  </a:t>
            </a:r>
            <a:r>
              <a:rPr lang="ru-RU" sz="2800" smtClean="0"/>
              <a:t>краткосрочные;</a:t>
            </a:r>
            <a:br>
              <a:rPr lang="ru-RU" sz="280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--  средней </a:t>
            </a:r>
            <a:r>
              <a:rPr lang="ru-RU" sz="2800" smtClean="0"/>
              <a:t>продолжительности;</a:t>
            </a:r>
            <a:br>
              <a:rPr lang="ru-RU" sz="280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--  долгосрочные.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90539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  продолжительности  выполнения проекта: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6127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6512511" cy="4678456"/>
          </a:xfrm>
        </p:spPr>
        <p:txBody>
          <a:bodyPr/>
          <a:lstStyle/>
          <a:p>
            <a:r>
              <a:rPr lang="ru-RU" sz="6000" dirty="0" smtClean="0"/>
              <a:t>Этапы работы  методом  проектов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197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2780928"/>
            <a:ext cx="7622232" cy="2734240"/>
          </a:xfrm>
        </p:spPr>
        <p:txBody>
          <a:bodyPr/>
          <a:lstStyle/>
          <a:p>
            <a:pPr algn="l"/>
            <a:r>
              <a:rPr lang="ru-RU" sz="2800" dirty="0" smtClean="0"/>
              <a:t>--  индивидуальные;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--  парные;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--  групповые.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68936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 количеству  участников проекта: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2567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2204864"/>
            <a:ext cx="7838256" cy="3310304"/>
          </a:xfrm>
        </p:spPr>
        <p:txBody>
          <a:bodyPr/>
          <a:lstStyle/>
          <a:p>
            <a:pPr algn="l"/>
            <a:r>
              <a:rPr lang="ru-RU" sz="2000" dirty="0" smtClean="0"/>
              <a:t>-- выбор учащимися темы проекта, его обоснование и формирование </a:t>
            </a:r>
            <a:r>
              <a:rPr lang="ru-RU" sz="2000" dirty="0"/>
              <a:t>м</a:t>
            </a:r>
            <a:r>
              <a:rPr lang="ru-RU" sz="2000" dirty="0" smtClean="0"/>
              <a:t>отивов выполнения;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-- определение совместно с учителем необходимого объёма знаний, умений, </a:t>
            </a:r>
            <a:r>
              <a:rPr lang="ru-RU" sz="2000" dirty="0"/>
              <a:t>н</a:t>
            </a:r>
            <a:r>
              <a:rPr lang="ru-RU" sz="2000" dirty="0" smtClean="0"/>
              <a:t>авыков для осуществления проекта;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-- составление учащимися  с помощью  учителя плана работы над проектом.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548680"/>
            <a:ext cx="6400800" cy="144016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1  этап- подготовительный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4396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136904" cy="4104456"/>
          </a:xfrm>
        </p:spPr>
        <p:txBody>
          <a:bodyPr/>
          <a:lstStyle/>
          <a:p>
            <a:pPr algn="l"/>
            <a:r>
              <a:rPr lang="ru-RU" sz="2800" dirty="0" smtClean="0"/>
              <a:t>-- Рассмотрение нескольких возможных вариантов выполнения проекта и отбор наиболее оптимального из них;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-- сбор и отборка требуемой информации по литературным источникам;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-- распределение обязанностей.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76672"/>
            <a:ext cx="6400800" cy="18002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2 этап - конструкторский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4634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2276872"/>
            <a:ext cx="7550224" cy="3238296"/>
          </a:xfrm>
        </p:spPr>
        <p:txBody>
          <a:bodyPr/>
          <a:lstStyle/>
          <a:p>
            <a:pPr algn="l"/>
            <a:r>
              <a:rPr lang="ru-RU" sz="2800" dirty="0" smtClean="0"/>
              <a:t>--  объединение в единое целое полученной информации;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--  оформление учащимися проекта.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548680"/>
            <a:ext cx="6472808" cy="158417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3 этап - технологический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8226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08920"/>
            <a:ext cx="6512511" cy="2302192"/>
          </a:xfrm>
        </p:spPr>
        <p:txBody>
          <a:bodyPr/>
          <a:lstStyle/>
          <a:p>
            <a:pPr algn="l"/>
            <a:r>
              <a:rPr lang="ru-RU" sz="2800" dirty="0" smtClean="0"/>
              <a:t>--  защита проекта;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--  коллективное обсуждение, экспертиза, результаты внешней оценки, выводы.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731520"/>
            <a:ext cx="6644208" cy="15453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4 этап – заключительный</a:t>
            </a:r>
          </a:p>
          <a:p>
            <a:pPr marL="45720" indent="0">
              <a:buNone/>
            </a:pPr>
            <a:r>
              <a:rPr lang="ru-RU" sz="4000"/>
              <a:t> </a:t>
            </a:r>
            <a:r>
              <a:rPr lang="ru-RU" sz="4000" smtClean="0"/>
              <a:t>( презентация)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529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7920880" cy="5112568"/>
          </a:xfrm>
        </p:spPr>
        <p:txBody>
          <a:bodyPr/>
          <a:lstStyle/>
          <a:p>
            <a:pPr algn="l"/>
            <a:r>
              <a:rPr lang="ru-RU" sz="4000" dirty="0" smtClean="0"/>
              <a:t>Каждый ребенок имеет право: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dirty="0" smtClean="0"/>
              <a:t>\ не участвовать ни в одном из проектов;</a:t>
            </a:r>
            <a:br>
              <a:rPr lang="ru-RU" sz="2800" dirty="0" smtClean="0"/>
            </a:br>
            <a:r>
              <a:rPr lang="ru-RU" sz="2800" dirty="0" smtClean="0"/>
              <a:t>\ участвовать одновременно в разных проектах и в разных ролях;</a:t>
            </a:r>
            <a:br>
              <a:rPr lang="ru-RU" sz="2800" dirty="0" smtClean="0"/>
            </a:br>
            <a:r>
              <a:rPr lang="ru-RU" sz="2800" dirty="0" smtClean="0"/>
              <a:t>\выйти в любой момент из любого проекта;</a:t>
            </a:r>
            <a:br>
              <a:rPr lang="ru-RU" sz="2800" dirty="0" smtClean="0"/>
            </a:br>
            <a:r>
              <a:rPr lang="ru-RU" sz="2800" dirty="0" smtClean="0"/>
              <a:t>\ в любой момент начать свой новый проект.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7192888" cy="1800200"/>
          </a:xfrm>
        </p:spPr>
        <p:txBody>
          <a:bodyPr/>
          <a:lstStyle/>
          <a:p>
            <a:r>
              <a:rPr lang="ru-RU" sz="3200" dirty="0" smtClean="0"/>
              <a:t>Во время работы над проектами важно придерживаться принципов: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66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ОПРЕДЕЛЕНИЕ ПОНЯТИЯ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Проект- специальное задание, которое имеет цель и определённый исход Дж. </a:t>
            </a:r>
            <a:r>
              <a:rPr lang="ru-RU" dirty="0" err="1" smtClean="0"/>
              <a:t>Дьюи</a:t>
            </a:r>
            <a:endParaRPr lang="ru-RU" dirty="0" smtClean="0"/>
          </a:p>
          <a:p>
            <a:r>
              <a:rPr lang="ru-RU" dirty="0" smtClean="0"/>
              <a:t>Проект- план создания чего-либо, включающий в себя описание, чертежи, макеты…         ( Толковый словарь     Т. Ф. Ефремова)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Проект- специально организованный учителем и самостоятельно выполняемый детьми комплекс действий, завершающийся созданием творческих работ.                         А. В. Горячев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3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1700809"/>
            <a:ext cx="5637010" cy="42338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Реализация  детьми своих  способностей</a:t>
            </a:r>
          </a:p>
          <a:p>
            <a:r>
              <a:rPr lang="ru-RU" sz="4000" dirty="0" smtClean="0"/>
              <a:t> и   потенциала    </a:t>
            </a:r>
          </a:p>
          <a:p>
            <a:r>
              <a:rPr lang="ru-RU" sz="4000" dirty="0" smtClean="0"/>
              <a:t> личности.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7175351" cy="1152128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67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7992888" cy="5688632"/>
          </a:xfrm>
        </p:spPr>
        <p:txBody>
          <a:bodyPr/>
          <a:lstStyle/>
          <a:p>
            <a:pPr algn="l"/>
            <a:r>
              <a:rPr lang="ru-RU" sz="2000" b="0" dirty="0" smtClean="0"/>
              <a:t>Формирование  позитивной  самооценки  и  самоуважения   .</a:t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*Формирование навыков диалогового общения и социального  взаимодействия.</a:t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*Формирование  социально – </a:t>
            </a:r>
            <a:r>
              <a:rPr lang="ru-RU" sz="2000" b="0" dirty="0" err="1" smtClean="0"/>
              <a:t>преемлемых</a:t>
            </a:r>
            <a:r>
              <a:rPr lang="ru-RU" sz="2000" b="0" dirty="0" smtClean="0"/>
              <a:t>  форм  поведения .</a:t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*Формирование  навыков организации рабочего пространства </a:t>
            </a:r>
            <a:br>
              <a:rPr lang="ru-RU" sz="2000" b="0" dirty="0" smtClean="0"/>
            </a:br>
            <a:r>
              <a:rPr lang="ru-RU" sz="2000" b="0" dirty="0" smtClean="0"/>
              <a:t> и использования рабочего времени.</a:t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*Развитие  умений  самостоятельно  и  совместно  принимать решения, выполнять творческие задачи .</a:t>
            </a:r>
            <a:br>
              <a:rPr lang="ru-RU" sz="2000" b="0" dirty="0" smtClean="0"/>
            </a:br>
            <a:r>
              <a:rPr lang="ru-RU" sz="2000" b="0" dirty="0" smtClean="0"/>
              <a:t> </a:t>
            </a:r>
            <a:br>
              <a:rPr lang="ru-RU" sz="2000" b="0" dirty="0" smtClean="0"/>
            </a:br>
            <a:r>
              <a:rPr lang="ru-RU" sz="2000" b="0" dirty="0" smtClean="0"/>
              <a:t>*Развитие умения  работать с информацией (сбор, хранение.      систематизация, использование)</a:t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*Воспитание  лучших  качеств личности: чуткости, терпения, сопереживания, доброты, великодушия, трудолюбия</a:t>
            </a:r>
            <a:r>
              <a:rPr lang="ru-RU" sz="2000" b="0" dirty="0"/>
              <a:t>.</a:t>
            </a:r>
            <a:r>
              <a:rPr lang="ru-RU" sz="2000" b="0" dirty="0" smtClean="0"/>
              <a:t>     </a:t>
            </a:r>
            <a:endParaRPr lang="ru-RU" sz="2000" b="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400800" cy="108012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197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60848"/>
            <a:ext cx="8208912" cy="4464496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 smtClean="0"/>
              <a:t>*  личностно-ориентированное;</a:t>
            </a:r>
            <a:br>
              <a:rPr lang="ru-RU" sz="2000" dirty="0" smtClean="0"/>
            </a:br>
            <a:r>
              <a:rPr lang="ru-RU" sz="2000" dirty="0" smtClean="0"/>
              <a:t>*  </a:t>
            </a:r>
            <a:r>
              <a:rPr lang="ru-RU" sz="2000" dirty="0" err="1" smtClean="0"/>
              <a:t>деятельностное</a:t>
            </a:r>
            <a:r>
              <a:rPr lang="ru-RU" sz="2000" dirty="0" smtClean="0"/>
              <a:t>-обучение в деле, независимые занятия, совместное учение, мозговой штурм, ролевая игра, эвристическое и проблемное обучение, дискуссия, командное обучение;                                                                                                      </a:t>
            </a:r>
            <a:br>
              <a:rPr lang="ru-RU" sz="2000" dirty="0" smtClean="0"/>
            </a:br>
            <a:r>
              <a:rPr lang="ru-RU" sz="2000" dirty="0" smtClean="0"/>
              <a:t>*  обучающее взаимодействию в группе и групповой деятельности;</a:t>
            </a:r>
            <a:br>
              <a:rPr lang="ru-RU" sz="2000" dirty="0" smtClean="0"/>
            </a:br>
            <a:r>
              <a:rPr lang="ru-RU" sz="2000" dirty="0" smtClean="0"/>
              <a:t>*  развивающее умения самовыражения, </a:t>
            </a:r>
            <a:r>
              <a:rPr lang="ru-RU" sz="2000" dirty="0" err="1" smtClean="0"/>
              <a:t>самопроявления</a:t>
            </a:r>
            <a:r>
              <a:rPr lang="ru-RU" sz="2000" dirty="0" smtClean="0"/>
              <a:t>, </a:t>
            </a:r>
            <a:r>
              <a:rPr lang="ru-RU" sz="2000" dirty="0" err="1" smtClean="0"/>
              <a:t>самопрезентации</a:t>
            </a:r>
            <a:r>
              <a:rPr lang="ru-RU" sz="2000" dirty="0" smtClean="0"/>
              <a:t> и рефлексии;</a:t>
            </a:r>
            <a:br>
              <a:rPr lang="ru-RU" sz="2000" dirty="0" smtClean="0"/>
            </a:br>
            <a:r>
              <a:rPr lang="ru-RU" sz="2000" dirty="0" smtClean="0"/>
              <a:t>*  формирующее навыки самостоятельности в мыслительной, практической и волевой сферах;</a:t>
            </a:r>
            <a:br>
              <a:rPr lang="ru-RU" sz="2000" dirty="0" smtClean="0"/>
            </a:br>
            <a:r>
              <a:rPr lang="ru-RU" sz="2000" dirty="0" smtClean="0"/>
              <a:t>*   воспитывающее целеустремленность, толерантность, индивидуализм и коллективизм, ответственность;</a:t>
            </a:r>
            <a:br>
              <a:rPr lang="ru-RU" sz="2000" dirty="0" smtClean="0"/>
            </a:br>
            <a:r>
              <a:rPr lang="ru-RU" sz="2000" dirty="0" smtClean="0"/>
              <a:t>*   </a:t>
            </a:r>
            <a:r>
              <a:rPr lang="ru-RU" sz="2000" smtClean="0"/>
              <a:t>здоровьесберегающее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332656"/>
            <a:ext cx="6400800" cy="1440160"/>
          </a:xfrm>
        </p:spPr>
        <p:txBody>
          <a:bodyPr/>
          <a:lstStyle/>
          <a:p>
            <a:r>
              <a:rPr lang="ru-RU" b="1" dirty="0" smtClean="0"/>
              <a:t>Р. ГУЗЕЕВ ПОДЧЕРКИВАЕТ: «ПРОЕКТНОЕ ОБУЧЕНИЕ ПООЩРЯЕТ И УСИЛИВАЕТ ИСТИННОЕ УЧЕНИЕ СО СТОРОНЫ УЧЕНИКОВ, ПОТОМУ ЧТО ОНО: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1593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76672"/>
            <a:ext cx="5472607" cy="2016224"/>
          </a:xfrm>
        </p:spPr>
        <p:txBody>
          <a:bodyPr/>
          <a:lstStyle/>
          <a:p>
            <a:r>
              <a:rPr lang="ru-RU" dirty="0" smtClean="0"/>
              <a:t>РОЛЬ УЧИТЕЛЯ В ОРГАНИЗАЦИИ ПРОЕКТА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780928"/>
            <a:ext cx="6661292" cy="3600400"/>
          </a:xfrm>
        </p:spPr>
        <p:txBody>
          <a:bodyPr/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sz="2400" dirty="0" smtClean="0"/>
              <a:t>  *  Помогает ученикам в поиске источников, способных  помочь им в работе над проектом.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ru-RU" sz="2400" dirty="0" smtClean="0"/>
              <a:t>Сам  является  источником информации.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ru-RU" sz="2400" dirty="0" smtClean="0"/>
              <a:t>Координирует весь процесс. 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ru-RU" sz="2400" dirty="0" smtClean="0"/>
              <a:t>Поддерживает и поощряет учеников.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5868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5966666" cy="1728192"/>
          </a:xfrm>
        </p:spPr>
        <p:txBody>
          <a:bodyPr/>
          <a:lstStyle/>
          <a:p>
            <a:r>
              <a:rPr lang="ru-RU" dirty="0" smtClean="0"/>
              <a:t>ТИПОЛОГИЯ  ПРОЕКТОВ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420888"/>
            <a:ext cx="8173460" cy="3022083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ХАРАКТЕРУ  ПРЕДМЕТНО-СОДЕРЖАТЕЛЬНОЙ ОБЛАСТИ:</a:t>
            </a:r>
          </a:p>
          <a:p>
            <a:pPr algn="l"/>
            <a:endParaRPr lang="ru-RU" sz="2800" dirty="0" smtClean="0"/>
          </a:p>
          <a:p>
            <a:pPr algn="l"/>
            <a:r>
              <a:rPr lang="ru-RU" sz="2800" dirty="0" smtClean="0"/>
              <a:t>--МОНОПРОЕКТЫ;</a:t>
            </a:r>
          </a:p>
          <a:p>
            <a:pPr algn="l"/>
            <a:endParaRPr lang="ru-RU" sz="2800" dirty="0" smtClean="0"/>
          </a:p>
          <a:p>
            <a:pPr algn="l"/>
            <a:r>
              <a:rPr lang="ru-RU" sz="2800" dirty="0" smtClean="0"/>
              <a:t>--МЕЖПРЕДМЕТНЫЕ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326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7838256" cy="3384376"/>
          </a:xfrm>
        </p:spPr>
        <p:txBody>
          <a:bodyPr/>
          <a:lstStyle/>
          <a:p>
            <a:pPr algn="l"/>
            <a:r>
              <a:rPr lang="ru-RU" sz="2800" dirty="0" smtClean="0"/>
              <a:t>-- исследовательские;</a:t>
            </a:r>
            <a:br>
              <a:rPr lang="ru-RU" sz="2800" dirty="0" smtClean="0"/>
            </a:br>
            <a:r>
              <a:rPr lang="ru-RU" sz="2800" dirty="0" smtClean="0"/>
              <a:t>-- творческие;</a:t>
            </a:r>
            <a:br>
              <a:rPr lang="ru-RU" sz="2800" dirty="0" smtClean="0"/>
            </a:br>
            <a:r>
              <a:rPr lang="ru-RU" sz="2800" dirty="0" smtClean="0"/>
              <a:t>-- прикладные;</a:t>
            </a:r>
            <a:br>
              <a:rPr lang="ru-RU" sz="2800" dirty="0" smtClean="0"/>
            </a:br>
            <a:r>
              <a:rPr lang="ru-RU" sz="2800" dirty="0" smtClean="0"/>
              <a:t>-- ролевые, игровые;</a:t>
            </a:r>
            <a:br>
              <a:rPr lang="ru-RU" sz="2800" dirty="0" smtClean="0"/>
            </a:br>
            <a:r>
              <a:rPr lang="ru-RU" sz="2800" dirty="0" smtClean="0"/>
              <a:t>-- издательские;</a:t>
            </a:r>
            <a:br>
              <a:rPr lang="ru-RU" sz="2800" dirty="0" smtClean="0"/>
            </a:br>
            <a:r>
              <a:rPr lang="ru-RU" sz="2800" dirty="0" smtClean="0"/>
              <a:t>-- сценарные.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400800" cy="2160240"/>
          </a:xfrm>
        </p:spPr>
        <p:txBody>
          <a:bodyPr>
            <a:norm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 характеру  доминирующей в проекте  деятельности: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043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2636912"/>
            <a:ext cx="7550224" cy="2878256"/>
          </a:xfrm>
        </p:spPr>
        <p:txBody>
          <a:bodyPr/>
          <a:lstStyle/>
          <a:p>
            <a:pPr algn="l"/>
            <a:r>
              <a:rPr lang="ru-RU" sz="2800" dirty="0" smtClean="0"/>
              <a:t>--  внутренние или региональные;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--  международные.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620688"/>
            <a:ext cx="6336704" cy="187220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 характеру контактов участников проекта: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8782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192</TotalTime>
  <Words>303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на тему «Проектная деятельность»</vt:lpstr>
      <vt:lpstr>    ОПРЕДЕЛЕНИЕ ПОНЯТИЯ </vt:lpstr>
      <vt:lpstr>Цель:</vt:lpstr>
      <vt:lpstr>Формирование  позитивной  самооценки  и  самоуважения   .  *Формирование навыков диалогового общения и социального  взаимодействия.  *Формирование  социально – преемлемых  форм  поведения .  *Формирование  навыков организации рабочего пространства   и использования рабочего времени.  *Развитие  умений  самостоятельно  и  совместно  принимать решения, выполнять творческие задачи .   *Развитие умения  работать с информацией (сбор, хранение.      систематизация, использование)  *Воспитание  лучших  качеств личности: чуткости, терпения, сопереживания, доброты, великодушия, трудолюбия.     </vt:lpstr>
      <vt:lpstr>*  личностно-ориентированное; *  деятельностное-обучение в деле, независимые занятия, совместное учение, мозговой штурм, ролевая игра, эвристическое и проблемное обучение, дискуссия, командное обучение;                                                                                                       *  обучающее взаимодействию в группе и групповой деятельности; *  развивающее умения самовыражения, самопроявления, самопрезентации и рефлексии; *  формирующее навыки самостоятельности в мыслительной, практической и волевой сферах; *   воспитывающее целеустремленность, толерантность, индивидуализм и коллективизм, ответственность; *   здоровьесберегающее.</vt:lpstr>
      <vt:lpstr>РОЛЬ УЧИТЕЛЯ В ОРГАНИЗАЦИИ ПРОЕКТА</vt:lpstr>
      <vt:lpstr>ТИПОЛОГИЯ  ПРОЕКТОВ</vt:lpstr>
      <vt:lpstr>-- исследовательские; -- творческие; -- прикладные; -- ролевые, игровые; -- издательские; -- сценарные.</vt:lpstr>
      <vt:lpstr>--  внутренние или региональные;  --  международные.</vt:lpstr>
      <vt:lpstr>-- проект с открытой, явной координацией;  -- проект со скрытой координацией.</vt:lpstr>
      <vt:lpstr>--  краткосрочные;  --  средней продолжительности;  --  долгосрочные.</vt:lpstr>
      <vt:lpstr>Этапы работы  методом  проектов</vt:lpstr>
      <vt:lpstr>--  индивидуальные;  --  парные;  --  групповые.</vt:lpstr>
      <vt:lpstr>-- выбор учащимися темы проекта, его обоснование и формирование мотивов выполнения;  -- определение совместно с учителем необходимого объёма знаний, умений, навыков для осуществления проекта;  -- составление учащимися  с помощью  учителя плана работы над проектом.</vt:lpstr>
      <vt:lpstr>-- Рассмотрение нескольких возможных вариантов выполнения проекта и отбор наиболее оптимального из них;  -- сбор и отборка требуемой информации по литературным источникам;  -- распределение обязанностей.</vt:lpstr>
      <vt:lpstr>--  объединение в единое целое полученной информации;  --  оформление учащимися проекта.</vt:lpstr>
      <vt:lpstr>--  защита проекта;  --  коллективное обсуждение, экспертиза, результаты внешней оценки, выводы.</vt:lpstr>
      <vt:lpstr>Каждый ребенок имеет право:  \ не участвовать ни в одном из проектов; \ участвовать одновременно в разных проектах и в разных ролях; \выйти в любой момент из любого проекта; \ в любой момент начать свой новый проект.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«Проектная деятельность»</dc:title>
  <dc:creator>User</dc:creator>
  <cp:lastModifiedBy>User</cp:lastModifiedBy>
  <cp:revision>27</cp:revision>
  <dcterms:created xsi:type="dcterms:W3CDTF">2012-01-31T20:39:34Z</dcterms:created>
  <dcterms:modified xsi:type="dcterms:W3CDTF">2012-02-01T21:48:20Z</dcterms:modified>
</cp:coreProperties>
</file>