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6" r:id="rId9"/>
    <p:sldId id="264" r:id="rId10"/>
    <p:sldId id="271" r:id="rId11"/>
    <p:sldId id="265" r:id="rId12"/>
    <p:sldId id="273" r:id="rId13"/>
    <p:sldId id="272" r:id="rId14"/>
    <p:sldId id="274" r:id="rId15"/>
    <p:sldId id="278" r:id="rId16"/>
    <p:sldId id="276" r:id="rId17"/>
    <p:sldId id="277" r:id="rId18"/>
    <p:sldId id="283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Пищевые отходы</c:v>
                </c:pt>
                <c:pt idx="1">
                  <c:v>Изделия из пластмассы</c:v>
                </c:pt>
                <c:pt idx="2">
                  <c:v>Полиэтиленовые пакеты</c:v>
                </c:pt>
                <c:pt idx="3">
                  <c:v>Бумага, картон</c:v>
                </c:pt>
                <c:pt idx="4">
                  <c:v>Консервные банки</c:v>
                </c:pt>
                <c:pt idx="5">
                  <c:v>Батарейки</c:v>
                </c:pt>
                <c:pt idx="6">
                  <c:v>Стекло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83</c:v>
                </c:pt>
                <c:pt idx="1">
                  <c:v>5</c:v>
                </c:pt>
                <c:pt idx="2">
                  <c:v>2</c:v>
                </c:pt>
                <c:pt idx="3">
                  <c:v>4.9000000000000004</c:v>
                </c:pt>
                <c:pt idx="4">
                  <c:v>0.9</c:v>
                </c:pt>
                <c:pt idx="5">
                  <c:v>0.5</c:v>
                </c:pt>
                <c:pt idx="6">
                  <c:v>2.5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greenword.ru/images/trash.jpg&amp;imgrefurl=http://greenword.ru" TargetMode="External"/><Relationship Id="rId2" Type="http://schemas.openxmlformats.org/officeDocument/2006/relationships/hyperlink" Target="http://upload.wikimedia.org/wikipedia/ru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bo-24.ru/service/tbo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3857629"/>
            <a:ext cx="4481514" cy="207170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Выполнила:   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</a:t>
            </a:r>
            <a:r>
              <a:rPr lang="ru-RU" sz="2000" b="1" dirty="0" err="1" smtClean="0">
                <a:solidFill>
                  <a:schemeClr val="tx1"/>
                </a:solidFill>
              </a:rPr>
              <a:t>Бабакина</a:t>
            </a:r>
            <a:r>
              <a:rPr lang="ru-RU" sz="2000" b="1" dirty="0" smtClean="0">
                <a:solidFill>
                  <a:schemeClr val="tx1"/>
                </a:solidFill>
              </a:rPr>
              <a:t>  Евгения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ученица 7 -го класса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МБОУ «Быковская ООШ»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Руководитель: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</a:t>
            </a:r>
            <a:r>
              <a:rPr lang="ru-RU" sz="2000" b="1" dirty="0" err="1" smtClean="0">
                <a:solidFill>
                  <a:schemeClr val="tx1"/>
                </a:solidFill>
              </a:rPr>
              <a:t>Чепурина</a:t>
            </a:r>
            <a:r>
              <a:rPr lang="ru-RU" sz="2000" b="1" dirty="0" smtClean="0">
                <a:solidFill>
                  <a:schemeClr val="tx1"/>
                </a:solidFill>
              </a:rPr>
              <a:t> Галина Михайловна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учитель экологии и географии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563838" cy="1360128"/>
          </a:xfrm>
        </p:spPr>
        <p:txBody>
          <a:bodyPr>
            <a:noAutofit/>
          </a:bodyPr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Социально – экологический проект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«Просто мусор или экологическая угроза?»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пути утилизации мусора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54162"/>
            <a:ext cx="9001156" cy="4525963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организация свалок;</a:t>
            </a:r>
          </a:p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вторичное использование отходов;</a:t>
            </a:r>
          </a:p>
          <a:p>
            <a:pPr lvl="0"/>
            <a:r>
              <a:rPr lang="ru-RU" sz="4000" b="1" dirty="0" smtClean="0">
                <a:solidFill>
                  <a:schemeClr val="tx1"/>
                </a:solidFill>
              </a:rPr>
              <a:t>сжигание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Бытовые отходы моей семьи</a:t>
            </a:r>
            <a:endParaRPr lang="ru-RU" dirty="0"/>
          </a:p>
        </p:txBody>
      </p:sp>
      <p:pic>
        <p:nvPicPr>
          <p:cNvPr id="4" name="Содержимое 3" descr="C:\Documents and Settings\Admin\Мои документы\Мои рисунки\Изображение\Изображение 0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85860"/>
            <a:ext cx="7165474" cy="473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Результаты эксперимента</a:t>
            </a:r>
          </a:p>
          <a:p>
            <a:pPr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2857496"/>
          <a:ext cx="7072362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В течение недели   мусор собирался раздельно  и  взвешивался.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Интервью с главой администрации </a:t>
            </a:r>
            <a:r>
              <a:rPr lang="ru-RU" sz="2700" dirty="0" smtClean="0">
                <a:solidFill>
                  <a:srgbClr val="FF0000"/>
                </a:solidFill>
              </a:rPr>
              <a:t>Быковского сельского поселения Гладковой Н.Н</a:t>
            </a:r>
            <a:r>
              <a:rPr lang="ru-RU" sz="2200" dirty="0" smtClean="0"/>
              <a:t>.</a:t>
            </a:r>
            <a:endParaRPr lang="ru-RU" dirty="0"/>
          </a:p>
        </p:txBody>
      </p:sp>
      <p:pic>
        <p:nvPicPr>
          <p:cNvPr id="4" name="Содержимое 3" descr="C:\Documents and Settings\Admin\Мои документы\Мои рисунки\Изображение\Изображение 029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217101"/>
            <a:ext cx="4267200" cy="356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562476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Вопрос:</a:t>
            </a:r>
            <a:r>
              <a:rPr lang="ru-RU" sz="2000" dirty="0" smtClean="0"/>
              <a:t> Как вы считаете,  в чем причина образования несанкционированных свалок?</a:t>
            </a:r>
          </a:p>
          <a:p>
            <a:pPr>
              <a:buNone/>
            </a:pPr>
            <a:r>
              <a:rPr lang="ru-RU" sz="2000" b="1" dirty="0" smtClean="0"/>
              <a:t>Ответ:</a:t>
            </a:r>
            <a:r>
              <a:rPr lang="ru-RU" sz="2000" dirty="0" smtClean="0"/>
              <a:t> Низкий уровень экологической культуры населения. На территории нашего поселения расположена официальная свалка, но ввоз мусора туда платный. Поэтому многие экономят деньги, сбрасывая мусор на опушки леса, в овраги, посадки. И не задумываются о том, какой вред наносят природе, что оставляют в наследство своим потомкам.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28802"/>
            <a:ext cx="7134244" cy="4525963"/>
          </a:xfrm>
        </p:spPr>
        <p:txBody>
          <a:bodyPr/>
          <a:lstStyle/>
          <a:p>
            <a:pPr marL="273050" indent="-273050">
              <a:buClr>
                <a:srgbClr val="0BD0D9"/>
              </a:buClr>
              <a:buSzPct val="95000"/>
              <a:buNone/>
            </a:pPr>
            <a:r>
              <a:rPr lang="ru-RU" b="1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Собранные отдельно компоненты ТБО могут  стать прекрасным материалом для создания оригинальных, изящных поделок, декоративных украшений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Жители </a:t>
            </a:r>
            <a:r>
              <a:rPr lang="ru-RU" dirty="0" smtClean="0">
                <a:solidFill>
                  <a:srgbClr val="FF0000"/>
                </a:solidFill>
              </a:rPr>
              <a:t>улицы Олимпийская нашли применение бросовому </a:t>
            </a:r>
            <a:r>
              <a:rPr lang="ru-RU" dirty="0" smtClean="0">
                <a:solidFill>
                  <a:srgbClr val="FF0000"/>
                </a:solidFill>
              </a:rPr>
              <a:t>материалу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Рисунок 10" descr="G:\IMG_76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357298"/>
            <a:ext cx="5393568" cy="35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 rot="10800000" flipV="1">
            <a:off x="357158" y="5357826"/>
            <a:ext cx="8634442" cy="1143008"/>
          </a:xfrm>
          <a:prstGeom prst="rect">
            <a:avLst/>
          </a:prstGeom>
        </p:spPr>
        <p:txBody>
          <a:bodyPr vert="horz" anchor="ctr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 их улица стала самой красивой в </a:t>
            </a: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яковлевском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районе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Мои идеи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7" name="Рисунок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28736"/>
            <a:ext cx="3762380" cy="502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заключение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  <a:tabLst>
                <a:tab pos="5940425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Избавиться от накопления ТБО можно!!!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Раздельный сбор мусора  уменьшает  вред, наносимый им природе.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Но привлечь население к сортировке мусора практически не возможно из-за низкого уровня экологической культуры</a:t>
            </a:r>
            <a:r>
              <a:rPr lang="ru-RU" dirty="0" smtClean="0"/>
              <a:t>.</a:t>
            </a:r>
          </a:p>
          <a:p>
            <a:pPr algn="ctr">
              <a:buNone/>
              <a:tabLst>
                <a:tab pos="5940425" algn="l"/>
              </a:tabLst>
            </a:pPr>
            <a:endParaRPr lang="ru-RU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None/>
              <a:tabLst>
                <a:tab pos="5940425" algn="l"/>
              </a:tabLst>
            </a:pPr>
            <a:endParaRPr lang="ru-RU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 повысить экологическую культуру населения?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результатами исследовательской работы выступить   на классных часах, родительских собраниях; </a:t>
            </a:r>
          </a:p>
          <a:p>
            <a:pPr lvl="0"/>
            <a:r>
              <a:rPr lang="ru-RU" dirty="0" smtClean="0"/>
              <a:t>убеждать собственным примером – участвовать в уборке  от мусора территории  школьного  двора, улиц нашего села;</a:t>
            </a:r>
          </a:p>
          <a:p>
            <a:pPr lvl="0"/>
            <a:r>
              <a:rPr lang="ru-RU" dirty="0" smtClean="0"/>
              <a:t>результаты мероприятий  освещать в районной газете.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Литература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tabLst>
                <a:tab pos="5940425" algn="l"/>
              </a:tabLst>
            </a:pPr>
            <a:r>
              <a:rPr lang="ru-RU" dirty="0" smtClean="0"/>
              <a:t>1. Свалка / </a:t>
            </a:r>
            <a:r>
              <a:rPr lang="ru-RU" dirty="0" smtClean="0">
                <a:hlinkClick r:id="rId2"/>
              </a:rPr>
              <a:t>http://upload.wikimedia.org/wikipedia/ru.jpg</a:t>
            </a:r>
            <a:endParaRPr lang="ru-RU" dirty="0" smtClean="0"/>
          </a:p>
          <a:p>
            <a:pPr>
              <a:buNone/>
              <a:tabLst>
                <a:tab pos="5940425" algn="l"/>
              </a:tabLst>
            </a:pPr>
            <a:r>
              <a:rPr lang="ru-RU" dirty="0" smtClean="0"/>
              <a:t>2. Величайшая свалка мусора на планете / </a:t>
            </a:r>
            <a:r>
              <a:rPr lang="ru-RU" dirty="0" smtClean="0">
                <a:hlinkClick r:id="rId3"/>
              </a:rPr>
              <a:t>http://www.google.ru/imgres?imgurl=http://greenword.ru/images/trash.jpg&amp;imgrefurl=http://greenword.ru</a:t>
            </a:r>
            <a:endParaRPr lang="ru-RU" dirty="0" smtClean="0"/>
          </a:p>
          <a:p>
            <a:pPr>
              <a:buNone/>
              <a:tabLst>
                <a:tab pos="5940425" algn="l"/>
              </a:tabLst>
            </a:pPr>
            <a:r>
              <a:rPr lang="ru-RU" dirty="0" smtClean="0"/>
              <a:t>3. Поделки из пластиковых бутылок , бумаги / http://www.epochtimes.ru/images/stories.jpg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u="sng" dirty="0" smtClean="0">
                <a:hlinkClick r:id="rId4"/>
              </a:rPr>
              <a:t>http://tbo-24.ru/service/tbo.html</a:t>
            </a:r>
            <a:endParaRPr lang="ru-RU" u="sng" dirty="0" smtClean="0"/>
          </a:p>
          <a:p>
            <a:pPr lvl="0"/>
            <a:endParaRPr lang="ru-RU" u="sng" dirty="0" smtClean="0"/>
          </a:p>
          <a:p>
            <a:pPr lvl="0"/>
            <a:endParaRPr lang="ru-RU" u="sng" dirty="0" smtClean="0"/>
          </a:p>
          <a:p>
            <a:pPr lvl="0"/>
            <a:endParaRPr lang="ru-RU" u="sng" dirty="0" smtClean="0"/>
          </a:p>
          <a:p>
            <a:pPr lvl="0"/>
            <a:endParaRPr lang="ru-RU" u="sng" dirty="0" smtClean="0"/>
          </a:p>
          <a:p>
            <a:pPr lvl="0"/>
            <a:endParaRPr lang="ru-RU" u="sng" dirty="0" smtClean="0"/>
          </a:p>
          <a:p>
            <a:pPr algn="ctr">
              <a:buNone/>
            </a:pPr>
            <a:r>
              <a:rPr lang="ru-RU" sz="5100" b="1" dirty="0" smtClean="0">
                <a:solidFill>
                  <a:srgbClr val="FF0000"/>
                </a:solidFill>
              </a:rPr>
              <a:t>Спасибо за внимание!</a:t>
            </a:r>
          </a:p>
          <a:p>
            <a:pPr lvl="0"/>
            <a:endParaRPr lang="ru-RU" u="sng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Мусорные контейнеры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 улице Мира</a:t>
            </a:r>
            <a:endParaRPr lang="ru-RU" dirty="0"/>
          </a:p>
        </p:txBody>
      </p:sp>
      <p:pic>
        <p:nvPicPr>
          <p:cNvPr id="5" name="Picture 3" descr="G:\проект ёлка\DSCN1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57229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Актуальность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</a:t>
            </a:r>
            <a:r>
              <a:rPr lang="ru-RU" b="1" dirty="0" smtClean="0">
                <a:solidFill>
                  <a:schemeClr val="tx1"/>
                </a:solidFill>
              </a:rPr>
              <a:t>Поиск  новых эффективных, экологически чистых способов утилизации твердых бытовых отходов (ТБО) на основании проведенных исследований.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4294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Предмет исследования: </a:t>
            </a:r>
            <a:r>
              <a:rPr lang="ru-RU" b="1" dirty="0" smtClean="0">
                <a:solidFill>
                  <a:schemeClr val="tx1"/>
                </a:solidFill>
              </a:rPr>
              <a:t>бытовые отходы жизнедеятельности человека.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Объект исследования: </a:t>
            </a:r>
            <a:r>
              <a:rPr lang="ru-RU" b="1" dirty="0" smtClean="0">
                <a:solidFill>
                  <a:schemeClr val="tx1"/>
                </a:solidFill>
              </a:rPr>
              <a:t>моя семья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гипотеза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Если  бытовой мусор сортировать на группы, то каждую из них можно перерабатывать для повторного использования без вреда для окружающей  среды.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А может быть мусору можно дать «вторую жизнь»?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86800" cy="60007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Цель: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рассмотреть и проанализировать количество выброшенного мусора за неделю.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З</a:t>
            </a:r>
            <a:r>
              <a:rPr lang="ru-RU" sz="4000" b="1" dirty="0" smtClean="0">
                <a:solidFill>
                  <a:srgbClr val="FF0000"/>
                </a:solidFill>
              </a:rPr>
              <a:t>адачи:</a:t>
            </a:r>
            <a:endParaRPr lang="ru-RU" sz="4000" dirty="0" smtClean="0">
              <a:solidFill>
                <a:srgbClr val="FF0000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выявить  основные виды мусора,  источники его накопления и влияние на окружающую среду;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определить проблемы утилизации мусора;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провести  исследование бытовых отходов моей семьи;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изучить  способы «борьбы» с бытовым отходами, а именно с самым безопасным - способом утилизации;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изготовить полезные изделия из  ТБО.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Практическая значимость работы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Научиться через практическую работу находить полезное применение бытовому мусору, тем самым внести свой посильный вклад в частичную утилизацию и сокращению мусорных свалок.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FF0000"/>
                </a:solidFill>
              </a:rPr>
              <a:t>Что такое мусор?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Твёрдые бытовые отходы (ТБО, бытовой мусор) — предметы или товары, потерявшие потребительские свойства, наибольшая часть отходов потребления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Классификация мусора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Органические отходы </a:t>
            </a:r>
            <a:r>
              <a:rPr lang="ru-RU" dirty="0" smtClean="0"/>
              <a:t>быстро разлагаются, хотя их разложение  сопровождает неприятный запах и инфекции.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Неорганические отходы      </a:t>
            </a:r>
            <a:r>
              <a:rPr lang="ru-RU" dirty="0" smtClean="0"/>
              <a:t>разлагаться десятки или даже сотни лет, а имеющиеся в них химические и токсичные элементы загрязняют воздух, почву, воду.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393</TotalTime>
  <Words>495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Выполнила:                  Бабакина  Евгения              ученица 7 -го класса               МБОУ «Быковская ООШ» Руководитель:              Чепурина Галина Михайловна              учитель экологии и географии </vt:lpstr>
      <vt:lpstr>Мусорные контейнеры  на улице Мира</vt:lpstr>
      <vt:lpstr>Актуальность проекта</vt:lpstr>
      <vt:lpstr>Слайд 4</vt:lpstr>
      <vt:lpstr>гипотеза</vt:lpstr>
      <vt:lpstr>Слайд 6</vt:lpstr>
      <vt:lpstr>Практическая значимость работы </vt:lpstr>
      <vt:lpstr>Что такое мусор? </vt:lpstr>
      <vt:lpstr>Классификация мусора</vt:lpstr>
      <vt:lpstr>пути утилизации мусора: </vt:lpstr>
      <vt:lpstr>Бытовые отходы моей семьи</vt:lpstr>
      <vt:lpstr>В течение недели   мусор собирался раздельно  и  взвешивался. </vt:lpstr>
      <vt:lpstr>Интервью с главой администрации Быковского сельского поселения Гладковой Н.Н.</vt:lpstr>
      <vt:lpstr>Слайд 14</vt:lpstr>
      <vt:lpstr> Жители улицы Олимпийская нашли применение бросовому материалу  </vt:lpstr>
      <vt:lpstr>Мои идеи</vt:lpstr>
      <vt:lpstr>заключение</vt:lpstr>
      <vt:lpstr>Как повысить экологическую культуру населения?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                 Бабакина  Евгения              ученица 7 -го класса               МБОУ «Быковская ООШ» Руководитель:              Чепурина Галина Михайловна              учитель экологии и географии </dc:title>
  <cp:lastModifiedBy>Admin</cp:lastModifiedBy>
  <cp:revision>49</cp:revision>
  <dcterms:modified xsi:type="dcterms:W3CDTF">2013-11-12T16:56:07Z</dcterms:modified>
</cp:coreProperties>
</file>