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69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F5A012B-1320-4FAC-A46B-86434A94D415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EB9CE88-4663-4DED-AA0E-686966B1C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fp=0&amp;text=%D0%9F%D0%B0%D0%BC%D1%83%D0%BA%D0%BA%D0%B0%D0%BB%D0%B5%20%D0%B2%20%D0%A2%D1%83%D1%80%D1%86%D0%B8%D0%B8&amp;noreask=1&amp;pos=18&amp;lr=63&amp;rpt=simage&amp;uinfo=ww-1903-wh-977-fw-1678-fh-598-pd-1&amp;img_url=http://test.ukr-info.net/edit2/6730/8/11.jpg" TargetMode="External"/><Relationship Id="rId3" Type="http://schemas.openxmlformats.org/officeDocument/2006/relationships/hyperlink" Target="http://www.terra-z.ru/archives/18805" TargetMode="External"/><Relationship Id="rId7" Type="http://schemas.openxmlformats.org/officeDocument/2006/relationships/hyperlink" Target="http://ru.wikipedia.org/wiki/%CF%E0%EC%F3%EA%EA%E0%EB%E5" TargetMode="External"/><Relationship Id="rId2" Type="http://schemas.openxmlformats.org/officeDocument/2006/relationships/hyperlink" Target="http://www.wolfnight.ru/forum/forum_theme.php?theme=730&amp;page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olyaseg.livejournal.com/412315.html" TargetMode="External"/><Relationship Id="rId5" Type="http://schemas.openxmlformats.org/officeDocument/2006/relationships/hyperlink" Target="http://pozitiv-news.ru/mir/20-samyih-udivitelnyih-mest-na-zemle-kotoryie-nepremenno-nado-posetit.html" TargetMode="External"/><Relationship Id="rId4" Type="http://schemas.openxmlformats.org/officeDocument/2006/relationships/hyperlink" Target="http://lifeglobe.net/entry/1076" TargetMode="External"/><Relationship Id="rId9" Type="http://schemas.openxmlformats.org/officeDocument/2006/relationships/hyperlink" Target="http://prirodadi.ru/opasnie_mesta_mira/krovavyiy-prud-v-yaponii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829761"/>
          </a:xfrm>
        </p:spPr>
        <p:txBody>
          <a:bodyPr/>
          <a:lstStyle/>
          <a:p>
            <a:r>
              <a:rPr lang="ru-RU" i="1" dirty="0" smtClean="0">
                <a:latin typeface="Monotype Corsiva" pitchFamily="66" charset="0"/>
              </a:rPr>
              <a:t> </a:t>
            </a:r>
            <a:endParaRPr lang="ru-RU" i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3429000"/>
            <a:ext cx="2736304" cy="1728192"/>
          </a:xfrm>
        </p:spPr>
        <p:txBody>
          <a:bodyPr>
            <a:normAutofit lnSpcReduction="10000"/>
          </a:bodyPr>
          <a:lstStyle/>
          <a:p>
            <a:r>
              <a:rPr lang="ru-RU" sz="1400" i="1" dirty="0">
                <a:solidFill>
                  <a:srgbClr val="00B0F0"/>
                </a:solidFill>
                <a:latin typeface="Monotype Corsiva" pitchFamily="66" charset="0"/>
              </a:rPr>
              <a:t>Составила:</a:t>
            </a:r>
          </a:p>
          <a:p>
            <a:r>
              <a:rPr lang="ru-RU" sz="1400" i="1" dirty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1400" i="1" u="sng" dirty="0" err="1">
                <a:solidFill>
                  <a:srgbClr val="00B0F0"/>
                </a:solidFill>
                <a:latin typeface="Monotype Corsiva" pitchFamily="66" charset="0"/>
              </a:rPr>
              <a:t>Ганзий</a:t>
            </a:r>
            <a:r>
              <a:rPr lang="ru-RU" sz="1400" i="1" u="sng" dirty="0">
                <a:solidFill>
                  <a:srgbClr val="00B0F0"/>
                </a:solidFill>
                <a:latin typeface="Monotype Corsiva" pitchFamily="66" charset="0"/>
              </a:rPr>
              <a:t> Анастасия</a:t>
            </a:r>
          </a:p>
          <a:p>
            <a:r>
              <a:rPr lang="ru-RU" sz="1400" i="1" dirty="0">
                <a:solidFill>
                  <a:srgbClr val="00B0F0"/>
                </a:solidFill>
                <a:latin typeface="Monotype Corsiva" pitchFamily="66" charset="0"/>
              </a:rPr>
              <a:t>4</a:t>
            </a:r>
            <a:r>
              <a:rPr lang="ru-RU" sz="1400" i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1400" i="1" dirty="0">
                <a:solidFill>
                  <a:srgbClr val="00B0F0"/>
                </a:solidFill>
                <a:latin typeface="Monotype Corsiva" pitchFamily="66" charset="0"/>
              </a:rPr>
              <a:t>«Б» класс Муниципальное бюджетное образовательное учреждение </a:t>
            </a:r>
            <a:r>
              <a:rPr lang="ru-RU" sz="1400" i="1" dirty="0" smtClean="0">
                <a:solidFill>
                  <a:srgbClr val="00B0F0"/>
                </a:solidFill>
                <a:latin typeface="Monotype Corsiva" pitchFamily="66" charset="0"/>
              </a:rPr>
              <a:t>« </a:t>
            </a:r>
            <a:r>
              <a:rPr lang="ru-RU" sz="1400" i="1" dirty="0">
                <a:solidFill>
                  <a:srgbClr val="00B0F0"/>
                </a:solidFill>
                <a:latin typeface="Monotype Corsiva" pitchFamily="66" charset="0"/>
              </a:rPr>
              <a:t>Приморская СОШ»</a:t>
            </a:r>
          </a:p>
          <a:p>
            <a:r>
              <a:rPr lang="ru-RU" sz="1400" i="1" dirty="0">
                <a:solidFill>
                  <a:srgbClr val="00B0F0"/>
                </a:solidFill>
                <a:latin typeface="Monotype Corsiva" pitchFamily="66" charset="0"/>
              </a:rPr>
              <a:t>Классный руководитель:</a:t>
            </a:r>
          </a:p>
          <a:p>
            <a:r>
              <a:rPr lang="ru-RU" sz="1400" i="1" u="sng" dirty="0">
                <a:solidFill>
                  <a:srgbClr val="00B0F0"/>
                </a:solidFill>
                <a:latin typeface="Monotype Corsiva" pitchFamily="66" charset="0"/>
              </a:rPr>
              <a:t>Тетерева Наталья Петровна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9145016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Удивительные места нашей планеты.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97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30243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err="1" smtClean="0">
                <a:solidFill>
                  <a:srgbClr val="00B0F0"/>
                </a:solidFill>
                <a:latin typeface="Monotype Corsiva" pitchFamily="66" charset="0"/>
              </a:rPr>
              <a:t>Памуккале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 в Турции. Это</a:t>
            </a:r>
            <a:r>
              <a:rPr lang="ru-RU" sz="1600" dirty="0" smtClean="0"/>
              <a:t> –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вода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,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стекающая со склонов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горы она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образует систему причудливых водоёмов с известняковыми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стенами (травертинами).Ослепительно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белые террасы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возникли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на склоне горы в результате отложения солей из насыщенных 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 кальцием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 источников. Эти места используются как курортная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местность.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Х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одить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по травертинам нельзя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, за исключением специально выделенной зоны,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так как они очень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хрупкие.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Ходить по травертинам можно только без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обуви. Купаться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запрещено, однако многие туристы, несмотря на запрет, погружаются в травертины, глубина которых не превышает 1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метра.</a:t>
            </a:r>
            <a:endParaRPr lang="ru-RU" sz="1600" b="1" i="1" dirty="0">
              <a:solidFill>
                <a:srgbClr val="00B0F0"/>
              </a:solidFill>
              <a:latin typeface="Monotype Corsiva" pitchFamily="66" charset="0"/>
            </a:endParaRPr>
          </a:p>
          <a:p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Это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место популярно не только из-за минеральных вод, но и из-за красоты.</a:t>
            </a:r>
          </a:p>
        </p:txBody>
      </p:sp>
      <p:pic>
        <p:nvPicPr>
          <p:cNvPr id="7173" name="Picture 5" descr="C:\Users\Олег\Pictures\В портфолио\Картинки к презентациям\6c198c02c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356161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Олег\Pictures\В портфолио\Картинки к презентациям\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7675" y="4221088"/>
            <a:ext cx="3695566" cy="246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Олег\Pictures\В портфолио\Картинки к презентациям\пакмукале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4977" y="2300920"/>
            <a:ext cx="3497319" cy="233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30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3164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Острова </a:t>
            </a:r>
            <a:r>
              <a:rPr lang="ru-RU" sz="1600" b="1" i="1" dirty="0" err="1" smtClean="0">
                <a:solidFill>
                  <a:srgbClr val="00B0F0"/>
                </a:solidFill>
                <a:latin typeface="Monotype Corsiva" pitchFamily="66" charset="0"/>
              </a:rPr>
              <a:t>Сокотра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–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одни из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самых труднодоступных в мире архипелагов,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которые находится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в Аравийском море и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отличаются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огромным разнообразием живой природы. Благодаря изолированности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остров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и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их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теплому климату здесь есть множество удивительных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растений, которые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не найдешь больше нигде на планете. Исследования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ученых показали, что из 825 видов растений, которые есть на острове, 307 видов, то есть 37% эндемичны – их нет больше нигде.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9485" y="4192099"/>
            <a:ext cx="310074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 descr="C:\Users\Олег\Pictures\В портфолио\Картинки к презентациям\80777994_large_Sokotra__Socotra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7648" y="1806901"/>
            <a:ext cx="3024423" cy="219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Олег\Pictures\В портфолио\Картинки к презентациям\сокотра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5" y="4192099"/>
            <a:ext cx="3254349" cy="210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C:\Users\Олег\Pictures\В портфолио\Картинки к презентациям\сокотра 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5" y="1772815"/>
            <a:ext cx="3181580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794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260648"/>
            <a:ext cx="29338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Список используемой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литературы :</a:t>
            </a:r>
            <a:endParaRPr lang="ru-RU" sz="1600" b="1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980728"/>
            <a:ext cx="6246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u="sng" dirty="0">
                <a:latin typeface="Monotype Corsiva" pitchFamily="66" charset="0"/>
                <a:hlinkClick r:id="rId2"/>
              </a:rPr>
              <a:t>http://</a:t>
            </a:r>
            <a:r>
              <a:rPr lang="ru-RU" sz="1600" b="1" i="1" u="sng" dirty="0" smtClean="0">
                <a:latin typeface="Monotype Corsiva" pitchFamily="66" charset="0"/>
                <a:hlinkClick r:id="rId2"/>
              </a:rPr>
              <a:t>www.wolfnight.ru/forum/forum_theme.php?theme=730&amp;page=1</a:t>
            </a:r>
            <a:endParaRPr lang="ru-RU" sz="1600" b="1" i="1" dirty="0">
              <a:latin typeface="Monotype Corsiva" pitchFamily="66" charset="0"/>
            </a:endParaRPr>
          </a:p>
          <a:p>
            <a:r>
              <a:rPr lang="ru-RU" sz="1600" b="1" i="1" u="sng" dirty="0">
                <a:latin typeface="Monotype Corsiva" pitchFamily="66" charset="0"/>
                <a:hlinkClick r:id="rId3"/>
              </a:rPr>
              <a:t>http://www.terra-z.ru/archives/18805</a:t>
            </a:r>
            <a:endParaRPr lang="ru-RU" sz="1600" b="1" i="1" dirty="0">
              <a:latin typeface="Monotype Corsiva" pitchFamily="66" charset="0"/>
            </a:endParaRPr>
          </a:p>
          <a:p>
            <a:r>
              <a:rPr lang="ru-RU" sz="1600" b="1" i="1" u="sng" dirty="0">
                <a:latin typeface="Monotype Corsiva" pitchFamily="66" charset="0"/>
                <a:hlinkClick r:id="rId4"/>
              </a:rPr>
              <a:t>http://lifeglobe.net/entry/1076</a:t>
            </a:r>
            <a:endParaRPr lang="ru-RU" sz="1600" b="1" i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60532" y="1668875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u="sng" dirty="0">
                <a:latin typeface="Monotype Corsiva" pitchFamily="66" charset="0"/>
                <a:hlinkClick r:id="rId5"/>
              </a:rPr>
              <a:t>http://pozitiv-news.ru/mir/20-samyih-udivitelnyih-mest-na-zemle-kotoryie-nepremenno-nado-posetit.html</a:t>
            </a:r>
            <a:endParaRPr lang="ru-RU" sz="1600" b="1" i="1" dirty="0">
              <a:latin typeface="Monotype Corsiva" pitchFamily="66" charset="0"/>
            </a:endParaRPr>
          </a:p>
          <a:p>
            <a:r>
              <a:rPr lang="ru-RU" sz="1600" b="1" i="1" u="sng" dirty="0">
                <a:latin typeface="Monotype Corsiva" pitchFamily="66" charset="0"/>
                <a:hlinkClick r:id="rId6"/>
              </a:rPr>
              <a:t>http://kolyaseg.livejournal.com/412315.html</a:t>
            </a:r>
            <a:endParaRPr lang="ru-RU" sz="1600" b="1" i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487280"/>
            <a:ext cx="588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latin typeface="Monotype Corsiva" pitchFamily="66" charset="0"/>
                <a:hlinkClick r:id="rId7"/>
              </a:rPr>
              <a:t>http://ru.wikipedia.org/wiki/%CF%E0%EC%F3%EA%EA%E0%EB%E5</a:t>
            </a:r>
            <a:endParaRPr lang="ru-RU" sz="1600" b="1" i="1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60532" y="2820687"/>
            <a:ext cx="74759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latin typeface="Monotype Corsiva" pitchFamily="66" charset="0"/>
                <a:hlinkClick r:id="rId8"/>
              </a:rPr>
              <a:t>http://images.yandex.ru/yandsearch?source=wiz&amp;fp=0&amp;text=%D0%9F%D0%B0%D0%BC%D1%83%D0%BA%D0%BA%D0%B0%D0%BB%D0%B5%20%D0%B2%20%D0%A2%D1%83%D1%80%D1%86%D0%B8%D0%B8&amp;noreask=1&amp;pos=18&amp;lr=63&amp;rpt=simage&amp;uinfo=ww-1903-wh-977-fw-1678-fh-598-pd-1&amp;img_url=http://test.ukr-info.net/edit2/6730/8/11.jpg</a:t>
            </a:r>
            <a:endParaRPr lang="ru-RU" sz="1600" b="1" i="1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3817930"/>
            <a:ext cx="54092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latin typeface="Monotype Corsiva" pitchFamily="66" charset="0"/>
                <a:hlinkClick r:id="rId9"/>
              </a:rPr>
              <a:t>http://prirodadi.ru/opasnie_mesta_mira/krovavyiy-prud-v-yaponii.html</a:t>
            </a:r>
            <a:endParaRPr lang="ru-RU" sz="1600" b="1" i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821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На Земле до сих пор остаются места, сохранившие свою первозданную красоту. Захватывающие дух горные пейзажи, кристально чистые озера, изумительные тропические острова – в мире столько всего прекрасного ,удивительного и необычного! Необычны они своими ландшафтами, увидев эти фотографии можно подумать, что эти места находятся на каких-то других планетах, в других галактиках, но никак не на Земле. Самое удивительное то, что первоначальное впечатление ошибочно – наша планета способна удивлять нас, постоянно преподнося новые сюрпризы и загадки.</a:t>
            </a:r>
            <a:r>
              <a:rPr lang="ru-RU" sz="1600" b="1" dirty="0">
                <a:latin typeface="Monotype Corsiva" pitchFamily="66" charset="0"/>
              </a:rPr>
              <a:t/>
            </a:r>
            <a:br>
              <a:rPr lang="ru-RU" sz="1600" b="1" dirty="0">
                <a:latin typeface="Monotype Corsiva" pitchFamily="66" charset="0"/>
              </a:rPr>
            </a:br>
            <a:r>
              <a:rPr lang="ru-RU" sz="1600" b="1" dirty="0">
                <a:latin typeface="Monotype Corsiva" pitchFamily="66" charset="0"/>
              </a:rPr>
              <a:t> </a:t>
            </a:r>
          </a:p>
        </p:txBody>
      </p:sp>
      <p:pic>
        <p:nvPicPr>
          <p:cNvPr id="3" name="Picture 3" descr="C:\Users\Олег\Pictures\В портфолио\каньон антилопы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97336"/>
            <a:ext cx="2908749" cy="208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Олег\Pictures\В портфолио\сокотра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140968"/>
            <a:ext cx="2959224" cy="221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Олег\Pictures\В портфолио\скалы волна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05064"/>
            <a:ext cx="26642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715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>
              <a:buNone/>
            </a:pP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Начнем пожалуй с самого неземного участка нашей планеты – Сухих долин в Антарктике. Эта пустыня уникальна тем – что это самое сухое место на земле. Здесь не выпадало никаких осадков на протяжение нескольких миллионов лет. Это место по своему климату наиболее приближено к Марсу, поэтому представляет особый интерес для NASA. Здесь проводятся испытания </a:t>
            </a:r>
            <a:r>
              <a:rPr lang="ru-RU" sz="1600" b="1" i="1" dirty="0" err="1">
                <a:solidFill>
                  <a:srgbClr val="00B0F0"/>
                </a:solidFill>
                <a:latin typeface="Monotype Corsiva" pitchFamily="66" charset="0"/>
              </a:rPr>
              <a:t>марсоходов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, ведутся масштабные исследования во всех направлениях. Это единственная часть Антарктиды, не покрытая льдом. В долинах находится замерзшее озеро с чрезвычайно соленой водой, подо льдом были обнаружены таинственные бактерии и организмы – эта находка послужила подтверждением теории о том, что жизнь на Марсе существует.</a:t>
            </a:r>
          </a:p>
        </p:txBody>
      </p:sp>
      <p:pic>
        <p:nvPicPr>
          <p:cNvPr id="4" name="Picture 3" descr="C:\Users\Олег\Pictures\В портфолио\90746898_valey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2398" y="4653136"/>
            <a:ext cx="2843250" cy="20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Олег\Pictures\В портфолио\самое сухое мест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490" y="2420889"/>
            <a:ext cx="2644268" cy="198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Олег\Pictures\В портфолио\Картинки к презентациям\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2727" y="3448368"/>
            <a:ext cx="2910554" cy="192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493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В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ы  наверно никогда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не слышали о Пятнистом озере, и тем более не видели таких потрясающих пейзажей. Расположено озеро в Британской Колумбии, Канада. В зависимости от погодных условий и времени года озеро кристаллизуется, и окрашивается в определенный цвет. На озере образуется множество “пятен” – кругов из минералов. Это самая большая в мире концентрация сульфата магния (соли Эпсома), кальция и натрия, а так же серебра и титана.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Летом большая часть воды в озере испаряется, оставляя островки из минералов. На озере появляются большие пятна и в зависимости от минерального состава в разное время года они окрашены различными цветами. Это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место священно у коренных индейцев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Канады и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знаменито своими лечебными свойствами – за это ему было дано название </a:t>
            </a:r>
            <a:r>
              <a:rPr lang="ru-RU" sz="1600" b="1" i="1" dirty="0" err="1">
                <a:solidFill>
                  <a:srgbClr val="00B0F0"/>
                </a:solidFill>
                <a:latin typeface="Monotype Corsiva" pitchFamily="66" charset="0"/>
              </a:rPr>
              <a:t>Клилук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. </a:t>
            </a:r>
          </a:p>
        </p:txBody>
      </p:sp>
      <p:pic>
        <p:nvPicPr>
          <p:cNvPr id="3074" name="Picture 2" descr="C:\Users\Олег\Pictures\В портфолио\озеро клилу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5421" y="2542693"/>
            <a:ext cx="2649895" cy="199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Олег\Pictures\В портфолио\клилук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537" y="2492896"/>
            <a:ext cx="2952328" cy="204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ег\Pictures\В портфолио\клилук 2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89187"/>
            <a:ext cx="2997696" cy="211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824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500" y="141639"/>
            <a:ext cx="40804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Необычные места есть и в Японии.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В городе  </a:t>
            </a:r>
            <a:r>
              <a:rPr lang="ru-RU" sz="1600" b="1" i="1" dirty="0" err="1" smtClean="0">
                <a:solidFill>
                  <a:srgbClr val="00B0F0"/>
                </a:solidFill>
                <a:latin typeface="Monotype Corsiva" pitchFamily="66" charset="0"/>
              </a:rPr>
              <a:t>Беппу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 ,находятся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девять необычных источников-гейзеров, но самый знаменитый среди них – Кровавый пруд с горячей водой ярко-красного цвета.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Кровавый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пруд -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это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один из самых известных источников . Я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понцы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называют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 Кровавый пруд адом ,а почему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же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адом? Купаться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в этом пруду не рекомендуется из-за высокой температуры, достигающей 90 градусов, и большой концентрации солей железа, которые и окрашивают воду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 в кроваво-красный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цвет. А над поверхностью воды пар окутывает все и создается впечатление кровавого места вечных мук ада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.</a:t>
            </a:r>
            <a:r>
              <a:rPr lang="ru-RU" sz="1600" b="1" dirty="0"/>
              <a:t>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Кровавый пруд в </a:t>
            </a:r>
            <a:r>
              <a:rPr lang="ru-RU" sz="1600" b="1" i="1" dirty="0" err="1">
                <a:solidFill>
                  <a:srgbClr val="00B0F0"/>
                </a:solidFill>
                <a:latin typeface="Monotype Corsiva" pitchFamily="66" charset="0"/>
              </a:rPr>
              <a:t>Беппу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 – это результат жизнедеятельности гейзера, расположенного в подводной пещере. В день гейзеры выбрасывают более 50000 кубометров воды. Пещера периодически заполняется водой, а залегающая вблизи магма, нагревает жидкость и доводит до температуры кипения. Когда вода закипает, то происходит резкий выброс ее в озеро. В этот момент поверхность водоема как будто закипает! Выбросы происходят достаточно часто, с интервалом примерно 40 минут.</a:t>
            </a:r>
          </a:p>
          <a:p>
            <a:endParaRPr lang="ru-RU" sz="1600" b="1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7913" y="3717032"/>
            <a:ext cx="3645768" cy="2514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1605" y="761991"/>
            <a:ext cx="3636243" cy="2391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2270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Знаменитые врата в Ад –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Дарваза в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Туркменистане, тоже попали в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список удивительных мест. Это загадочное место находится в самом центре Туркменистана, в пустыне Каракумы. Это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место пугает своей мощью, тысячами тонн лавы и жаром, исходящим из недр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Земли, за его устрашающий вид его давно  прозвали дверями  в ад или окном в  преисподнюю. По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своей сути –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Дарваза это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газовый колодец, и история его открытия довольно интересна. Исследователи бурили здесь скважину, чтоб добывать газ, но в результате открылась эта огромная пропасть, газ пришлось поджечь чтоб никто не отравился.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Видимо  геологи надеялись, что огонь скоро потухнет, но вот уже 40 лет огонь не потухает. Это огромная воронка  диаметром около 60 метров и глубиной более 20 метров.</a:t>
            </a:r>
            <a:endParaRPr lang="ru-RU" sz="1600" b="1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Олег\Pictures\В портфолио\дарваза 2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08646"/>
            <a:ext cx="3384376" cy="228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Олег\Pictures\В портфолио\дарваз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7072"/>
            <a:ext cx="3516837" cy="226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165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8177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Существуют на нашей земле и удивительные ледяные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пещеры</a:t>
            </a:r>
            <a:r>
              <a:rPr lang="ru-RU" sz="1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1600" b="1" i="1" dirty="0" err="1" smtClean="0">
                <a:solidFill>
                  <a:srgbClr val="00B0F0"/>
                </a:solidFill>
                <a:latin typeface="Monotype Corsiva" pitchFamily="66" charset="0"/>
              </a:rPr>
              <a:t>Эйсрайзенвельт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. Эти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пещеры отличаются от любых других пещер своей ледяной необычностью. </a:t>
            </a:r>
            <a:r>
              <a:rPr lang="ru-RU" sz="1600" b="1" i="1" dirty="0" err="1" smtClean="0">
                <a:solidFill>
                  <a:srgbClr val="00B0F0"/>
                </a:solidFill>
                <a:latin typeface="Monotype Corsiva" pitchFamily="66" charset="0"/>
              </a:rPr>
              <a:t>Эйсрайзенвельт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(нем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. "Мир гигантских льдов") - естественная пещера изо льда и </a:t>
            </a:r>
            <a:r>
              <a:rPr lang="ru-RU" sz="1600" b="1" dirty="0" smtClean="0">
                <a:solidFill>
                  <a:srgbClr val="00B0F0"/>
                </a:solidFill>
                <a:latin typeface="Monotype Corsiva" pitchFamily="66" charset="0"/>
              </a:rPr>
              <a:t>известняка. </a:t>
            </a:r>
            <a:r>
              <a:rPr lang="ru-RU" sz="1600" b="1" dirty="0" err="1" smtClean="0">
                <a:solidFill>
                  <a:srgbClr val="00B0F0"/>
                </a:solidFill>
                <a:latin typeface="Monotype Corsiva" pitchFamily="66" charset="0"/>
              </a:rPr>
              <a:t>Эйсрайзенвельт</a:t>
            </a:r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 – это очень древняя и известная ледяная пещера, которая располагается в Австрийском </a:t>
            </a:r>
            <a:r>
              <a:rPr lang="ru-RU" sz="1600" b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1600" b="1" dirty="0" err="1" smtClean="0">
                <a:solidFill>
                  <a:srgbClr val="00B0F0"/>
                </a:solidFill>
                <a:latin typeface="Monotype Corsiva" pitchFamily="66" charset="0"/>
              </a:rPr>
              <a:t>Верфене</a:t>
            </a:r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, </a:t>
            </a:r>
            <a:r>
              <a:rPr lang="ru-RU" sz="1600" b="1" dirty="0" smtClean="0">
                <a:solidFill>
                  <a:srgbClr val="00B0F0"/>
                </a:solidFill>
                <a:latin typeface="Monotype Corsiva" pitchFamily="66" charset="0"/>
              </a:rPr>
              <a:t>в </a:t>
            </a:r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горе </a:t>
            </a:r>
            <a:r>
              <a:rPr lang="ru-RU" sz="1600" b="1" dirty="0" err="1">
                <a:solidFill>
                  <a:srgbClr val="00B0F0"/>
                </a:solidFill>
                <a:latin typeface="Monotype Corsiva" pitchFamily="66" charset="0"/>
              </a:rPr>
              <a:t>Хохкогель</a:t>
            </a:r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. Хочу сказать Вам, </a:t>
            </a:r>
            <a:r>
              <a:rPr lang="ru-RU" sz="1600" b="1" dirty="0" smtClean="0">
                <a:solidFill>
                  <a:srgbClr val="00B0F0"/>
                </a:solidFill>
                <a:latin typeface="Monotype Corsiva" pitchFamily="66" charset="0"/>
              </a:rPr>
              <a:t>что </a:t>
            </a:r>
            <a:r>
              <a:rPr lang="ru-RU" sz="1600" b="1" dirty="0" err="1" smtClean="0">
                <a:solidFill>
                  <a:srgbClr val="00B0F0"/>
                </a:solidFill>
                <a:latin typeface="Monotype Corsiva" pitchFamily="66" charset="0"/>
              </a:rPr>
              <a:t>Эйсрайзенвельт</a:t>
            </a:r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 является самой большой и могучей ледяной пещерой в мире, которая угодит вглубь аж на 42 </a:t>
            </a:r>
            <a:r>
              <a:rPr lang="ru-RU" sz="1600" b="1" dirty="0" smtClean="0">
                <a:solidFill>
                  <a:srgbClr val="00B0F0"/>
                </a:solidFill>
                <a:latin typeface="Monotype Corsiva" pitchFamily="66" charset="0"/>
              </a:rPr>
              <a:t>км  вглубь Альп</a:t>
            </a:r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.</a:t>
            </a:r>
            <a:r>
              <a:rPr lang="ru-RU" sz="1600" b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Появилась пещера </a:t>
            </a:r>
            <a:r>
              <a:rPr lang="ru-RU" sz="1600" b="1" dirty="0" err="1">
                <a:solidFill>
                  <a:srgbClr val="00B0F0"/>
                </a:solidFill>
                <a:latin typeface="Monotype Corsiva" pitchFamily="66" charset="0"/>
              </a:rPr>
              <a:t>Эйсрайзенвельт</a:t>
            </a:r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  очень просто, благодаря реке </a:t>
            </a:r>
            <a:r>
              <a:rPr lang="ru-RU" sz="1600" b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1600" b="1" dirty="0" err="1" smtClean="0">
                <a:solidFill>
                  <a:srgbClr val="00B0F0"/>
                </a:solidFill>
                <a:latin typeface="Monotype Corsiva" pitchFamily="66" charset="0"/>
              </a:rPr>
              <a:t>Сальзак</a:t>
            </a:r>
            <a:r>
              <a:rPr lang="ru-RU" sz="1600" b="1" dirty="0">
                <a:solidFill>
                  <a:srgbClr val="00B0F0"/>
                </a:solidFill>
                <a:latin typeface="Monotype Corsiva" pitchFamily="66" charset="0"/>
              </a:rPr>
              <a:t>, которая и пробурила </a:t>
            </a:r>
            <a:r>
              <a:rPr lang="ru-RU" sz="1600" b="1" dirty="0" smtClean="0">
                <a:solidFill>
                  <a:srgbClr val="00B0F0"/>
                </a:solidFill>
                <a:latin typeface="Monotype Corsiva" pitchFamily="66" charset="0"/>
              </a:rPr>
              <a:t>ее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протекая через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горные проходы на протяжении 100 миллионов лет, размывая их. Вследствие эрозии щели и трещины в известняке становились все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больше, так образовались пещеры . Лёд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же был сформирован тающим снегом, который стекал в пещеру и замерзал в течение зимы 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.</a:t>
            </a:r>
            <a:r>
              <a:rPr lang="ru-RU" sz="1600" b="1" i="1" dirty="0"/>
              <a:t>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Попав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сюда чувствуешь себя в каком-то другом сказочном мире. В мире существует множество ледяных пещер, но 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 пещеры  </a:t>
            </a:r>
            <a:r>
              <a:rPr lang="ru-RU" sz="1600" b="1" i="1" dirty="0" err="1" smtClean="0">
                <a:solidFill>
                  <a:srgbClr val="00B0F0"/>
                </a:solidFill>
                <a:latin typeface="Monotype Corsiva" pitchFamily="66" charset="0"/>
              </a:rPr>
              <a:t>Эйсрайзенвельт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–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самые большие среди них. Их общая протяженность составляет 40 километров, и для посещения открыта лишь небольшая часть. </a:t>
            </a:r>
          </a:p>
        </p:txBody>
      </p:sp>
      <p:pic>
        <p:nvPicPr>
          <p:cNvPr id="4098" name="Picture 2" descr="C:\Users\Олег\Pictures\В портфолио\Картинки к презентациям\ледяные пещер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1730" y="3573016"/>
            <a:ext cx="3076996" cy="230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лег\Pictures\В портфолио\Картинки к презентациям\ледяные пещеры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84983"/>
            <a:ext cx="2318414" cy="345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лег\Pictures\В портфолио\Картинки к презентациям\ледяные пещеры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3240360" cy="230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937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266429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Скалы Волна, штат Аризона, </a:t>
            </a: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США.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/>
            </a:r>
            <a:b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Волна – это скалы из песчаника, расположенные в США, рядом с границей штатов Аризона и Юта, на плато Колорадо. Около 200 миллионов лет назад вместо гор здесь была песчаная пустыня с огромными дюнами, которые ветер переносил с одного места на другое. Позднее эти слоистые дюны стали скалами, за миллионы лет обточенными эрозией до гладкости. Удивительные переливы цветов создают минералы, окислившиеся под действием грунтовых вод – марганец и железо. Тонкие белые полоски, прорезающие скалы – это кальцит, или известковый шпат.</a:t>
            </a:r>
          </a:p>
        </p:txBody>
      </p:sp>
      <p:pic>
        <p:nvPicPr>
          <p:cNvPr id="5124" name="Picture 4" descr="C:\Users\Олег\Pictures\В портфолио\Картинки к презентациям\скалы волна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48680"/>
            <a:ext cx="403244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Олег\Pictures\В портфолио\Картинки к презентациям\скалы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17032"/>
            <a:ext cx="420152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158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0112" y="260648"/>
            <a:ext cx="32941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В Канаде существует необычная арка, расположена на острове Ньюфаундленд .</a:t>
            </a:r>
            <a:b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Монолитная арка представляет собой массивный мост из скальных и осадочных пород соединяющий два берега, она настолько громадная, что на ней произрастают многочисленные деревья.</a:t>
            </a:r>
            <a:b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Прибрежные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скалы арки являются местом гнездования для колонии редких морских птиц, в том числе кайры, гагарок. Берри </a:t>
            </a:r>
            <a:r>
              <a:rPr lang="ru-RU" sz="1600" b="1" i="1" dirty="0" err="1">
                <a:solidFill>
                  <a:srgbClr val="00B0F0"/>
                </a:solidFill>
                <a:latin typeface="Monotype Corsiva" pitchFamily="66" charset="0"/>
              </a:rPr>
              <a:t>хед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 также является основным перевалочным пунктом для перелетных птиц.</a:t>
            </a:r>
            <a:b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1600" b="1" i="1" dirty="0" smtClean="0">
                <a:solidFill>
                  <a:srgbClr val="00B0F0"/>
                </a:solidFill>
                <a:latin typeface="Monotype Corsiva" pitchFamily="66" charset="0"/>
              </a:rPr>
              <a:t>Добраться 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до нее довольно сложная задача – в начале надо ехать на поезде от станции Порт-</a:t>
            </a:r>
            <a:r>
              <a:rPr lang="ru-RU" sz="1600" b="1" i="1" dirty="0" err="1">
                <a:solidFill>
                  <a:srgbClr val="00B0F0"/>
                </a:solidFill>
                <a:latin typeface="Monotype Corsiva" pitchFamily="66" charset="0"/>
              </a:rPr>
              <a:t>Кирван</a:t>
            </a:r>
            <a:r>
              <a:rPr lang="ru-RU" sz="1600" b="1" i="1" dirty="0">
                <a:solidFill>
                  <a:srgbClr val="00B0F0"/>
                </a:solidFill>
                <a:latin typeface="Monotype Corsiva" pitchFamily="66" charset="0"/>
              </a:rPr>
              <a:t>, после десяток километров пешком по горному серпантину, на пути следования вам будут попадаться довольно опасные и непредсказуемые участки, но в итоге сожалеть не придется - ваши старания будут вознаграждены вдвойне – вид на арку открывается замечательный. </a:t>
            </a:r>
          </a:p>
        </p:txBody>
      </p:sp>
      <p:pic>
        <p:nvPicPr>
          <p:cNvPr id="6146" name="Picture 2" descr="C:\Users\Олег\Pictures\В портфолио\Картинки к презентациям\арка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898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282</TotalTime>
  <Words>725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школа</cp:lastModifiedBy>
  <cp:revision>43</cp:revision>
  <dcterms:created xsi:type="dcterms:W3CDTF">2013-10-31T08:37:18Z</dcterms:created>
  <dcterms:modified xsi:type="dcterms:W3CDTF">2013-11-11T10:20:21Z</dcterms:modified>
</cp:coreProperties>
</file>