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9" r:id="rId2"/>
    <p:sldId id="261" r:id="rId3"/>
    <p:sldId id="257" r:id="rId4"/>
    <p:sldId id="258" r:id="rId5"/>
    <p:sldId id="260" r:id="rId6"/>
    <p:sldId id="263" r:id="rId7"/>
    <p:sldId id="256" r:id="rId8"/>
    <p:sldId id="267" r:id="rId9"/>
    <p:sldId id="268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144" autoAdjust="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DDCEC-EF20-47AF-B9CD-757AB99A9E90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EC84C-0B0F-4D2B-B3AA-E21FEF9E6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271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EC84C-0B0F-4D2B-B3AA-E21FEF9E6FC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374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EC84C-0B0F-4D2B-B3AA-E21FEF9E6FC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381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EC84C-0B0F-4D2B-B3AA-E21FEF9E6FC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438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Der Schulanfang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EC84C-0B0F-4D2B-B3AA-E21FEF9E6FC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450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70C1-B885-47DA-A39D-821FEBEEC12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E25692-2B5F-4BB8-A6F1-FCEFACBD4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70C1-B885-47DA-A39D-821FEBEEC12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5692-2B5F-4BB8-A6F1-FCEFACBD4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70C1-B885-47DA-A39D-821FEBEEC12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5692-2B5F-4BB8-A6F1-FCEFACBD4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70C1-B885-47DA-A39D-821FEBEEC12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E25692-2B5F-4BB8-A6F1-FCEFACBD4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70C1-B885-47DA-A39D-821FEBEEC12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5692-2B5F-4BB8-A6F1-FCEFACBD48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70C1-B885-47DA-A39D-821FEBEEC12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5692-2B5F-4BB8-A6F1-FCEFACBD4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70C1-B885-47DA-A39D-821FEBEEC12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E25692-2B5F-4BB8-A6F1-FCEFACBD48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70C1-B885-47DA-A39D-821FEBEEC12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5692-2B5F-4BB8-A6F1-FCEFACBD4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70C1-B885-47DA-A39D-821FEBEEC12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5692-2B5F-4BB8-A6F1-FCEFACBD4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70C1-B885-47DA-A39D-821FEBEEC12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5692-2B5F-4BB8-A6F1-FCEFACBD4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70C1-B885-47DA-A39D-821FEBEEC12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5692-2B5F-4BB8-A6F1-FCEFACBD488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E1B70C1-B885-47DA-A39D-821FEBEEC12E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E25692-2B5F-4BB8-A6F1-FCEFACBD488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6" y="116632"/>
            <a:ext cx="8736042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09854"/>
              </p:ext>
            </p:extLst>
          </p:nvPr>
        </p:nvGraphicFramePr>
        <p:xfrm>
          <a:off x="683568" y="2132856"/>
          <a:ext cx="7820022" cy="1279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670"/>
                <a:gridCol w="604446"/>
                <a:gridCol w="604446"/>
                <a:gridCol w="604446"/>
                <a:gridCol w="604446"/>
                <a:gridCol w="604446"/>
                <a:gridCol w="604446"/>
                <a:gridCol w="604446"/>
                <a:gridCol w="604446"/>
                <a:gridCol w="604446"/>
                <a:gridCol w="604446"/>
                <a:gridCol w="604446"/>
                <a:gridCol w="604446"/>
              </a:tblGrid>
              <a:tr h="63976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Aa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Bb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Cc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Dd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Ee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Ff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Gg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Hh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Ii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Jj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Kk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Ll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</a:tr>
              <a:tr h="639763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Nn</a:t>
                      </a:r>
                    </a:p>
                    <a:p>
                      <a:pPr algn="ctr"/>
                      <a:r>
                        <a:rPr lang="en-US" sz="1800" b="1" dirty="0" smtClean="0"/>
                        <a:t>14</a:t>
                      </a:r>
                      <a:endParaRPr lang="ru-RU" sz="1800" b="1" dirty="0"/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Oo</a:t>
                      </a:r>
                    </a:p>
                    <a:p>
                      <a:pPr algn="ctr"/>
                      <a:r>
                        <a:rPr lang="en-US" sz="1800" b="1" dirty="0" smtClean="0"/>
                        <a:t>15</a:t>
                      </a:r>
                      <a:endParaRPr lang="ru-RU" sz="1800" b="1" dirty="0"/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Pp</a:t>
                      </a:r>
                    </a:p>
                    <a:p>
                      <a:pPr algn="ctr"/>
                      <a:r>
                        <a:rPr lang="en-US" sz="1800" b="1" dirty="0" smtClean="0"/>
                        <a:t>16</a:t>
                      </a:r>
                      <a:endParaRPr lang="ru-RU" sz="1800" b="1" dirty="0"/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Qq</a:t>
                      </a:r>
                    </a:p>
                    <a:p>
                      <a:pPr algn="ctr"/>
                      <a:r>
                        <a:rPr lang="en-US" sz="1800" b="1" dirty="0" smtClean="0"/>
                        <a:t>17</a:t>
                      </a:r>
                      <a:endParaRPr lang="ru-RU" sz="1800" b="1" dirty="0"/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Rr</a:t>
                      </a:r>
                    </a:p>
                    <a:p>
                      <a:pPr algn="ctr"/>
                      <a:r>
                        <a:rPr lang="en-US" sz="1800" b="1" dirty="0" smtClean="0"/>
                        <a:t>18</a:t>
                      </a:r>
                      <a:endParaRPr lang="ru-RU" sz="1800" b="1" dirty="0"/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Ss</a:t>
                      </a:r>
                    </a:p>
                    <a:p>
                      <a:pPr algn="ctr"/>
                      <a:r>
                        <a:rPr lang="en-US" sz="1800" b="1" dirty="0" smtClean="0"/>
                        <a:t>19</a:t>
                      </a:r>
                      <a:endParaRPr lang="ru-RU" sz="1800" b="1" dirty="0"/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Tt</a:t>
                      </a:r>
                    </a:p>
                    <a:p>
                      <a:pPr algn="ctr"/>
                      <a:r>
                        <a:rPr lang="en-US" sz="1800" b="1" dirty="0" smtClean="0"/>
                        <a:t>20</a:t>
                      </a:r>
                      <a:endParaRPr lang="ru-RU" sz="1800" b="1" dirty="0"/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Uu</a:t>
                      </a:r>
                    </a:p>
                    <a:p>
                      <a:pPr algn="ctr"/>
                      <a:r>
                        <a:rPr lang="en-US" sz="1800" b="1" dirty="0" smtClean="0"/>
                        <a:t>21</a:t>
                      </a:r>
                      <a:endParaRPr lang="ru-RU" sz="1800" b="1" dirty="0"/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Vv</a:t>
                      </a:r>
                    </a:p>
                    <a:p>
                      <a:pPr algn="ctr"/>
                      <a:r>
                        <a:rPr lang="en-US" sz="1800" b="1" dirty="0" smtClean="0"/>
                        <a:t>22</a:t>
                      </a:r>
                      <a:endParaRPr lang="ru-RU" sz="1800" b="1" dirty="0"/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Ww</a:t>
                      </a:r>
                    </a:p>
                    <a:p>
                      <a:pPr algn="ctr"/>
                      <a:r>
                        <a:rPr lang="en-US" sz="1800" b="1" dirty="0" smtClean="0"/>
                        <a:t>23</a:t>
                      </a:r>
                      <a:endParaRPr lang="ru-RU" sz="1800" b="1" dirty="0"/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Xx</a:t>
                      </a:r>
                    </a:p>
                    <a:p>
                      <a:pPr algn="ctr"/>
                      <a:r>
                        <a:rPr lang="en-US" sz="1800" b="1" dirty="0" smtClean="0"/>
                        <a:t>24</a:t>
                      </a:r>
                      <a:endParaRPr lang="ru-RU" sz="1800" b="1" dirty="0"/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Yy</a:t>
                      </a:r>
                    </a:p>
                    <a:p>
                      <a:pPr algn="ctr"/>
                      <a:r>
                        <a:rPr lang="en-US" sz="1800" b="1" dirty="0" smtClean="0"/>
                        <a:t>25</a:t>
                      </a:r>
                      <a:endParaRPr lang="ru-RU" sz="1800" b="1" dirty="0"/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Zz</a:t>
                      </a:r>
                    </a:p>
                    <a:p>
                      <a:pPr algn="ctr"/>
                      <a:r>
                        <a:rPr lang="en-US" sz="1800" b="1" dirty="0" smtClean="0"/>
                        <a:t>26</a:t>
                      </a:r>
                      <a:endParaRPr lang="ru-RU" sz="1800" b="1" dirty="0"/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28846"/>
              </p:ext>
            </p:extLst>
          </p:nvPr>
        </p:nvGraphicFramePr>
        <p:xfrm>
          <a:off x="683568" y="3789040"/>
          <a:ext cx="6235701" cy="457284"/>
        </p:xfrm>
        <a:graphic>
          <a:graphicData uri="http://schemas.openxmlformats.org/drawingml/2006/table">
            <a:tbl>
              <a:tblPr/>
              <a:tblGrid>
                <a:gridCol w="544773"/>
                <a:gridCol w="612870"/>
                <a:gridCol w="525317"/>
                <a:gridCol w="583684"/>
                <a:gridCol w="544773"/>
                <a:gridCol w="573957"/>
                <a:gridCol w="564228"/>
                <a:gridCol w="554501"/>
                <a:gridCol w="583684"/>
                <a:gridCol w="573957"/>
                <a:gridCol w="573957"/>
              </a:tblGrid>
              <a:tr h="438150">
                <a:tc>
                  <a:txBody>
                    <a:bodyPr/>
                    <a:lstStyle/>
                    <a:p>
                      <a:r>
                        <a:rPr lang="de-DE" sz="2400" baseline="0" dirty="0" smtClean="0">
                          <a:solidFill>
                            <a:srgbClr val="C00000"/>
                          </a:solidFill>
                        </a:rPr>
                        <a:t>19</a:t>
                      </a:r>
                      <a:endParaRPr lang="ru-RU" sz="2400" baseline="0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aseline="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endParaRPr lang="ru-RU" sz="2400" baseline="0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aseline="0" dirty="0" smtClean="0">
                          <a:solidFill>
                            <a:srgbClr val="C00000"/>
                          </a:solidFill>
                        </a:rPr>
                        <a:t>8</a:t>
                      </a:r>
                      <a:endParaRPr lang="ru-RU" sz="2400" baseline="0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aseline="0" dirty="0" smtClean="0">
                          <a:solidFill>
                            <a:srgbClr val="C00000"/>
                          </a:solidFill>
                        </a:rPr>
                        <a:t>21</a:t>
                      </a:r>
                      <a:endParaRPr lang="ru-RU" sz="2400" baseline="0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aseline="0" dirty="0" smtClean="0">
                          <a:solidFill>
                            <a:srgbClr val="C00000"/>
                          </a:solidFill>
                        </a:rPr>
                        <a:t>12</a:t>
                      </a:r>
                      <a:endParaRPr lang="ru-RU" sz="2400" baseline="0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aseline="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ru-RU" sz="2400" baseline="0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aseline="0" dirty="0" smtClean="0">
                          <a:solidFill>
                            <a:srgbClr val="C00000"/>
                          </a:solidFill>
                        </a:rPr>
                        <a:t>14</a:t>
                      </a:r>
                      <a:endParaRPr lang="ru-RU" sz="2400" baseline="0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aseline="0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ru-RU" sz="2400" baseline="0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aseline="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ru-RU" sz="2400" baseline="0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aseline="0" dirty="0" smtClean="0">
                          <a:solidFill>
                            <a:srgbClr val="C00000"/>
                          </a:solidFill>
                        </a:rPr>
                        <a:t>14</a:t>
                      </a:r>
                      <a:endParaRPr lang="ru-RU" sz="2400" baseline="0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aseline="0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endParaRPr lang="ru-RU" sz="2400" baseline="0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097320"/>
              </p:ext>
            </p:extLst>
          </p:nvPr>
        </p:nvGraphicFramePr>
        <p:xfrm>
          <a:off x="683568" y="4509120"/>
          <a:ext cx="1682750" cy="457114"/>
        </p:xfrm>
        <a:graphic>
          <a:graphicData uri="http://schemas.openxmlformats.org/drawingml/2006/table">
            <a:tbl>
              <a:tblPr/>
              <a:tblGrid>
                <a:gridCol w="576064"/>
                <a:gridCol w="542527"/>
                <a:gridCol w="564159"/>
              </a:tblGrid>
              <a:tr h="398463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677" marB="45677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677" marB="456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677" marB="456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763320"/>
              </p:ext>
            </p:extLst>
          </p:nvPr>
        </p:nvGraphicFramePr>
        <p:xfrm>
          <a:off x="2843808" y="4509120"/>
          <a:ext cx="1138238" cy="457208"/>
        </p:xfrm>
        <a:graphic>
          <a:graphicData uri="http://schemas.openxmlformats.org/drawingml/2006/table">
            <a:tbl>
              <a:tblPr/>
              <a:tblGrid>
                <a:gridCol w="569119"/>
                <a:gridCol w="569119"/>
              </a:tblGrid>
              <a:tr h="379413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8" marR="91448" marT="45724" marB="45724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8" marR="91448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614103"/>
              </p:ext>
            </p:extLst>
          </p:nvPr>
        </p:nvGraphicFramePr>
        <p:xfrm>
          <a:off x="4427984" y="4509120"/>
          <a:ext cx="3959226" cy="457114"/>
        </p:xfrm>
        <a:graphic>
          <a:graphicData uri="http://schemas.openxmlformats.org/drawingml/2006/table">
            <a:tbl>
              <a:tblPr/>
              <a:tblGrid>
                <a:gridCol w="564214"/>
                <a:gridCol w="564214"/>
                <a:gridCol w="535031"/>
                <a:gridCol w="603125"/>
                <a:gridCol w="525302"/>
                <a:gridCol w="583670"/>
                <a:gridCol w="583670"/>
              </a:tblGrid>
              <a:tr h="398463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2" marR="91442" marT="45677" marB="45677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2" marR="91442" marT="45677" marB="456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2" marR="91442" marT="45677" marB="456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2" marR="91442" marT="45677" marB="456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2" marR="91442" marT="45677" marB="456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2" marR="91442" marT="45677" marB="456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2" marR="91442" marT="45677" marB="456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368046"/>
              </p:ext>
            </p:extLst>
          </p:nvPr>
        </p:nvGraphicFramePr>
        <p:xfrm>
          <a:off x="683568" y="5301208"/>
          <a:ext cx="3405186" cy="457426"/>
        </p:xfrm>
        <a:graphic>
          <a:graphicData uri="http://schemas.openxmlformats.org/drawingml/2006/table">
            <a:tbl>
              <a:tblPr/>
              <a:tblGrid>
                <a:gridCol w="574017"/>
                <a:gridCol w="554558"/>
                <a:gridCol w="554559"/>
                <a:gridCol w="564288"/>
                <a:gridCol w="578882"/>
                <a:gridCol w="578882"/>
              </a:tblGrid>
              <a:tr h="40957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4" marR="91454" marT="45833" marB="45833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4" marR="91454" marT="45833" marB="458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4" marR="91454" marT="45833" marB="458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4" marR="91454" marT="45833" marB="458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4" marR="91454" marT="45833" marB="458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sz="24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kumimoji="0" lang="ru-RU" sz="2400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4" marR="91454" marT="45833" marB="458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902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772816"/>
            <a:ext cx="590465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1.Die </a:t>
            </a:r>
            <a:r>
              <a:rPr lang="en-US" sz="2000" dirty="0" err="1">
                <a:solidFill>
                  <a:srgbClr val="C00000"/>
                </a:solidFill>
              </a:rPr>
              <a:t>Sommerferien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sind</a:t>
            </a:r>
            <a:r>
              <a:rPr lang="en-US" sz="2000" dirty="0">
                <a:solidFill>
                  <a:srgbClr val="C00000"/>
                </a:solidFill>
              </a:rPr>
              <a:t> … .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002060"/>
                </a:solidFill>
              </a:rPr>
              <a:t>2. Der </a:t>
            </a:r>
            <a:r>
              <a:rPr lang="en-US" sz="2000" dirty="0" err="1">
                <a:solidFill>
                  <a:srgbClr val="002060"/>
                </a:solidFill>
              </a:rPr>
              <a:t>Schulanfang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ist</a:t>
            </a:r>
            <a:r>
              <a:rPr lang="en-US" sz="2000" dirty="0">
                <a:solidFill>
                  <a:srgbClr val="002060"/>
                </a:solidFill>
              </a:rPr>
              <a:t> in </a:t>
            </a:r>
            <a:r>
              <a:rPr lang="en-US" sz="2000" dirty="0" err="1">
                <a:solidFill>
                  <a:srgbClr val="002060"/>
                </a:solidFill>
              </a:rPr>
              <a:t>Russland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am …  ….  </a:t>
            </a:r>
            <a:r>
              <a:rPr lang="en-US" sz="2000" dirty="0">
                <a:solidFill>
                  <a:srgbClr val="002060"/>
                </a:solidFill>
              </a:rPr>
              <a:t>.</a:t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3. Die Kinder </a:t>
            </a:r>
            <a:r>
              <a:rPr lang="en-US" sz="2000" dirty="0" err="1">
                <a:solidFill>
                  <a:srgbClr val="C00000"/>
                </a:solidFill>
              </a:rPr>
              <a:t>gehen</a:t>
            </a:r>
            <a:r>
              <a:rPr lang="en-US" sz="2000" dirty="0">
                <a:solidFill>
                  <a:srgbClr val="C00000"/>
                </a:solidFill>
              </a:rPr>
              <a:t> in die </a:t>
            </a:r>
            <a:r>
              <a:rPr lang="en-US" sz="2000" dirty="0" err="1">
                <a:solidFill>
                  <a:srgbClr val="C00000"/>
                </a:solidFill>
              </a:rPr>
              <a:t>Schule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mit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 den   …  .</a:t>
            </a:r>
            <a:r>
              <a:rPr lang="en-US" sz="2000" dirty="0">
                <a:solidFill>
                  <a:srgbClr val="C00000"/>
                </a:solidFill>
              </a:rPr>
              <a:t/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002060"/>
                </a:solidFill>
              </a:rPr>
              <a:t>4. </a:t>
            </a:r>
            <a:r>
              <a:rPr lang="en-US" sz="2000" dirty="0" err="1" smtClean="0">
                <a:solidFill>
                  <a:srgbClr val="002060"/>
                </a:solidFill>
              </a:rPr>
              <a:t>Viele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Kinder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freuen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sich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über</a:t>
            </a:r>
            <a:r>
              <a:rPr lang="en-US" sz="2000" dirty="0">
                <a:solidFill>
                  <a:srgbClr val="002060"/>
                </a:solidFill>
              </a:rPr>
              <a:t> den …. .</a:t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5. </a:t>
            </a:r>
            <a:r>
              <a:rPr lang="en-US" sz="2000" dirty="0" err="1">
                <a:solidFill>
                  <a:srgbClr val="C00000"/>
                </a:solidFill>
              </a:rPr>
              <a:t>Besonders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 …   </a:t>
            </a:r>
            <a:r>
              <a:rPr lang="en-US" sz="2000" dirty="0">
                <a:solidFill>
                  <a:srgbClr val="C00000"/>
                </a:solidFill>
              </a:rPr>
              <a:t>… </a:t>
            </a:r>
            <a:r>
              <a:rPr lang="en-US" sz="2000" dirty="0" smtClean="0">
                <a:solidFill>
                  <a:srgbClr val="C00000"/>
                </a:solidFill>
              </a:rPr>
              <a:t>  die </a:t>
            </a:r>
            <a:r>
              <a:rPr lang="en-US" sz="2000" dirty="0">
                <a:solidFill>
                  <a:srgbClr val="C00000"/>
                </a:solidFill>
              </a:rPr>
              <a:t>Kinder </a:t>
            </a:r>
            <a:r>
              <a:rPr lang="en-US" sz="2000" dirty="0" err="1">
                <a:solidFill>
                  <a:srgbClr val="C00000"/>
                </a:solidFill>
              </a:rPr>
              <a:t>über</a:t>
            </a:r>
            <a:r>
              <a:rPr lang="en-US" sz="2000" dirty="0">
                <a:solidFill>
                  <a:srgbClr val="C00000"/>
                </a:solidFill>
              </a:rPr>
              <a:t> das Wiedersehen </a:t>
            </a:r>
            <a:r>
              <a:rPr lang="en-US" sz="2000" dirty="0" err="1">
                <a:solidFill>
                  <a:srgbClr val="C00000"/>
                </a:solidFill>
              </a:rPr>
              <a:t>mit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Freunden</a:t>
            </a:r>
            <a:r>
              <a:rPr lang="en-US" sz="2000" dirty="0">
                <a:solidFill>
                  <a:srgbClr val="C00000"/>
                </a:solidFill>
              </a:rPr>
              <a:t>.  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002060"/>
                </a:solidFill>
              </a:rPr>
              <a:t>6. </a:t>
            </a:r>
            <a:r>
              <a:rPr lang="en-US" sz="2000" dirty="0" err="1">
                <a:solidFill>
                  <a:srgbClr val="002060"/>
                </a:solidFill>
              </a:rPr>
              <a:t>Einige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</a:rPr>
              <a:t>Schüler</a:t>
            </a:r>
            <a:r>
              <a:rPr lang="en-US" sz="2000" dirty="0" smtClean="0">
                <a:solidFill>
                  <a:srgbClr val="002060"/>
                </a:solidFill>
              </a:rPr>
              <a:t>  </a:t>
            </a:r>
            <a:r>
              <a:rPr lang="en-US" sz="2000" dirty="0">
                <a:solidFill>
                  <a:srgbClr val="002060"/>
                </a:solidFill>
              </a:rPr>
              <a:t>… </a:t>
            </a:r>
            <a:r>
              <a:rPr lang="en-US" sz="2000" dirty="0" smtClean="0">
                <a:solidFill>
                  <a:srgbClr val="002060"/>
                </a:solidFill>
              </a:rPr>
              <a:t>  ….  </a:t>
            </a:r>
            <a:r>
              <a:rPr lang="en-US" sz="2000" dirty="0" err="1">
                <a:solidFill>
                  <a:srgbClr val="002060"/>
                </a:solidFill>
              </a:rPr>
              <a:t>ü</a:t>
            </a:r>
            <a:r>
              <a:rPr lang="en-US" sz="2000" dirty="0" err="1" smtClean="0">
                <a:solidFill>
                  <a:srgbClr val="002060"/>
                </a:solidFill>
              </a:rPr>
              <a:t>ber</a:t>
            </a:r>
            <a:r>
              <a:rPr lang="en-US" sz="2000" dirty="0" smtClean="0">
                <a:solidFill>
                  <a:srgbClr val="002060"/>
                </a:solidFill>
              </a:rPr>
              <a:t> den </a:t>
            </a:r>
            <a:r>
              <a:rPr lang="en-US" sz="2000" dirty="0" err="1" smtClean="0">
                <a:solidFill>
                  <a:srgbClr val="002060"/>
                </a:solidFill>
              </a:rPr>
              <a:t>Schulbeginn</a:t>
            </a:r>
            <a:r>
              <a:rPr lang="en-US" sz="2000" dirty="0" smtClean="0">
                <a:solidFill>
                  <a:srgbClr val="002060"/>
                </a:solidFill>
              </a:rPr>
              <a:t>.</a:t>
            </a:r>
            <a:r>
              <a:rPr lang="en-US" sz="2000" dirty="0">
                <a:solidFill>
                  <a:srgbClr val="002060"/>
                </a:solidFill>
              </a:rPr>
              <a:t/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7. </a:t>
            </a:r>
            <a:r>
              <a:rPr lang="en-US" sz="2000" dirty="0" err="1">
                <a:solidFill>
                  <a:srgbClr val="C00000"/>
                </a:solidFill>
              </a:rPr>
              <a:t>Wir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wünschen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einander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 …  </a:t>
            </a:r>
            <a:r>
              <a:rPr lang="en-US" sz="2000" dirty="0">
                <a:solidFill>
                  <a:srgbClr val="C00000"/>
                </a:solidFill>
              </a:rPr>
              <a:t>, </a:t>
            </a:r>
            <a:r>
              <a:rPr lang="en-US" sz="2000" dirty="0" smtClean="0">
                <a:solidFill>
                  <a:srgbClr val="C00000"/>
                </a:solidFill>
              </a:rPr>
              <a:t> …  und </a:t>
            </a:r>
            <a:r>
              <a:rPr lang="en-US" sz="2000" dirty="0" err="1" smtClean="0">
                <a:solidFill>
                  <a:srgbClr val="C00000"/>
                </a:solidFill>
              </a:rPr>
              <a:t>natürlich</a:t>
            </a:r>
            <a:r>
              <a:rPr lang="en-US" sz="2000" dirty="0" smtClean="0">
                <a:solidFill>
                  <a:srgbClr val="C00000"/>
                </a:solidFill>
              </a:rPr>
              <a:t> …. .</a:t>
            </a:r>
            <a:r>
              <a:rPr lang="en-US" sz="2000" dirty="0">
                <a:solidFill>
                  <a:srgbClr val="C00000"/>
                </a:solidFill>
              </a:rPr>
              <a:t/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002060"/>
                </a:solidFill>
              </a:rPr>
              <a:t>8. Das </a:t>
            </a:r>
            <a:r>
              <a:rPr lang="en-US" sz="2000" dirty="0" err="1">
                <a:solidFill>
                  <a:srgbClr val="002060"/>
                </a:solidFill>
              </a:rPr>
              <a:t>ist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eine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schöne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 …   .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Erfolg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Gesundheit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ersten</a:t>
            </a:r>
            <a:r>
              <a:rPr lang="en-US" dirty="0" smtClean="0">
                <a:solidFill>
                  <a:srgbClr val="002060"/>
                </a:solidFill>
              </a:rPr>
              <a:t> September, </a:t>
            </a:r>
            <a:r>
              <a:rPr lang="en-US" dirty="0" err="1" smtClean="0">
                <a:solidFill>
                  <a:srgbClr val="002060"/>
                </a:solidFill>
              </a:rPr>
              <a:t>freuen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sich</a:t>
            </a:r>
            <a:r>
              <a:rPr lang="en-US" dirty="0" smtClean="0">
                <a:solidFill>
                  <a:srgbClr val="002060"/>
                </a:solidFill>
              </a:rPr>
              <a:t> , Tradition, </a:t>
            </a:r>
            <a:r>
              <a:rPr lang="en-US" dirty="0" err="1" smtClean="0">
                <a:solidFill>
                  <a:srgbClr val="002060"/>
                </a:solidFill>
              </a:rPr>
              <a:t>zu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Ende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ärgern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sich</a:t>
            </a:r>
            <a:r>
              <a:rPr lang="en-US" dirty="0" smtClean="0">
                <a:solidFill>
                  <a:srgbClr val="002060"/>
                </a:solidFill>
              </a:rPr>
              <a:t>,  </a:t>
            </a:r>
            <a:r>
              <a:rPr lang="en-US" dirty="0" err="1" smtClean="0">
                <a:solidFill>
                  <a:srgbClr val="002060"/>
                </a:solidFill>
              </a:rPr>
              <a:t>Blumensträußen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Schulanfang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Glück</a:t>
            </a:r>
            <a:r>
              <a:rPr lang="en-US" dirty="0" smtClean="0">
                <a:solidFill>
                  <a:srgbClr val="002060"/>
                </a:solidFill>
              </a:rPr>
              <a:t>. </a:t>
            </a:r>
          </a:p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59632" y="3933056"/>
            <a:ext cx="6192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96752"/>
            <a:ext cx="3134503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43608" y="764704"/>
            <a:ext cx="4392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Der Schulanfang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13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988840"/>
            <a:ext cx="4824536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1.Die </a:t>
            </a:r>
            <a:r>
              <a:rPr lang="en-US" dirty="0" err="1">
                <a:solidFill>
                  <a:srgbClr val="C00000"/>
                </a:solidFill>
              </a:rPr>
              <a:t>Sommerferien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sind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zu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Ende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.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2. Der </a:t>
            </a:r>
            <a:r>
              <a:rPr lang="en-US" dirty="0" err="1">
                <a:solidFill>
                  <a:srgbClr val="002060"/>
                </a:solidFill>
              </a:rPr>
              <a:t>Schulanfang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ist</a:t>
            </a:r>
            <a:r>
              <a:rPr lang="en-US" dirty="0">
                <a:solidFill>
                  <a:srgbClr val="002060"/>
                </a:solidFill>
              </a:rPr>
              <a:t> in </a:t>
            </a:r>
            <a:r>
              <a:rPr lang="en-US" dirty="0" err="1">
                <a:solidFill>
                  <a:srgbClr val="002060"/>
                </a:solidFill>
              </a:rPr>
              <a:t>Russland</a:t>
            </a:r>
            <a:r>
              <a:rPr lang="en-US" dirty="0">
                <a:solidFill>
                  <a:srgbClr val="002060"/>
                </a:solidFill>
              </a:rPr>
              <a:t> am </a:t>
            </a:r>
            <a:r>
              <a:rPr lang="en-US" b="1" u="sng" dirty="0" err="1" smtClean="0">
                <a:solidFill>
                  <a:srgbClr val="002060"/>
                </a:solidFill>
              </a:rPr>
              <a:t>ersten</a:t>
            </a:r>
            <a:r>
              <a:rPr lang="en-US" b="1" u="sng" dirty="0" smtClean="0">
                <a:solidFill>
                  <a:srgbClr val="002060"/>
                </a:solidFill>
              </a:rPr>
              <a:t> September </a:t>
            </a:r>
            <a:r>
              <a:rPr lang="en-US" b="1" u="sng" dirty="0">
                <a:solidFill>
                  <a:srgbClr val="002060"/>
                </a:solidFill>
              </a:rPr>
              <a:t>.</a:t>
            </a:r>
            <a:r>
              <a:rPr lang="en-US" u="sng" dirty="0">
                <a:solidFill>
                  <a:srgbClr val="002060"/>
                </a:solidFill>
              </a:rPr>
              <a:t/>
            </a:r>
            <a:br>
              <a:rPr lang="en-US" u="sng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3. Die Kinder </a:t>
            </a:r>
            <a:r>
              <a:rPr lang="en-US" dirty="0" err="1">
                <a:solidFill>
                  <a:srgbClr val="C00000"/>
                </a:solidFill>
              </a:rPr>
              <a:t>gehen</a:t>
            </a:r>
            <a:r>
              <a:rPr lang="en-US" dirty="0">
                <a:solidFill>
                  <a:srgbClr val="C00000"/>
                </a:solidFill>
              </a:rPr>
              <a:t> in die </a:t>
            </a:r>
            <a:r>
              <a:rPr lang="en-US" dirty="0" err="1">
                <a:solidFill>
                  <a:srgbClr val="C00000"/>
                </a:solidFill>
              </a:rPr>
              <a:t>Schule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mit</a:t>
            </a:r>
            <a:r>
              <a:rPr lang="en-US" dirty="0">
                <a:solidFill>
                  <a:srgbClr val="C00000"/>
                </a:solidFill>
              </a:rPr>
              <a:t>  den  </a:t>
            </a:r>
            <a:r>
              <a:rPr lang="en-US" b="1" u="sng" dirty="0" err="1" smtClean="0">
                <a:solidFill>
                  <a:srgbClr val="C00000"/>
                </a:solidFill>
              </a:rPr>
              <a:t>Blumensträußen</a:t>
            </a:r>
            <a:r>
              <a:rPr lang="en-US" dirty="0" smtClean="0">
                <a:solidFill>
                  <a:srgbClr val="C00000"/>
                </a:solidFill>
              </a:rPr>
              <a:t>  </a:t>
            </a:r>
            <a:r>
              <a:rPr lang="en-US" dirty="0">
                <a:solidFill>
                  <a:srgbClr val="C00000"/>
                </a:solidFill>
              </a:rPr>
              <a:t>.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4. </a:t>
            </a:r>
            <a:r>
              <a:rPr lang="en-US" dirty="0" err="1" smtClean="0">
                <a:solidFill>
                  <a:srgbClr val="002060"/>
                </a:solidFill>
              </a:rPr>
              <a:t>Viele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Kinder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freuen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sich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über</a:t>
            </a:r>
            <a:r>
              <a:rPr lang="en-US" dirty="0">
                <a:solidFill>
                  <a:srgbClr val="002060"/>
                </a:solidFill>
              </a:rPr>
              <a:t> den </a:t>
            </a:r>
            <a:r>
              <a:rPr lang="en-US" b="1" u="sng" dirty="0" err="1" smtClean="0">
                <a:solidFill>
                  <a:srgbClr val="002060"/>
                </a:solidFill>
              </a:rPr>
              <a:t>Schulanfang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.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5. </a:t>
            </a:r>
            <a:r>
              <a:rPr lang="en-US" dirty="0" err="1">
                <a:solidFill>
                  <a:srgbClr val="C00000"/>
                </a:solidFill>
              </a:rPr>
              <a:t>Besonders</a:t>
            </a:r>
            <a:r>
              <a:rPr lang="en-US" dirty="0">
                <a:solidFill>
                  <a:srgbClr val="C00000"/>
                </a:solidFill>
              </a:rPr>
              <a:t>  </a:t>
            </a:r>
            <a:r>
              <a:rPr lang="en-US" b="1" u="sng" dirty="0" err="1" smtClean="0">
                <a:solidFill>
                  <a:srgbClr val="C00000"/>
                </a:solidFill>
              </a:rPr>
              <a:t>freuen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sich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die Kinder </a:t>
            </a:r>
            <a:r>
              <a:rPr lang="en-US" dirty="0" err="1">
                <a:solidFill>
                  <a:srgbClr val="C00000"/>
                </a:solidFill>
              </a:rPr>
              <a:t>über</a:t>
            </a:r>
            <a:r>
              <a:rPr lang="en-US" dirty="0">
                <a:solidFill>
                  <a:srgbClr val="C00000"/>
                </a:solidFill>
              </a:rPr>
              <a:t> das Wiedersehen </a:t>
            </a:r>
            <a:r>
              <a:rPr lang="en-US" dirty="0" err="1">
                <a:solidFill>
                  <a:srgbClr val="C00000"/>
                </a:solidFill>
              </a:rPr>
              <a:t>mit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Freunden</a:t>
            </a:r>
            <a:r>
              <a:rPr lang="en-US" dirty="0">
                <a:solidFill>
                  <a:srgbClr val="C00000"/>
                </a:solidFill>
              </a:rPr>
              <a:t>.  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6. </a:t>
            </a:r>
            <a:r>
              <a:rPr lang="en-US" dirty="0" err="1">
                <a:solidFill>
                  <a:srgbClr val="002060"/>
                </a:solidFill>
              </a:rPr>
              <a:t>Einige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Schüler</a:t>
            </a:r>
            <a:r>
              <a:rPr lang="en-US" dirty="0">
                <a:solidFill>
                  <a:srgbClr val="002060"/>
                </a:solidFill>
              </a:rPr>
              <a:t>  </a:t>
            </a:r>
            <a:r>
              <a:rPr lang="en-US" b="1" u="sng" dirty="0" err="1" smtClean="0">
                <a:solidFill>
                  <a:srgbClr val="002060"/>
                </a:solidFill>
              </a:rPr>
              <a:t>ärgern</a:t>
            </a:r>
            <a:r>
              <a:rPr lang="en-US" b="1" u="sng" dirty="0" smtClean="0">
                <a:solidFill>
                  <a:srgbClr val="002060"/>
                </a:solidFill>
              </a:rPr>
              <a:t> </a:t>
            </a:r>
            <a:r>
              <a:rPr lang="en-US" b="1" u="sng" dirty="0" err="1" smtClean="0">
                <a:solidFill>
                  <a:srgbClr val="002060"/>
                </a:solidFill>
              </a:rPr>
              <a:t>sich</a:t>
            </a:r>
            <a:r>
              <a:rPr lang="en-US" b="1" u="sng" dirty="0" smtClean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über</a:t>
            </a:r>
            <a:r>
              <a:rPr lang="en-US" dirty="0">
                <a:solidFill>
                  <a:srgbClr val="002060"/>
                </a:solidFill>
              </a:rPr>
              <a:t> den </a:t>
            </a:r>
            <a:r>
              <a:rPr lang="en-US" dirty="0" err="1">
                <a:solidFill>
                  <a:srgbClr val="002060"/>
                </a:solidFill>
              </a:rPr>
              <a:t>Schulbeginn</a:t>
            </a:r>
            <a:r>
              <a:rPr lang="en-US" dirty="0">
                <a:solidFill>
                  <a:srgbClr val="002060"/>
                </a:solidFill>
              </a:rPr>
              <a:t>.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7. </a:t>
            </a:r>
            <a:r>
              <a:rPr lang="en-US" dirty="0" err="1">
                <a:solidFill>
                  <a:srgbClr val="C00000"/>
                </a:solidFill>
              </a:rPr>
              <a:t>Wir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wünschen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einander</a:t>
            </a:r>
            <a:r>
              <a:rPr lang="en-US" dirty="0">
                <a:solidFill>
                  <a:srgbClr val="C00000"/>
                </a:solidFill>
              </a:rPr>
              <a:t>  </a:t>
            </a:r>
            <a:r>
              <a:rPr lang="en-US" b="1" u="sng" dirty="0" err="1" smtClean="0">
                <a:solidFill>
                  <a:srgbClr val="C00000"/>
                </a:solidFill>
              </a:rPr>
              <a:t>Erfolg</a:t>
            </a:r>
            <a:r>
              <a:rPr lang="en-US" b="1" u="sng" dirty="0" smtClean="0">
                <a:solidFill>
                  <a:srgbClr val="C00000"/>
                </a:solidFill>
              </a:rPr>
              <a:t>, </a:t>
            </a:r>
            <a:r>
              <a:rPr lang="en-US" b="1" u="sng" dirty="0" err="1" smtClean="0">
                <a:solidFill>
                  <a:srgbClr val="C00000"/>
                </a:solidFill>
              </a:rPr>
              <a:t>Glück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und  </a:t>
            </a:r>
            <a:r>
              <a:rPr lang="en-US" dirty="0" smtClean="0">
                <a:solidFill>
                  <a:srgbClr val="C00000"/>
                </a:solidFill>
              </a:rPr>
              <a:t>  </a:t>
            </a:r>
            <a:r>
              <a:rPr lang="en-US" dirty="0" err="1" smtClean="0">
                <a:solidFill>
                  <a:srgbClr val="C00000"/>
                </a:solidFill>
              </a:rPr>
              <a:t>natürlich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Gesundhei</a:t>
            </a:r>
            <a:r>
              <a:rPr lang="en-US" u="sng" dirty="0" err="1" smtClean="0">
                <a:solidFill>
                  <a:srgbClr val="C00000"/>
                </a:solidFill>
              </a:rPr>
              <a:t>t</a:t>
            </a:r>
            <a:r>
              <a:rPr lang="en-US" u="sng" dirty="0" smtClean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.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8. Das </a:t>
            </a:r>
            <a:r>
              <a:rPr lang="en-US" dirty="0" err="1">
                <a:solidFill>
                  <a:srgbClr val="002060"/>
                </a:solidFill>
              </a:rPr>
              <a:t>ist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eine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schöne</a:t>
            </a:r>
            <a:r>
              <a:rPr lang="en-US" dirty="0">
                <a:solidFill>
                  <a:srgbClr val="002060"/>
                </a:solidFill>
              </a:rPr>
              <a:t>  </a:t>
            </a:r>
            <a:r>
              <a:rPr lang="en-US" b="1" u="sng" dirty="0" smtClean="0">
                <a:solidFill>
                  <a:srgbClr val="002060"/>
                </a:solidFill>
              </a:rPr>
              <a:t>Tradition</a:t>
            </a:r>
            <a:r>
              <a:rPr lang="en-US" b="1" dirty="0" smtClean="0">
                <a:solidFill>
                  <a:srgbClr val="002060"/>
                </a:solidFill>
              </a:rPr>
              <a:t>.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764704"/>
            <a:ext cx="5007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Der Schulanfang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26314"/>
            <a:ext cx="3600399" cy="4562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079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89139"/>
            <a:ext cx="8889328" cy="6264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572000" y="1556792"/>
            <a:ext cx="4041775" cy="3951288"/>
          </a:xfrm>
        </p:spPr>
        <p:txBody>
          <a:bodyPr>
            <a:normAutofit/>
          </a:bodyPr>
          <a:lstStyle/>
          <a:p>
            <a:pPr algn="just">
              <a:defRPr/>
            </a:pP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345833"/>
              </p:ext>
            </p:extLst>
          </p:nvPr>
        </p:nvGraphicFramePr>
        <p:xfrm>
          <a:off x="755576" y="2060848"/>
          <a:ext cx="7820022" cy="1279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670"/>
                <a:gridCol w="604446"/>
                <a:gridCol w="604446"/>
                <a:gridCol w="604446"/>
                <a:gridCol w="604446"/>
                <a:gridCol w="604446"/>
                <a:gridCol w="604446"/>
                <a:gridCol w="604446"/>
                <a:gridCol w="604446"/>
                <a:gridCol w="604446"/>
                <a:gridCol w="604446"/>
                <a:gridCol w="604446"/>
                <a:gridCol w="604446"/>
              </a:tblGrid>
              <a:tr h="639763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Aa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Bb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Cc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Dd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Ee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Ff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Gg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Hh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Ii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Jj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Kk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Ll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/>
                </a:tc>
              </a:tr>
              <a:tr h="639763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Nn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Oo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Pp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Qq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Rr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Ss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Tt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Uu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Vv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Ww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Yy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Zz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15" marB="45615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475814"/>
              </p:ext>
            </p:extLst>
          </p:nvPr>
        </p:nvGraphicFramePr>
        <p:xfrm>
          <a:off x="827584" y="3645024"/>
          <a:ext cx="6235701" cy="504056"/>
        </p:xfrm>
        <a:graphic>
          <a:graphicData uri="http://schemas.openxmlformats.org/drawingml/2006/table">
            <a:tbl>
              <a:tblPr/>
              <a:tblGrid>
                <a:gridCol w="544773"/>
                <a:gridCol w="612870"/>
                <a:gridCol w="525317"/>
                <a:gridCol w="583684"/>
                <a:gridCol w="544773"/>
                <a:gridCol w="573957"/>
                <a:gridCol w="564228"/>
                <a:gridCol w="554501"/>
                <a:gridCol w="583684"/>
                <a:gridCol w="573957"/>
                <a:gridCol w="573957"/>
              </a:tblGrid>
              <a:tr h="504056"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S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i="1" dirty="0" smtClean="0">
                          <a:solidFill>
                            <a:srgbClr val="C00000"/>
                          </a:solidFill>
                        </a:rPr>
                        <a:t>c</a:t>
                      </a:r>
                      <a:endParaRPr lang="ru-RU" sz="2400" b="1" i="1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h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u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l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a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n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f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a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n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g .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4" marR="91444" marT="45762" marB="457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195474"/>
              </p:ext>
            </p:extLst>
          </p:nvPr>
        </p:nvGraphicFramePr>
        <p:xfrm>
          <a:off x="827584" y="4365104"/>
          <a:ext cx="1682750" cy="504056"/>
        </p:xfrm>
        <a:graphic>
          <a:graphicData uri="http://schemas.openxmlformats.org/drawingml/2006/table">
            <a:tbl>
              <a:tblPr/>
              <a:tblGrid>
                <a:gridCol w="554432"/>
                <a:gridCol w="564159"/>
                <a:gridCol w="564159"/>
              </a:tblGrid>
              <a:tr h="504056"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I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33" marR="91433" marT="45677" marB="45677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s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33" marR="91433" marT="45677" marB="456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t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33" marR="91433" marT="45677" marB="456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381916"/>
              </p:ext>
            </p:extLst>
          </p:nvPr>
        </p:nvGraphicFramePr>
        <p:xfrm>
          <a:off x="2915816" y="4365104"/>
          <a:ext cx="1138238" cy="504056"/>
        </p:xfrm>
        <a:graphic>
          <a:graphicData uri="http://schemas.openxmlformats.org/drawingml/2006/table">
            <a:tbl>
              <a:tblPr/>
              <a:tblGrid>
                <a:gridCol w="620688"/>
                <a:gridCol w="517550"/>
              </a:tblGrid>
              <a:tr h="504056"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e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8" marR="91448" marT="45724" marB="45724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r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8" marR="91448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566921"/>
              </p:ext>
            </p:extLst>
          </p:nvPr>
        </p:nvGraphicFramePr>
        <p:xfrm>
          <a:off x="4499992" y="4365104"/>
          <a:ext cx="3959226" cy="504056"/>
        </p:xfrm>
        <a:graphic>
          <a:graphicData uri="http://schemas.openxmlformats.org/drawingml/2006/table">
            <a:tbl>
              <a:tblPr/>
              <a:tblGrid>
                <a:gridCol w="564214"/>
                <a:gridCol w="564214"/>
                <a:gridCol w="535031"/>
                <a:gridCol w="603125"/>
                <a:gridCol w="525302"/>
                <a:gridCol w="583670"/>
                <a:gridCol w="583670"/>
              </a:tblGrid>
              <a:tr h="504056"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ü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2" marR="91442" marT="45677" marB="45677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b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2" marR="91442" marT="45677" marB="456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e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2" marR="91442" marT="45677" marB="456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r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2" marR="91442" marT="45677" marB="456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a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2" marR="91442" marT="45677" marB="456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l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2" marR="91442" marT="45677" marB="456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l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42" marR="91442" marT="45677" marB="456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191266"/>
              </p:ext>
            </p:extLst>
          </p:nvPr>
        </p:nvGraphicFramePr>
        <p:xfrm>
          <a:off x="827584" y="5085184"/>
          <a:ext cx="3405186" cy="504056"/>
        </p:xfrm>
        <a:graphic>
          <a:graphicData uri="http://schemas.openxmlformats.org/drawingml/2006/table">
            <a:tbl>
              <a:tblPr/>
              <a:tblGrid>
                <a:gridCol w="574017"/>
                <a:gridCol w="554558"/>
                <a:gridCol w="554559"/>
                <a:gridCol w="564288"/>
                <a:gridCol w="578882"/>
                <a:gridCol w="578882"/>
              </a:tblGrid>
              <a:tr h="504056"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g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54" marR="91454" marT="45833" marB="45833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l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54" marR="91454" marT="45833" marB="458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e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54" marR="91454" marT="45833" marB="458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i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54" marR="91454" marT="45833" marB="458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c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54" marR="91454" marT="45833" marB="458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C00000"/>
                          </a:solidFill>
                        </a:rPr>
                        <a:t>h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54" marR="91454" marT="45833" marB="458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746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116632"/>
            <a:ext cx="7334200" cy="936104"/>
          </a:xfrm>
        </p:spPr>
        <p:txBody>
          <a:bodyPr/>
          <a:lstStyle/>
          <a:p>
            <a:pPr marL="0" indent="0" algn="ctr">
              <a:buNone/>
            </a:pPr>
            <a:r>
              <a:rPr lang="de-DE" sz="2800" dirty="0" smtClean="0"/>
              <a:t>Wir lesen  Gedichte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7992888" cy="5184576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en-US" dirty="0" err="1" smtClean="0">
                <a:solidFill>
                  <a:srgbClr val="0070C0"/>
                </a:solidFill>
              </a:rPr>
              <a:t>Wir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wollen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lernen</a:t>
            </a:r>
            <a:r>
              <a:rPr lang="en-US" dirty="0" smtClean="0">
                <a:solidFill>
                  <a:srgbClr val="0070C0"/>
                </a:solidFill>
              </a:rPr>
              <a:t>, </a:t>
            </a:r>
            <a:r>
              <a:rPr lang="en-US" dirty="0" err="1" smtClean="0">
                <a:solidFill>
                  <a:srgbClr val="0070C0"/>
                </a:solidFill>
              </a:rPr>
              <a:t>wir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wollen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studieren</a:t>
            </a:r>
            <a:endParaRPr lang="ru-RU" dirty="0" smtClean="0">
              <a:solidFill>
                <a:srgbClr val="0070C0"/>
              </a:solidFill>
            </a:endParaRPr>
          </a:p>
          <a:p>
            <a:pPr marL="4572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    Das </a:t>
            </a:r>
            <a:r>
              <a:rPr lang="en-US" dirty="0" err="1" smtClean="0">
                <a:solidFill>
                  <a:srgbClr val="0070C0"/>
                </a:solidFill>
              </a:rPr>
              <a:t>Einmaleins</a:t>
            </a:r>
            <a:r>
              <a:rPr lang="en-US" dirty="0" smtClean="0">
                <a:solidFill>
                  <a:srgbClr val="0070C0"/>
                </a:solidFill>
              </a:rPr>
              <a:t> und das </a:t>
            </a:r>
            <a:r>
              <a:rPr lang="en-US" dirty="0" err="1" smtClean="0">
                <a:solidFill>
                  <a:srgbClr val="0070C0"/>
                </a:solidFill>
              </a:rPr>
              <a:t>Buchstabieren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ru-RU" dirty="0" smtClean="0">
              <a:solidFill>
                <a:srgbClr val="0070C0"/>
              </a:solidFill>
            </a:endParaRPr>
          </a:p>
          <a:p>
            <a:pPr marL="45720" indent="0">
              <a:buNone/>
            </a:pPr>
            <a:r>
              <a:rPr lang="en-US" dirty="0" err="1" smtClean="0">
                <a:solidFill>
                  <a:srgbClr val="0070C0"/>
                </a:solidFill>
              </a:rPr>
              <a:t>Dann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werden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wir</a:t>
            </a:r>
            <a:r>
              <a:rPr lang="en-US" dirty="0" smtClean="0">
                <a:solidFill>
                  <a:srgbClr val="0070C0"/>
                </a:solidFill>
              </a:rPr>
              <a:t> kluge und </a:t>
            </a:r>
            <a:r>
              <a:rPr lang="en-US" dirty="0" err="1" smtClean="0">
                <a:solidFill>
                  <a:srgbClr val="0070C0"/>
                </a:solidFill>
              </a:rPr>
              <a:t>lustige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Leute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ru-RU" dirty="0" smtClean="0">
              <a:solidFill>
                <a:srgbClr val="0070C0"/>
              </a:solidFill>
            </a:endParaRPr>
          </a:p>
          <a:p>
            <a:pPr marL="4572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    </a:t>
            </a:r>
            <a:r>
              <a:rPr lang="en-US" dirty="0" err="1" smtClean="0">
                <a:solidFill>
                  <a:srgbClr val="0070C0"/>
                </a:solidFill>
              </a:rPr>
              <a:t>Wann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fangen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wir</a:t>
            </a:r>
            <a:r>
              <a:rPr lang="en-US" dirty="0" smtClean="0">
                <a:solidFill>
                  <a:srgbClr val="0070C0"/>
                </a:solidFill>
              </a:rPr>
              <a:t> an? </a:t>
            </a:r>
            <a:r>
              <a:rPr lang="en-US" dirty="0" err="1" smtClean="0">
                <a:solidFill>
                  <a:srgbClr val="0070C0"/>
                </a:solidFill>
              </a:rPr>
              <a:t>Morgen</a:t>
            </a:r>
            <a:r>
              <a:rPr lang="en-US" dirty="0" smtClean="0">
                <a:solidFill>
                  <a:srgbClr val="0070C0"/>
                </a:solidFill>
              </a:rPr>
              <a:t>? Nein, </a:t>
            </a:r>
            <a:r>
              <a:rPr lang="en-US" dirty="0" err="1" smtClean="0">
                <a:solidFill>
                  <a:srgbClr val="0070C0"/>
                </a:solidFill>
              </a:rPr>
              <a:t>heute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ru-RU" dirty="0" smtClean="0">
              <a:solidFill>
                <a:srgbClr val="0070C0"/>
              </a:solidFill>
            </a:endParaRPr>
          </a:p>
          <a:p>
            <a:pPr marL="45720" indent="0">
              <a:buNone/>
            </a:pPr>
            <a:r>
              <a:rPr lang="en-US" sz="1900" dirty="0" smtClean="0">
                <a:solidFill>
                  <a:schemeClr val="tx1"/>
                </a:solidFill>
              </a:rPr>
              <a:t>Das </a:t>
            </a:r>
            <a:r>
              <a:rPr lang="en-US" sz="1900" dirty="0" err="1" smtClean="0">
                <a:solidFill>
                  <a:schemeClr val="tx1"/>
                </a:solidFill>
              </a:rPr>
              <a:t>Einmaleins</a:t>
            </a:r>
            <a:r>
              <a:rPr lang="en-US" sz="1900" dirty="0" smtClean="0">
                <a:solidFill>
                  <a:schemeClr val="tx1"/>
                </a:solidFill>
              </a:rPr>
              <a:t>—</a:t>
            </a:r>
            <a:r>
              <a:rPr lang="ru-RU" sz="1900" dirty="0" smtClean="0">
                <a:solidFill>
                  <a:schemeClr val="tx1"/>
                </a:solidFill>
              </a:rPr>
              <a:t>таблица умножения;</a:t>
            </a:r>
          </a:p>
          <a:p>
            <a:pPr marL="45720" indent="0">
              <a:buNone/>
            </a:pPr>
            <a:r>
              <a:rPr lang="de-DE" sz="1900" dirty="0" smtClean="0">
                <a:solidFill>
                  <a:schemeClr val="tx1"/>
                </a:solidFill>
              </a:rPr>
              <a:t>    Das Buchstabieren – </a:t>
            </a:r>
            <a:r>
              <a:rPr lang="ru-RU" sz="1900" dirty="0" smtClean="0">
                <a:solidFill>
                  <a:schemeClr val="tx1"/>
                </a:solidFill>
              </a:rPr>
              <a:t>чтение по слогам</a:t>
            </a:r>
            <a:r>
              <a:rPr lang="de-DE" sz="1900" dirty="0" smtClean="0">
                <a:solidFill>
                  <a:schemeClr val="tx1"/>
                </a:solidFill>
              </a:rPr>
              <a:t>.</a:t>
            </a:r>
            <a:endParaRPr lang="ru-RU" sz="1900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de-DE" sz="1900" dirty="0" smtClean="0"/>
              <a:t> </a:t>
            </a:r>
            <a:endParaRPr lang="ru-RU" sz="1900" dirty="0" smtClean="0"/>
          </a:p>
          <a:p>
            <a:pPr marL="45720" indent="0">
              <a:buNone/>
            </a:pPr>
            <a:r>
              <a:rPr lang="de-DE" dirty="0" smtClean="0">
                <a:solidFill>
                  <a:srgbClr val="00B050"/>
                </a:solidFill>
              </a:rPr>
              <a:t>Wenn du fleißig lernst, </a:t>
            </a:r>
            <a:endParaRPr lang="ru-RU" dirty="0" smtClean="0">
              <a:solidFill>
                <a:srgbClr val="00B050"/>
              </a:solidFill>
            </a:endParaRPr>
          </a:p>
          <a:p>
            <a:pPr marL="45720" indent="0">
              <a:buNone/>
            </a:pPr>
            <a:r>
              <a:rPr lang="de-DE" dirty="0" smtClean="0">
                <a:solidFill>
                  <a:srgbClr val="00B050"/>
                </a:solidFill>
              </a:rPr>
              <a:t>     Kommst du gut vorwärts.</a:t>
            </a:r>
            <a:endParaRPr lang="ru-RU" dirty="0" smtClean="0">
              <a:solidFill>
                <a:srgbClr val="00B050"/>
              </a:solidFill>
            </a:endParaRPr>
          </a:p>
          <a:p>
            <a:pPr marL="45720" indent="0">
              <a:buNone/>
            </a:pPr>
            <a:r>
              <a:rPr lang="de-DE" dirty="0" smtClean="0">
                <a:solidFill>
                  <a:srgbClr val="00B050"/>
                </a:solidFill>
              </a:rPr>
              <a:t>Wenn du faul bist, </a:t>
            </a:r>
            <a:endParaRPr lang="ru-RU" dirty="0" smtClean="0">
              <a:solidFill>
                <a:srgbClr val="00B050"/>
              </a:solidFill>
            </a:endParaRPr>
          </a:p>
          <a:p>
            <a:pPr marL="45720" indent="0">
              <a:buNone/>
            </a:pPr>
            <a:r>
              <a:rPr lang="de-DE" dirty="0" smtClean="0">
                <a:solidFill>
                  <a:srgbClr val="00B050"/>
                </a:solidFill>
              </a:rPr>
              <a:t>     Kommst du nicht vom Fleck.</a:t>
            </a:r>
          </a:p>
          <a:p>
            <a:endParaRPr lang="ru-RU" sz="1100" dirty="0" smtClean="0">
              <a:solidFill>
                <a:srgbClr val="00B050"/>
              </a:solidFill>
            </a:endParaRPr>
          </a:p>
          <a:p>
            <a:pPr marL="45720" indent="0">
              <a:buNone/>
            </a:pPr>
            <a:r>
              <a:rPr lang="de-DE" sz="1900" dirty="0" smtClean="0">
                <a:solidFill>
                  <a:schemeClr val="tx1"/>
                </a:solidFill>
              </a:rPr>
              <a:t>Vorwärts—</a:t>
            </a:r>
            <a:r>
              <a:rPr lang="ru-RU" sz="1900" dirty="0" smtClean="0">
                <a:solidFill>
                  <a:schemeClr val="tx1"/>
                </a:solidFill>
              </a:rPr>
              <a:t>вперёд;</a:t>
            </a:r>
          </a:p>
          <a:p>
            <a:pPr marL="45720" indent="0">
              <a:buNone/>
            </a:pPr>
            <a:r>
              <a:rPr lang="de-DE" sz="1900" dirty="0" smtClean="0">
                <a:solidFill>
                  <a:schemeClr val="tx1"/>
                </a:solidFill>
              </a:rPr>
              <a:t>Kommst du nicht vom Fleck—</a:t>
            </a:r>
            <a:r>
              <a:rPr lang="ru-RU" sz="1900" dirty="0" smtClean="0">
                <a:solidFill>
                  <a:schemeClr val="tx1"/>
                </a:solidFill>
              </a:rPr>
              <a:t>не сдвинешься с места</a:t>
            </a:r>
            <a:endParaRPr lang="ru-RU" sz="1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397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84685"/>
            <a:ext cx="8280920" cy="568863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b="1" dirty="0">
              <a:solidFill>
                <a:srgbClr val="002060"/>
              </a:solidFill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sz="2600" b="1" dirty="0" smtClean="0">
                <a:solidFill>
                  <a:srgbClr val="002060"/>
                </a:solidFill>
                <a:latin typeface="Times New Roman" pitchFamily="18" charset="0"/>
              </a:rPr>
              <a:t>             das </a:t>
            </a:r>
            <a:r>
              <a:rPr lang="en-US" sz="2600" b="1" dirty="0" err="1" smtClean="0">
                <a:solidFill>
                  <a:srgbClr val="002060"/>
                </a:solidFill>
                <a:latin typeface="Times New Roman" pitchFamily="18" charset="0"/>
              </a:rPr>
              <a:t>Jahr</a:t>
            </a:r>
            <a:r>
              <a:rPr lang="en-US" sz="2600" b="1" dirty="0" smtClean="0">
                <a:solidFill>
                  <a:srgbClr val="002060"/>
                </a:solidFill>
                <a:latin typeface="Times New Roman" pitchFamily="18" charset="0"/>
              </a:rPr>
              <a:t>                      der </a:t>
            </a:r>
            <a:r>
              <a:rPr lang="en-US" sz="2600" b="1" dirty="0" err="1" smtClean="0">
                <a:solidFill>
                  <a:srgbClr val="002060"/>
                </a:solidFill>
                <a:latin typeface="Times New Roman" pitchFamily="18" charset="0"/>
              </a:rPr>
              <a:t>Anfang</a:t>
            </a:r>
            <a:r>
              <a:rPr lang="en-US" sz="2600" b="1" dirty="0" smtClean="0">
                <a:solidFill>
                  <a:srgbClr val="002060"/>
                </a:solidFill>
                <a:latin typeface="Times New Roman" pitchFamily="18" charset="0"/>
              </a:rPr>
              <a:t>                die </a:t>
            </a:r>
            <a:r>
              <a:rPr lang="en-US" sz="2600" b="1" dirty="0" err="1" smtClean="0">
                <a:solidFill>
                  <a:srgbClr val="002060"/>
                </a:solidFill>
                <a:latin typeface="Times New Roman" pitchFamily="18" charset="0"/>
              </a:rPr>
              <a:t>Tasche</a:t>
            </a:r>
            <a:endParaRPr lang="ru-RU" sz="26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sz="2600" b="1" dirty="0" smtClean="0">
                <a:solidFill>
                  <a:srgbClr val="002060"/>
                </a:solidFill>
                <a:latin typeface="Times New Roman" pitchFamily="18" charset="0"/>
              </a:rPr>
              <a:t>   </a:t>
            </a:r>
            <a:endParaRPr lang="ru-RU" sz="26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sz="2600" b="1" dirty="0" smtClean="0">
                <a:solidFill>
                  <a:srgbClr val="002060"/>
                </a:solidFill>
                <a:latin typeface="Times New Roman" pitchFamily="18" charset="0"/>
              </a:rPr>
              <a:t>                              </a:t>
            </a:r>
            <a:endParaRPr lang="ru-RU" sz="26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sz="2600" dirty="0" smtClean="0"/>
              <a:t>                                  </a:t>
            </a:r>
            <a:endParaRPr lang="ru-RU" sz="26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sz="2600" b="1" dirty="0" smtClean="0">
                <a:solidFill>
                  <a:srgbClr val="002060"/>
                </a:solidFill>
                <a:latin typeface="Times New Roman" pitchFamily="18" charset="0"/>
              </a:rPr>
              <a:t>          der Freund                                                          die Bank               </a:t>
            </a:r>
          </a:p>
          <a:p>
            <a:pPr marL="0" indent="0">
              <a:buNone/>
            </a:pPr>
            <a:r>
              <a:rPr lang="en-US" sz="2600" b="1" dirty="0" smtClean="0">
                <a:solidFill>
                  <a:srgbClr val="002060"/>
                </a:solidFill>
                <a:latin typeface="Times New Roman" pitchFamily="18" charset="0"/>
              </a:rPr>
              <a:t>        </a:t>
            </a:r>
          </a:p>
          <a:p>
            <a:pPr marL="0" indent="0">
              <a:buNone/>
            </a:pPr>
            <a:endParaRPr lang="en-US" sz="26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en-US" sz="26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sz="2600" b="1" dirty="0" smtClean="0">
                <a:solidFill>
                  <a:srgbClr val="002060"/>
                </a:solidFill>
                <a:latin typeface="Times New Roman" pitchFamily="18" charset="0"/>
              </a:rPr>
              <a:t>             das </a:t>
            </a:r>
            <a:r>
              <a:rPr lang="en-US" sz="2600" b="1" dirty="0" err="1" smtClean="0">
                <a:solidFill>
                  <a:srgbClr val="002060"/>
                </a:solidFill>
                <a:latin typeface="Times New Roman" pitchFamily="18" charset="0"/>
              </a:rPr>
              <a:t>Fach</a:t>
            </a:r>
            <a:r>
              <a:rPr lang="en-US" sz="2600" b="1" dirty="0">
                <a:solidFill>
                  <a:srgbClr val="002060"/>
                </a:solidFill>
                <a:latin typeface="Times New Roman" pitchFamily="18" charset="0"/>
              </a:rPr>
              <a:t>                       die </a:t>
            </a:r>
            <a:r>
              <a:rPr lang="en-US" sz="2600" b="1" dirty="0" err="1" smtClean="0">
                <a:solidFill>
                  <a:srgbClr val="002060"/>
                </a:solidFill>
                <a:latin typeface="Times New Roman" pitchFamily="18" charset="0"/>
              </a:rPr>
              <a:t>Sachen</a:t>
            </a:r>
            <a:r>
              <a:rPr lang="en-US" sz="2600" b="1" dirty="0" smtClean="0">
                <a:solidFill>
                  <a:srgbClr val="002060"/>
                </a:solidFill>
                <a:latin typeface="Times New Roman" pitchFamily="18" charset="0"/>
              </a:rPr>
              <a:t>                  der </a:t>
            </a:r>
            <a:r>
              <a:rPr lang="en-US" sz="2600" b="1" dirty="0">
                <a:solidFill>
                  <a:srgbClr val="002060"/>
                </a:solidFill>
                <a:latin typeface="Times New Roman" pitchFamily="18" charset="0"/>
              </a:rPr>
              <a:t>Hof</a:t>
            </a:r>
            <a:endParaRPr lang="ru-RU" sz="26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en-US" b="1" dirty="0">
              <a:solidFill>
                <a:srgbClr val="002060"/>
              </a:solidFill>
              <a:latin typeface="Times New Roman" pitchFamily="18" charset="0"/>
            </a:endParaRPr>
          </a:p>
          <a:p>
            <a:pPr marL="45720" indent="0">
              <a:buNone/>
            </a:pPr>
            <a:r>
              <a:rPr lang="en-US" sz="2600" b="1" i="1" dirty="0" smtClean="0">
                <a:latin typeface="Times New Roman" pitchFamily="18" charset="0"/>
              </a:rPr>
              <a:t>Muster:</a:t>
            </a:r>
            <a:r>
              <a:rPr lang="en-US" sz="2600" i="1" dirty="0">
                <a:latin typeface="Times New Roman" pitchFamily="18" charset="0"/>
              </a:rPr>
              <a:t> </a:t>
            </a:r>
            <a:r>
              <a:rPr lang="en-US" sz="2600" i="1" dirty="0" smtClean="0">
                <a:solidFill>
                  <a:srgbClr val="002060"/>
                </a:solidFill>
                <a:latin typeface="Times New Roman" pitchFamily="18" charset="0"/>
              </a:rPr>
              <a:t>die </a:t>
            </a:r>
            <a:r>
              <a:rPr lang="en-US" sz="2600" i="1" dirty="0" err="1" smtClean="0">
                <a:solidFill>
                  <a:srgbClr val="002060"/>
                </a:solidFill>
                <a:latin typeface="Times New Roman" pitchFamily="18" charset="0"/>
              </a:rPr>
              <a:t>Schule</a:t>
            </a:r>
            <a:r>
              <a:rPr lang="ru-RU" sz="2600" i="1" dirty="0" smtClean="0">
                <a:solidFill>
                  <a:srgbClr val="002060"/>
                </a:solidFill>
                <a:latin typeface="Times New Roman" pitchFamily="18" charset="0"/>
              </a:rPr>
              <a:t>+ </a:t>
            </a:r>
            <a:r>
              <a:rPr lang="de-DE" sz="2600" i="1" dirty="0" smtClean="0">
                <a:solidFill>
                  <a:srgbClr val="002060"/>
                </a:solidFill>
                <a:latin typeface="Times New Roman" pitchFamily="18" charset="0"/>
              </a:rPr>
              <a:t>der Beginn</a:t>
            </a:r>
            <a:r>
              <a:rPr lang="en-US" sz="2600" i="1" dirty="0" smtClean="0">
                <a:solidFill>
                  <a:srgbClr val="002060"/>
                </a:solidFill>
                <a:latin typeface="Times New Roman" pitchFamily="18" charset="0"/>
              </a:rPr>
              <a:t> =  der </a:t>
            </a:r>
            <a:r>
              <a:rPr lang="en-US" sz="2600" i="1" dirty="0" err="1" smtClean="0">
                <a:solidFill>
                  <a:srgbClr val="002060"/>
                </a:solidFill>
                <a:latin typeface="Times New Roman" pitchFamily="18" charset="0"/>
              </a:rPr>
              <a:t>Schulbeginn</a:t>
            </a:r>
            <a:endParaRPr lang="en-US" sz="2600" i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2167847"/>
            <a:ext cx="3024336" cy="12611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</a:rPr>
              <a:t>  </a:t>
            </a:r>
            <a:r>
              <a:rPr lang="en-US" sz="3200" b="1" dirty="0" err="1" smtClean="0">
                <a:solidFill>
                  <a:schemeClr val="tx1"/>
                </a:solidFill>
                <a:latin typeface="Times New Roman" pitchFamily="18" charset="0"/>
              </a:rPr>
              <a:t>Schul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</a:rPr>
              <a:t>-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4851979" y="1124744"/>
            <a:ext cx="8053" cy="10139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6372200" y="1124744"/>
            <a:ext cx="1296144" cy="10139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372200" y="2708920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2051720" y="1124744"/>
            <a:ext cx="1296144" cy="10369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2195736" y="3429001"/>
            <a:ext cx="1190527" cy="9361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4860032" y="3429001"/>
            <a:ext cx="6724" cy="7920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6372200" y="3429001"/>
            <a:ext cx="1152128" cy="9361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H="1">
            <a:off x="2699792" y="2708920"/>
            <a:ext cx="64807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455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5" y="260647"/>
            <a:ext cx="8856978" cy="6408713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                           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39553" y="2636912"/>
            <a:ext cx="2304255" cy="3672408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</a:rPr>
              <a:t>der ABC-</a:t>
            </a:r>
            <a:r>
              <a:rPr lang="en-US" sz="1600" b="1" dirty="0" err="1" smtClean="0">
                <a:solidFill>
                  <a:srgbClr val="002060"/>
                </a:solidFill>
                <a:latin typeface="Times New Roman" pitchFamily="18" charset="0"/>
              </a:rPr>
              <a:t>Schütze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de-DE" sz="16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</a:rPr>
              <a:t>die </a:t>
            </a:r>
            <a:r>
              <a:rPr lang="en-US" sz="1600" b="1" dirty="0" err="1" smtClean="0">
                <a:solidFill>
                  <a:srgbClr val="002060"/>
                </a:solidFill>
                <a:latin typeface="Times New Roman" pitchFamily="18" charset="0"/>
              </a:rPr>
              <a:t>Zuckertüte</a:t>
            </a:r>
            <a:endParaRPr lang="en-US" sz="16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sz="16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</a:rPr>
              <a:t>der </a:t>
            </a:r>
            <a:r>
              <a:rPr lang="en-US" sz="1600" b="1" dirty="0" err="1" smtClean="0">
                <a:solidFill>
                  <a:srgbClr val="002060"/>
                </a:solidFill>
                <a:latin typeface="Times New Roman" pitchFamily="18" charset="0"/>
              </a:rPr>
              <a:t>Schulanfang</a:t>
            </a:r>
            <a:endParaRPr lang="en-US" sz="16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sz="16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</a:rPr>
              <a:t>die </a:t>
            </a:r>
            <a:r>
              <a:rPr lang="en-US" sz="1600" b="1" dirty="0" err="1" smtClean="0">
                <a:solidFill>
                  <a:srgbClr val="002060"/>
                </a:solidFill>
                <a:latin typeface="Times New Roman" pitchFamily="18" charset="0"/>
              </a:rPr>
              <a:t>Hausaufgabe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de-DE" sz="16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</a:rPr>
              <a:t>die </a:t>
            </a:r>
            <a:r>
              <a:rPr lang="en-US" sz="1600" b="1" dirty="0" err="1" smtClean="0">
                <a:solidFill>
                  <a:srgbClr val="002060"/>
                </a:solidFill>
                <a:latin typeface="Times New Roman" pitchFamily="18" charset="0"/>
              </a:rPr>
              <a:t>Stunde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de-DE" sz="16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</a:rPr>
              <a:t>das </a:t>
            </a:r>
            <a:r>
              <a:rPr lang="en-US" sz="1600" b="1" dirty="0" err="1" smtClean="0">
                <a:solidFill>
                  <a:srgbClr val="002060"/>
                </a:solidFill>
                <a:latin typeface="Times New Roman" pitchFamily="18" charset="0"/>
              </a:rPr>
              <a:t>Schulfach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88641"/>
            <a:ext cx="324036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7" y="548680"/>
            <a:ext cx="2160240" cy="2737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56176" y="2132856"/>
            <a:ext cx="2808306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55593"/>
            <a:ext cx="3024336" cy="2835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60648"/>
            <a:ext cx="2880319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149080"/>
            <a:ext cx="2448272" cy="2520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87060" y="1948190"/>
            <a:ext cx="31931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4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686782" y="2879648"/>
            <a:ext cx="31931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5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107135" y="6221402"/>
            <a:ext cx="31931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de-DE" dirty="0"/>
              <a:t>2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8676456" y="3964414"/>
            <a:ext cx="31931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1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939467" y="1732736"/>
            <a:ext cx="31931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6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228184" y="6264141"/>
            <a:ext cx="31931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670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.bp.blogspot.com/-tV6esPkGUaA/UENT1aKFs-I/AAAAAAAADpc/7Mgpc5le8VU/s1600/DSC094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67240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2.gstatic.com/images?q=tbn:ANd9GcSZRlLsvj8FS2hzXtyYG_s3xCnZpPuYnVenKrciRtUppTm9J30SG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492896"/>
            <a:ext cx="36724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2.gstatic.com/images?q=tbn:ANd9GcRt2ARmGHPh8nxiuhyD4V-NGz2uYPWk7FAV7VpVQj7lf9I1O_OwM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32656"/>
            <a:ext cx="3096344" cy="2319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5157192"/>
            <a:ext cx="6768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de-DE" sz="2000" b="1" dirty="0">
                <a:solidFill>
                  <a:srgbClr val="C00000"/>
                </a:solidFill>
                <a:effectLst>
                  <a:outerShdw dist="53848" dir="2700000" algn="ctr">
                    <a:srgbClr val="C0C0C0">
                      <a:alpha val="80000"/>
                    </a:srgbClr>
                  </a:outerShdw>
                </a:effectLst>
                <a:latin typeface="+mj-lt"/>
              </a:rPr>
              <a:t>Der Schulanfang. Die Schüler, die Lehrer gratulieren einander zum neuen Schuljahr. Wer wünscht wem was zum Schulanfang? Wir gratulieren auch einander.</a:t>
            </a:r>
            <a:r>
              <a:rPr lang="ru-RU" sz="2000" b="1" dirty="0">
                <a:solidFill>
                  <a:srgbClr val="C00000"/>
                </a:solidFill>
                <a:latin typeface="+mj-lt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464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16633"/>
            <a:ext cx="7175351" cy="576064"/>
          </a:xfrm>
          <a:noFill/>
          <a:effectLst/>
        </p:spPr>
        <p:txBody>
          <a:bodyPr>
            <a:noAutofit/>
          </a:bodyPr>
          <a:lstStyle/>
          <a:p>
            <a:pPr marL="182880" indent="0" fontAlgn="t">
              <a:buNone/>
            </a:pPr>
            <a:r>
              <a:rPr lang="de-DE" sz="1800" dirty="0" smtClean="0"/>
              <a:t>Worüber/ worauf freuen sich die Kinder?</a:t>
            </a:r>
            <a:br>
              <a:rPr lang="de-DE" sz="1800" dirty="0" smtClean="0"/>
            </a:br>
            <a:r>
              <a:rPr lang="de-DE" sz="1800" dirty="0" smtClean="0"/>
              <a:t>Worüber ärgern sich die Kinder?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83568" y="836712"/>
            <a:ext cx="2088232" cy="18722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dirty="0" smtClean="0">
                <a:solidFill>
                  <a:srgbClr val="FF0000"/>
                </a:solidFill>
              </a:rPr>
              <a:t>Die Kinder freuen sich über/auf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282575" y="3501009"/>
            <a:ext cx="2997200" cy="1944216"/>
          </a:xfrm>
          <a:prstGeom prst="cloud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dirty="0" smtClean="0"/>
              <a:t>Die Kinder ärgern sich  über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1028343"/>
            <a:ext cx="46805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de-DE" dirty="0"/>
              <a:t>das neue Schuljahr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de-DE" dirty="0"/>
              <a:t>langweilige Stunden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de-DE" dirty="0"/>
              <a:t>neue Bücher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de-DE" dirty="0"/>
              <a:t>das Wiedersehen mit Freunden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de-DE" dirty="0"/>
              <a:t>das schöne Wetter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de-DE" dirty="0"/>
              <a:t>interessante Stunden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de-DE" dirty="0"/>
              <a:t>schlechte Noten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de-DE" dirty="0"/>
              <a:t>neue Schulfächer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die </a:t>
            </a:r>
            <a:r>
              <a:rPr lang="en-US" dirty="0" err="1"/>
              <a:t>schönen</a:t>
            </a:r>
            <a:r>
              <a:rPr lang="en-US" dirty="0"/>
              <a:t> </a:t>
            </a:r>
            <a:r>
              <a:rPr lang="en-US" dirty="0" err="1"/>
              <a:t>Zuckertüten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die </a:t>
            </a:r>
            <a:r>
              <a:rPr lang="en-US" dirty="0" err="1"/>
              <a:t>neuen</a:t>
            </a:r>
            <a:r>
              <a:rPr lang="en-US" dirty="0"/>
              <a:t> </a:t>
            </a:r>
            <a:r>
              <a:rPr lang="en-US" dirty="0" err="1"/>
              <a:t>Freunde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die </a:t>
            </a:r>
            <a:r>
              <a:rPr lang="en-US" dirty="0" err="1"/>
              <a:t>Herbstferien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die  </a:t>
            </a:r>
            <a:r>
              <a:rPr lang="en-US" dirty="0" err="1"/>
              <a:t>vielen</a:t>
            </a:r>
            <a:r>
              <a:rPr lang="en-US" dirty="0"/>
              <a:t> </a:t>
            </a:r>
            <a:r>
              <a:rPr lang="en-US" dirty="0" err="1"/>
              <a:t>Hausaufgaben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die </a:t>
            </a:r>
            <a:r>
              <a:rPr lang="en-US" dirty="0" err="1"/>
              <a:t>Arbeit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Schulgarten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das </a:t>
            </a:r>
            <a:r>
              <a:rPr lang="en-US" dirty="0" err="1"/>
              <a:t>Reinemachen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Klassenzimmer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die </a:t>
            </a:r>
            <a:r>
              <a:rPr lang="en-US" dirty="0" err="1" smtClean="0"/>
              <a:t>schwere</a:t>
            </a:r>
            <a:r>
              <a:rPr lang="en-US" dirty="0" smtClean="0"/>
              <a:t> </a:t>
            </a:r>
            <a:r>
              <a:rPr lang="en-US" dirty="0" err="1" smtClean="0"/>
              <a:t>Mathematikaufgaben</a:t>
            </a: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die </a:t>
            </a:r>
            <a:r>
              <a:rPr lang="en-US" dirty="0" err="1"/>
              <a:t>bevorstehende</a:t>
            </a:r>
            <a:r>
              <a:rPr lang="en-US" dirty="0"/>
              <a:t> </a:t>
            </a:r>
            <a:r>
              <a:rPr lang="en-US" dirty="0" err="1" smtClean="0"/>
              <a:t>Klassenfahrt</a:t>
            </a:r>
            <a:r>
              <a:rPr lang="en-US" dirty="0"/>
              <a:t> </a:t>
            </a:r>
            <a:endParaRPr lang="ru-RU" dirty="0"/>
          </a:p>
        </p:txBody>
      </p:sp>
      <p:cxnSp>
        <p:nvCxnSpPr>
          <p:cNvPr id="8" name="Прямая со стрелкой 7"/>
          <p:cNvCxnSpPr>
            <a:stCxn id="4" idx="6"/>
          </p:cNvCxnSpPr>
          <p:nvPr/>
        </p:nvCxnSpPr>
        <p:spPr>
          <a:xfrm flipV="1">
            <a:off x="2771800" y="1340768"/>
            <a:ext cx="158417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6"/>
          </p:cNvCxnSpPr>
          <p:nvPr/>
        </p:nvCxnSpPr>
        <p:spPr>
          <a:xfrm>
            <a:off x="2771800" y="1772816"/>
            <a:ext cx="158417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2699792" y="1028343"/>
            <a:ext cx="1656184" cy="3124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699792" y="2060848"/>
            <a:ext cx="165618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699792" y="2204864"/>
            <a:ext cx="165618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915816" y="3140968"/>
            <a:ext cx="151216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203848" y="3501009"/>
            <a:ext cx="1296144" cy="4320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3279775" y="4077072"/>
            <a:ext cx="1148209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5" idx="2"/>
          </p:cNvCxnSpPr>
          <p:nvPr/>
        </p:nvCxnSpPr>
        <p:spPr>
          <a:xfrm>
            <a:off x="3277277" y="4473117"/>
            <a:ext cx="1222715" cy="1800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3131840" y="4797152"/>
            <a:ext cx="136815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771800" y="5157192"/>
            <a:ext cx="172819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355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315616"/>
          </a:xfrm>
        </p:spPr>
        <p:txBody>
          <a:bodyPr>
            <a:normAutofit fontScale="90000"/>
          </a:bodyPr>
          <a:lstStyle/>
          <a:p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dirty="0" smtClean="0">
                <a:latin typeface="+mn-lt"/>
                <a:cs typeface="Times New Roman" pitchFamily="18" charset="0"/>
              </a:rPr>
              <a:t>war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 es am ersten Schultag?</a:t>
            </a:r>
            <a:br>
              <a:rPr lang="de-DE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sz="2400" dirty="0" err="1" smtClean="0"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de-DE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Wiederholeh</a:t>
            </a:r>
            <a:r>
              <a:rPr lang="de-DE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das Thema Perfekt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de-DE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sz="24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+mn-lt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659688" cy="4724400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In der Geographiestunde </a:t>
            </a:r>
            <a:r>
              <a:rPr lang="de-D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….die </a:t>
            </a:r>
            <a: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Kinder an der </a:t>
            </a:r>
            <a:r>
              <a:rPr lang="de-D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Karte… (antworten).</a:t>
            </a:r>
            <a: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In der Deutschstunde …</a:t>
            </a:r>
            <a:r>
              <a:rPr lang="de-D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sie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(они)</a:t>
            </a:r>
            <a: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Übungen… (machen).</a:t>
            </a:r>
            <a: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In der Turnstunde …</a:t>
            </a:r>
            <a:r>
              <a:rPr lang="de-D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ich </a:t>
            </a:r>
            <a: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turnen) und Ball … (spielen).</a:t>
            </a:r>
            <a: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In der Musikstunde …</a:t>
            </a:r>
            <a:r>
              <a:rPr lang="de-D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nicht </a:t>
            </a:r>
            <a: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alle </a:t>
            </a:r>
            <a:r>
              <a:rPr lang="de-D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Schüler… (singen).</a:t>
            </a:r>
            <a: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5.In der Mathematikstunde …</a:t>
            </a:r>
            <a:r>
              <a:rPr lang="de-D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Thomas … (sprechen).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16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000" dirty="0">
                <a:latin typeface="Times New Roman" pitchFamily="18" charset="0"/>
                <a:cs typeface="Times New Roman" pitchFamily="18" charset="0"/>
              </a:rPr>
              <a:t>Wie war es am ersten Schultag?</a:t>
            </a:r>
            <a:br>
              <a:rPr lang="de-DE" sz="2000" dirty="0">
                <a:latin typeface="Times New Roman" pitchFamily="18" charset="0"/>
                <a:cs typeface="Times New Roman" pitchFamily="18" charset="0"/>
              </a:rPr>
            </a:b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Wir </a:t>
            </a:r>
            <a:r>
              <a:rPr lang="de-D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Wiederholeh</a:t>
            </a:r>
            <a:r>
              <a:rPr lang="de-D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das Thema Perfekt</a:t>
            </a:r>
            <a:r>
              <a:rPr lang="de-DE" sz="20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de-DE" sz="2000" dirty="0">
                <a:latin typeface="Times New Roman" pitchFamily="18" charset="0"/>
                <a:cs typeface="Times New Roman" pitchFamily="18" charset="0"/>
              </a:rPr>
            </a:br>
            <a:r>
              <a:rPr lang="de-DE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1. In der Geographiestunde </a:t>
            </a:r>
            <a:r>
              <a:rPr lang="de-D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haben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die 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Kinder an der Karte </a:t>
            </a:r>
            <a:r>
              <a:rPr lang="de-D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geantwortet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dirty="0">
                <a:latin typeface="Times New Roman" pitchFamily="18" charset="0"/>
                <a:cs typeface="Times New Roman" pitchFamily="18" charset="0"/>
              </a:rPr>
            </a:br>
            <a:r>
              <a:rPr lang="de-DE" dirty="0">
                <a:latin typeface="Times New Roman" pitchFamily="18" charset="0"/>
                <a:cs typeface="Times New Roman" pitchFamily="18" charset="0"/>
              </a:rPr>
              <a:t>2. In der 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Deutschstunde </a:t>
            </a:r>
            <a:r>
              <a:rPr lang="de-D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haben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sie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(они)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Übungen </a:t>
            </a:r>
            <a:r>
              <a:rPr lang="de-D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gemacht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dirty="0">
                <a:latin typeface="Times New Roman" pitchFamily="18" charset="0"/>
                <a:cs typeface="Times New Roman" pitchFamily="18" charset="0"/>
              </a:rPr>
            </a:br>
            <a:r>
              <a:rPr lang="de-DE" dirty="0">
                <a:latin typeface="Times New Roman" pitchFamily="18" charset="0"/>
                <a:cs typeface="Times New Roman" pitchFamily="18" charset="0"/>
              </a:rPr>
              <a:t>3. In der Turnstunde </a:t>
            </a:r>
            <a:r>
              <a:rPr lang="de-D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habe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ich </a:t>
            </a:r>
            <a:r>
              <a:rPr lang="de-D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geturnt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und 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Ball </a:t>
            </a:r>
            <a:r>
              <a:rPr lang="de-D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gespielt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dirty="0">
                <a:latin typeface="Times New Roman" pitchFamily="18" charset="0"/>
                <a:cs typeface="Times New Roman" pitchFamily="18" charset="0"/>
              </a:rPr>
            </a:br>
            <a:r>
              <a:rPr lang="de-DE" dirty="0">
                <a:latin typeface="Times New Roman" pitchFamily="18" charset="0"/>
                <a:cs typeface="Times New Roman" pitchFamily="18" charset="0"/>
              </a:rPr>
              <a:t>4. In der 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Musikstunde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de-D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haben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nicht 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alle 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Schüler </a:t>
            </a:r>
            <a:r>
              <a:rPr lang="de-D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ges</a:t>
            </a:r>
            <a:r>
              <a:rPr lang="de-DE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de-D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ngen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dirty="0">
                <a:latin typeface="Times New Roman" pitchFamily="18" charset="0"/>
                <a:cs typeface="Times New Roman" pitchFamily="18" charset="0"/>
              </a:rPr>
            </a:br>
            <a:r>
              <a:rPr lang="de-DE" dirty="0">
                <a:latin typeface="Times New Roman" pitchFamily="18" charset="0"/>
                <a:cs typeface="Times New Roman" pitchFamily="18" charset="0"/>
              </a:rPr>
              <a:t>5.In der Mathematikstunde </a:t>
            </a:r>
            <a:r>
              <a:rPr lang="de-D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hat 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Thomas </a:t>
            </a:r>
            <a:r>
              <a:rPr lang="de-D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gespr</a:t>
            </a:r>
            <a:r>
              <a:rPr lang="de-DE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de-D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chen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687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798</TotalTime>
  <Words>419</Words>
  <Application>Microsoft Office PowerPoint</Application>
  <PresentationFormat>Экран (4:3)</PresentationFormat>
  <Paragraphs>249</Paragraphs>
  <Slides>11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Презентация PowerPoint</vt:lpstr>
      <vt:lpstr>Презентация PowerPoint</vt:lpstr>
      <vt:lpstr>Wir lesen  Gedichte</vt:lpstr>
      <vt:lpstr>Презентация PowerPoint</vt:lpstr>
      <vt:lpstr>                            </vt:lpstr>
      <vt:lpstr>Презентация PowerPoint</vt:lpstr>
      <vt:lpstr>Worüber/ worauf freuen sich die Kinder? Worüber ärgern sich die Kinder?</vt:lpstr>
      <vt:lpstr>Wie war es am ersten Schultag? WirWiederholeh das Thema Perfekt.   </vt:lpstr>
      <vt:lpstr>Wie war es am ersten Schultag? Wir Wiederholeh das Thema Perfekt.  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muza</dc:creator>
  <cp:lastModifiedBy>muza</cp:lastModifiedBy>
  <cp:revision>50</cp:revision>
  <dcterms:created xsi:type="dcterms:W3CDTF">2012-10-04T13:35:24Z</dcterms:created>
  <dcterms:modified xsi:type="dcterms:W3CDTF">2012-10-09T13:38:02Z</dcterms:modified>
</cp:coreProperties>
</file>