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oil\Desktop\&#1051;&#1080;&#1089;&#1090;%20Microsoft%20Office%20Exce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oil\Desktop\&#1051;&#1080;&#1089;&#1090;%20Microsoft%20Office%20Exce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oil\Desktop\&#1051;&#1080;&#1089;&#1090;%20Microsoft%20Office%20Excel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oil\Desktop\&#1051;&#1080;&#1089;&#1090;%20Microsoft%20Office%20Excel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oil\Desktop\&#1051;&#1080;&#1089;&#1090;%20Microsoft%20Office%20Excel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oil\Desktop\&#1051;&#1080;&#1089;&#1090;%20Microsoft%20Office%20Excel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oil\Desktop\&#1051;&#1080;&#1089;&#1090;%20Microsoft%20Office%20Excel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oil\Desktop\&#1051;&#1080;&#1089;&#1090;%20Microsoft%20Office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Лист1!$B$8</c:f>
              <c:strCache>
                <c:ptCount val="1"/>
                <c:pt idx="0">
                  <c:v>иванов</c:v>
                </c:pt>
              </c:strCache>
            </c:strRef>
          </c:tx>
          <c:val>
            <c:numRef>
              <c:f>Лист1!$C$8:$E$8</c:f>
              <c:numCache>
                <c:formatCode>General</c:formatCode>
                <c:ptCount val="3"/>
                <c:pt idx="0">
                  <c:v>125</c:v>
                </c:pt>
                <c:pt idx="1">
                  <c:v>236</c:v>
                </c:pt>
                <c:pt idx="2">
                  <c:v>185</c:v>
                </c:pt>
              </c:numCache>
            </c:numRef>
          </c:val>
        </c:ser>
        <c:ser>
          <c:idx val="1"/>
          <c:order val="1"/>
          <c:tx>
            <c:strRef>
              <c:f>Лист1!$B$9</c:f>
              <c:strCache>
                <c:ptCount val="1"/>
                <c:pt idx="0">
                  <c:v>петров</c:v>
                </c:pt>
              </c:strCache>
            </c:strRef>
          </c:tx>
          <c:val>
            <c:numRef>
              <c:f>Лист1!$C$9:$E$9</c:f>
              <c:numCache>
                <c:formatCode>General</c:formatCode>
                <c:ptCount val="3"/>
                <c:pt idx="0">
                  <c:v>125</c:v>
                </c:pt>
                <c:pt idx="1">
                  <c:v>136</c:v>
                </c:pt>
                <c:pt idx="2">
                  <c:v>189</c:v>
                </c:pt>
              </c:numCache>
            </c:numRef>
          </c:val>
        </c:ser>
        <c:ser>
          <c:idx val="2"/>
          <c:order val="2"/>
          <c:tx>
            <c:strRef>
              <c:f>Лист1!$B$10</c:f>
              <c:strCache>
                <c:ptCount val="1"/>
                <c:pt idx="0">
                  <c:v>сидоров</c:v>
                </c:pt>
              </c:strCache>
            </c:strRef>
          </c:tx>
          <c:val>
            <c:numRef>
              <c:f>Лист1!$C$10:$E$10</c:f>
              <c:numCache>
                <c:formatCode>General</c:formatCode>
                <c:ptCount val="3"/>
                <c:pt idx="0">
                  <c:v>158</c:v>
                </c:pt>
                <c:pt idx="1">
                  <c:v>169</c:v>
                </c:pt>
                <c:pt idx="2">
                  <c:v>189</c:v>
                </c:pt>
              </c:numCache>
            </c:numRef>
          </c:val>
        </c:ser>
        <c:axId val="50710400"/>
        <c:axId val="50748032"/>
      </c:barChart>
      <c:catAx>
        <c:axId val="50710400"/>
        <c:scaling>
          <c:orientation val="minMax"/>
        </c:scaling>
        <c:axPos val="b"/>
        <c:tickLblPos val="nextTo"/>
        <c:crossAx val="50748032"/>
        <c:crosses val="autoZero"/>
        <c:auto val="1"/>
        <c:lblAlgn val="ctr"/>
        <c:lblOffset val="100"/>
      </c:catAx>
      <c:valAx>
        <c:axId val="50748032"/>
        <c:scaling>
          <c:orientation val="minMax"/>
        </c:scaling>
        <c:axPos val="l"/>
        <c:majorGridlines/>
        <c:numFmt formatCode="General" sourceLinked="1"/>
        <c:tickLblPos val="nextTo"/>
        <c:crossAx val="50710400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Лист1!$B$8</c:f>
              <c:strCache>
                <c:ptCount val="1"/>
                <c:pt idx="0">
                  <c:v>иванов</c:v>
                </c:pt>
              </c:strCache>
            </c:strRef>
          </c:tx>
          <c:val>
            <c:numRef>
              <c:f>Лист1!$C$8:$E$8</c:f>
              <c:numCache>
                <c:formatCode>General</c:formatCode>
                <c:ptCount val="3"/>
                <c:pt idx="0">
                  <c:v>125</c:v>
                </c:pt>
                <c:pt idx="1">
                  <c:v>236</c:v>
                </c:pt>
                <c:pt idx="2">
                  <c:v>185</c:v>
                </c:pt>
              </c:numCache>
            </c:numRef>
          </c:val>
        </c:ser>
        <c:ser>
          <c:idx val="1"/>
          <c:order val="1"/>
          <c:tx>
            <c:strRef>
              <c:f>Лист1!$B$9</c:f>
              <c:strCache>
                <c:ptCount val="1"/>
                <c:pt idx="0">
                  <c:v>петров</c:v>
                </c:pt>
              </c:strCache>
            </c:strRef>
          </c:tx>
          <c:val>
            <c:numRef>
              <c:f>Лист1!$C$9:$E$9</c:f>
              <c:numCache>
                <c:formatCode>General</c:formatCode>
                <c:ptCount val="3"/>
                <c:pt idx="0">
                  <c:v>125</c:v>
                </c:pt>
                <c:pt idx="1">
                  <c:v>136</c:v>
                </c:pt>
                <c:pt idx="2">
                  <c:v>189</c:v>
                </c:pt>
              </c:numCache>
            </c:numRef>
          </c:val>
        </c:ser>
        <c:ser>
          <c:idx val="2"/>
          <c:order val="2"/>
          <c:tx>
            <c:strRef>
              <c:f>Лист1!$B$10</c:f>
              <c:strCache>
                <c:ptCount val="1"/>
                <c:pt idx="0">
                  <c:v>сидоров</c:v>
                </c:pt>
              </c:strCache>
            </c:strRef>
          </c:tx>
          <c:val>
            <c:numRef>
              <c:f>Лист1!$C$10:$E$10</c:f>
              <c:numCache>
                <c:formatCode>General</c:formatCode>
                <c:ptCount val="3"/>
                <c:pt idx="0">
                  <c:v>158</c:v>
                </c:pt>
                <c:pt idx="1">
                  <c:v>169</c:v>
                </c:pt>
                <c:pt idx="2">
                  <c:v>189</c:v>
                </c:pt>
              </c:numCache>
            </c:numRef>
          </c:val>
        </c:ser>
        <c:shape val="cone"/>
        <c:axId val="33263616"/>
        <c:axId val="33266688"/>
        <c:axId val="0"/>
      </c:bar3DChart>
      <c:catAx>
        <c:axId val="33263616"/>
        <c:scaling>
          <c:orientation val="minMax"/>
        </c:scaling>
        <c:axPos val="b"/>
        <c:tickLblPos val="nextTo"/>
        <c:crossAx val="33266688"/>
        <c:crosses val="autoZero"/>
        <c:auto val="1"/>
        <c:lblAlgn val="ctr"/>
        <c:lblOffset val="100"/>
      </c:catAx>
      <c:valAx>
        <c:axId val="33266688"/>
        <c:scaling>
          <c:orientation val="minMax"/>
        </c:scaling>
        <c:axPos val="l"/>
        <c:majorGridlines/>
        <c:numFmt formatCode="General" sourceLinked="1"/>
        <c:tickLblPos val="nextTo"/>
        <c:crossAx val="33263616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perspective val="30"/>
    </c:view3D>
    <c:plotArea>
      <c:layout/>
      <c:pie3DChart>
        <c:varyColors val="1"/>
        <c:ser>
          <c:idx val="0"/>
          <c:order val="0"/>
          <c:val>
            <c:numRef>
              <c:f>Лист1!$C$8:$E$8</c:f>
              <c:numCache>
                <c:formatCode>General</c:formatCode>
                <c:ptCount val="3"/>
                <c:pt idx="0">
                  <c:v>125</c:v>
                </c:pt>
                <c:pt idx="1">
                  <c:v>236</c:v>
                </c:pt>
                <c:pt idx="2">
                  <c:v>185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 rtl="0">
            <a:defRPr/>
          </a:pPr>
          <a:endParaRPr lang="ru-RU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perspective val="30"/>
    </c:view3D>
    <c:plotArea>
      <c:layout>
        <c:manualLayout>
          <c:layoutTarget val="inner"/>
          <c:xMode val="edge"/>
          <c:yMode val="edge"/>
          <c:x val="0.16688662633884194"/>
          <c:y val="8.495979831673528E-2"/>
          <c:w val="0.57083606162489697"/>
          <c:h val="0.7233374627628294"/>
        </c:manualLayout>
      </c:layout>
      <c:line3DChart>
        <c:grouping val="standard"/>
        <c:ser>
          <c:idx val="0"/>
          <c:order val="0"/>
          <c:val>
            <c:numRef>
              <c:f>Лист1!$C$8:$E$8</c:f>
              <c:numCache>
                <c:formatCode>General</c:formatCode>
                <c:ptCount val="3"/>
                <c:pt idx="0">
                  <c:v>125</c:v>
                </c:pt>
                <c:pt idx="1">
                  <c:v>236</c:v>
                </c:pt>
                <c:pt idx="2">
                  <c:v>185</c:v>
                </c:pt>
              </c:numCache>
            </c:numRef>
          </c:val>
        </c:ser>
        <c:ser>
          <c:idx val="1"/>
          <c:order val="1"/>
          <c:val>
            <c:numRef>
              <c:f>Лист1!$C$9:$E$9</c:f>
              <c:numCache>
                <c:formatCode>General</c:formatCode>
                <c:ptCount val="3"/>
                <c:pt idx="0">
                  <c:v>125</c:v>
                </c:pt>
                <c:pt idx="1">
                  <c:v>136</c:v>
                </c:pt>
                <c:pt idx="2">
                  <c:v>189</c:v>
                </c:pt>
              </c:numCache>
            </c:numRef>
          </c:val>
        </c:ser>
        <c:ser>
          <c:idx val="2"/>
          <c:order val="2"/>
          <c:val>
            <c:numRef>
              <c:f>Лист1!$C$10:$E$10</c:f>
              <c:numCache>
                <c:formatCode>General</c:formatCode>
                <c:ptCount val="3"/>
                <c:pt idx="0">
                  <c:v>158</c:v>
                </c:pt>
                <c:pt idx="1">
                  <c:v>169</c:v>
                </c:pt>
                <c:pt idx="2">
                  <c:v>189</c:v>
                </c:pt>
              </c:numCache>
            </c:numRef>
          </c:val>
        </c:ser>
        <c:axId val="33787264"/>
        <c:axId val="34158464"/>
        <c:axId val="33276800"/>
      </c:line3DChart>
      <c:catAx>
        <c:axId val="33787264"/>
        <c:scaling>
          <c:orientation val="minMax"/>
        </c:scaling>
        <c:axPos val="b"/>
        <c:tickLblPos val="nextTo"/>
        <c:crossAx val="34158464"/>
        <c:crosses val="autoZero"/>
        <c:auto val="1"/>
        <c:lblAlgn val="ctr"/>
        <c:lblOffset val="100"/>
      </c:catAx>
      <c:valAx>
        <c:axId val="34158464"/>
        <c:scaling>
          <c:orientation val="minMax"/>
        </c:scaling>
        <c:axPos val="l"/>
        <c:majorGridlines/>
        <c:numFmt formatCode="General" sourceLinked="1"/>
        <c:tickLblPos val="nextTo"/>
        <c:crossAx val="33787264"/>
        <c:crosses val="autoZero"/>
        <c:crossBetween val="between"/>
      </c:valAx>
      <c:serAx>
        <c:axId val="33276800"/>
        <c:scaling>
          <c:orientation val="minMax"/>
        </c:scaling>
        <c:axPos val="b"/>
        <c:tickLblPos val="nextTo"/>
        <c:crossAx val="34158464"/>
        <c:crosses val="autoZero"/>
      </c:serAx>
    </c:plotArea>
    <c:legend>
      <c:legendPos val="r"/>
      <c:layout/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14868788529001056"/>
          <c:w val="0.60192755546651977"/>
          <c:h val="0.85131211470998946"/>
        </c:manualLayout>
      </c:layout>
      <c:pie3DChart>
        <c:varyColors val="1"/>
        <c:ser>
          <c:idx val="0"/>
          <c:order val="0"/>
          <c:val>
            <c:numRef>
              <c:f>Лист1!$C$8:$E$8</c:f>
              <c:numCache>
                <c:formatCode>General</c:formatCode>
                <c:ptCount val="3"/>
                <c:pt idx="0">
                  <c:v>125</c:v>
                </c:pt>
                <c:pt idx="1">
                  <c:v>236</c:v>
                </c:pt>
                <c:pt idx="2">
                  <c:v>185</c:v>
                </c:pt>
              </c:numCache>
            </c:numRef>
          </c:val>
        </c:ser>
      </c:pie3DChart>
    </c:plotArea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23054062369138473"/>
          <c:y val="4.4845711587601381E-2"/>
          <c:w val="0.71519190175450587"/>
          <c:h val="0.73431308558308339"/>
        </c:manualLayout>
      </c:layout>
      <c:lineChart>
        <c:grouping val="standard"/>
        <c:ser>
          <c:idx val="0"/>
          <c:order val="0"/>
          <c:val>
            <c:numRef>
              <c:f>Лист1!$C$8:$E$8</c:f>
              <c:numCache>
                <c:formatCode>General</c:formatCode>
                <c:ptCount val="3"/>
                <c:pt idx="0">
                  <c:v>125</c:v>
                </c:pt>
                <c:pt idx="1">
                  <c:v>236</c:v>
                </c:pt>
                <c:pt idx="2">
                  <c:v>185</c:v>
                </c:pt>
              </c:numCache>
            </c:numRef>
          </c:val>
        </c:ser>
        <c:ser>
          <c:idx val="1"/>
          <c:order val="1"/>
          <c:val>
            <c:numRef>
              <c:f>Лист1!$C$9:$E$9</c:f>
              <c:numCache>
                <c:formatCode>General</c:formatCode>
                <c:ptCount val="3"/>
                <c:pt idx="0">
                  <c:v>125</c:v>
                </c:pt>
                <c:pt idx="1">
                  <c:v>136</c:v>
                </c:pt>
                <c:pt idx="2">
                  <c:v>189</c:v>
                </c:pt>
              </c:numCache>
            </c:numRef>
          </c:val>
        </c:ser>
        <c:ser>
          <c:idx val="2"/>
          <c:order val="2"/>
          <c:val>
            <c:numRef>
              <c:f>Лист1!$C$10:$E$10</c:f>
              <c:numCache>
                <c:formatCode>General</c:formatCode>
                <c:ptCount val="3"/>
                <c:pt idx="0">
                  <c:v>158</c:v>
                </c:pt>
                <c:pt idx="1">
                  <c:v>169</c:v>
                </c:pt>
                <c:pt idx="2">
                  <c:v>189</c:v>
                </c:pt>
              </c:numCache>
            </c:numRef>
          </c:val>
        </c:ser>
        <c:marker val="1"/>
        <c:axId val="33265536"/>
        <c:axId val="33315840"/>
      </c:lineChart>
      <c:catAx>
        <c:axId val="33265536"/>
        <c:scaling>
          <c:orientation val="minMax"/>
        </c:scaling>
        <c:axPos val="b"/>
        <c:tickLblPos val="nextTo"/>
        <c:crossAx val="33315840"/>
        <c:crosses val="autoZero"/>
        <c:auto val="1"/>
        <c:lblAlgn val="ctr"/>
        <c:lblOffset val="100"/>
      </c:catAx>
      <c:valAx>
        <c:axId val="33315840"/>
        <c:scaling>
          <c:orientation val="minMax"/>
        </c:scaling>
        <c:axPos val="l"/>
        <c:majorGridlines/>
        <c:numFmt formatCode="General" sourceLinked="1"/>
        <c:tickLblPos val="nextTo"/>
        <c:crossAx val="33265536"/>
        <c:crosses val="autoZero"/>
        <c:crossBetween val="between"/>
      </c:valAx>
    </c:plotArea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val>
            <c:numRef>
              <c:f>Лист1!$C$8:$E$8</c:f>
              <c:numCache>
                <c:formatCode>General</c:formatCode>
                <c:ptCount val="3"/>
                <c:pt idx="0">
                  <c:v>125</c:v>
                </c:pt>
                <c:pt idx="1">
                  <c:v>236</c:v>
                </c:pt>
                <c:pt idx="2">
                  <c:v>185</c:v>
                </c:pt>
              </c:numCache>
            </c:numRef>
          </c:val>
        </c:ser>
        <c:ser>
          <c:idx val="1"/>
          <c:order val="1"/>
          <c:val>
            <c:numRef>
              <c:f>Лист1!$C$9:$E$9</c:f>
              <c:numCache>
                <c:formatCode>General</c:formatCode>
                <c:ptCount val="3"/>
                <c:pt idx="0">
                  <c:v>125</c:v>
                </c:pt>
                <c:pt idx="1">
                  <c:v>136</c:v>
                </c:pt>
                <c:pt idx="2">
                  <c:v>189</c:v>
                </c:pt>
              </c:numCache>
            </c:numRef>
          </c:val>
        </c:ser>
        <c:ser>
          <c:idx val="2"/>
          <c:order val="2"/>
          <c:val>
            <c:numRef>
              <c:f>Лист1!$C$10:$E$10</c:f>
              <c:numCache>
                <c:formatCode>General</c:formatCode>
                <c:ptCount val="3"/>
                <c:pt idx="0">
                  <c:v>158</c:v>
                </c:pt>
                <c:pt idx="1">
                  <c:v>169</c:v>
                </c:pt>
                <c:pt idx="2">
                  <c:v>189</c:v>
                </c:pt>
              </c:numCache>
            </c:numRef>
          </c:val>
        </c:ser>
        <c:axId val="33549696"/>
        <c:axId val="33774976"/>
      </c:barChart>
      <c:catAx>
        <c:axId val="33549696"/>
        <c:scaling>
          <c:orientation val="minMax"/>
        </c:scaling>
        <c:axPos val="b"/>
        <c:tickLblPos val="nextTo"/>
        <c:crossAx val="33774976"/>
        <c:crosses val="autoZero"/>
        <c:auto val="1"/>
        <c:lblAlgn val="ctr"/>
        <c:lblOffset val="100"/>
      </c:catAx>
      <c:valAx>
        <c:axId val="33774976"/>
        <c:scaling>
          <c:orientation val="minMax"/>
        </c:scaling>
        <c:axPos val="l"/>
        <c:majorGridlines/>
        <c:numFmt formatCode="General" sourceLinked="1"/>
        <c:tickLblPos val="nextTo"/>
        <c:crossAx val="33549696"/>
        <c:crosses val="autoZero"/>
        <c:crossBetween val="between"/>
      </c:valAx>
    </c:plotArea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bar"/>
        <c:grouping val="clustered"/>
        <c:ser>
          <c:idx val="0"/>
          <c:order val="0"/>
          <c:val>
            <c:numRef>
              <c:f>Лист1!$C$8:$E$8</c:f>
              <c:numCache>
                <c:formatCode>General</c:formatCode>
                <c:ptCount val="3"/>
                <c:pt idx="0">
                  <c:v>125</c:v>
                </c:pt>
                <c:pt idx="1">
                  <c:v>236</c:v>
                </c:pt>
                <c:pt idx="2">
                  <c:v>185</c:v>
                </c:pt>
              </c:numCache>
            </c:numRef>
          </c:val>
        </c:ser>
        <c:ser>
          <c:idx val="1"/>
          <c:order val="1"/>
          <c:val>
            <c:numRef>
              <c:f>Лист1!$C$9:$E$9</c:f>
              <c:numCache>
                <c:formatCode>General</c:formatCode>
                <c:ptCount val="3"/>
                <c:pt idx="0">
                  <c:v>125</c:v>
                </c:pt>
                <c:pt idx="1">
                  <c:v>136</c:v>
                </c:pt>
                <c:pt idx="2">
                  <c:v>189</c:v>
                </c:pt>
              </c:numCache>
            </c:numRef>
          </c:val>
        </c:ser>
        <c:ser>
          <c:idx val="2"/>
          <c:order val="2"/>
          <c:val>
            <c:numRef>
              <c:f>Лист1!$C$10:$E$10</c:f>
              <c:numCache>
                <c:formatCode>General</c:formatCode>
                <c:ptCount val="3"/>
                <c:pt idx="0">
                  <c:v>158</c:v>
                </c:pt>
                <c:pt idx="1">
                  <c:v>169</c:v>
                </c:pt>
                <c:pt idx="2">
                  <c:v>189</c:v>
                </c:pt>
              </c:numCache>
            </c:numRef>
          </c:val>
        </c:ser>
        <c:axId val="59758464"/>
        <c:axId val="59760640"/>
      </c:barChart>
      <c:catAx>
        <c:axId val="59758464"/>
        <c:scaling>
          <c:orientation val="minMax"/>
        </c:scaling>
        <c:axPos val="l"/>
        <c:tickLblPos val="nextTo"/>
        <c:crossAx val="59760640"/>
        <c:crosses val="autoZero"/>
        <c:auto val="1"/>
        <c:lblAlgn val="ctr"/>
        <c:lblOffset val="100"/>
      </c:catAx>
      <c:valAx>
        <c:axId val="59760640"/>
        <c:scaling>
          <c:orientation val="minMax"/>
        </c:scaling>
        <c:axPos val="b"/>
        <c:majorGridlines/>
        <c:numFmt formatCode="General" sourceLinked="1"/>
        <c:tickLblPos val="nextTo"/>
        <c:crossAx val="59758464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51470-CA28-496A-A6CC-0A4CDA97B06E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3BD48-2275-4179-BEEF-DA066DCA70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51470-CA28-496A-A6CC-0A4CDA97B06E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3BD48-2275-4179-BEEF-DA066DCA70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51470-CA28-496A-A6CC-0A4CDA97B06E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3BD48-2275-4179-BEEF-DA066DCA70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51470-CA28-496A-A6CC-0A4CDA97B06E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3BD48-2275-4179-BEEF-DA066DCA70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51470-CA28-496A-A6CC-0A4CDA97B06E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3BD48-2275-4179-BEEF-DA066DCA70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51470-CA28-496A-A6CC-0A4CDA97B06E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3BD48-2275-4179-BEEF-DA066DCA70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51470-CA28-496A-A6CC-0A4CDA97B06E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3BD48-2275-4179-BEEF-DA066DCA70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51470-CA28-496A-A6CC-0A4CDA97B06E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3BD48-2275-4179-BEEF-DA066DCA70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51470-CA28-496A-A6CC-0A4CDA97B06E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3BD48-2275-4179-BEEF-DA066DCA70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51470-CA28-496A-A6CC-0A4CDA97B06E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3BD48-2275-4179-BEEF-DA066DCA70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51470-CA28-496A-A6CC-0A4CDA97B06E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3BD48-2275-4179-BEEF-DA066DCA70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51470-CA28-496A-A6CC-0A4CDA97B06E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3BD48-2275-4179-BEEF-DA066DCA705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99592" y="908720"/>
            <a:ext cx="7516801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Тема урока: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«Построение диаграмм 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 графиков»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971600" y="4077072"/>
          <a:ext cx="2376264" cy="1296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5796136" y="3356992"/>
          <a:ext cx="2790056" cy="1515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Диаграмма 10"/>
          <p:cNvGraphicFramePr/>
          <p:nvPr/>
        </p:nvGraphicFramePr>
        <p:xfrm>
          <a:off x="539552" y="332656"/>
          <a:ext cx="2016224" cy="1440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Диаграмма 11"/>
          <p:cNvGraphicFramePr/>
          <p:nvPr/>
        </p:nvGraphicFramePr>
        <p:xfrm>
          <a:off x="3419872" y="4581128"/>
          <a:ext cx="2358008" cy="1659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Вкладка Заголовки диалогового окна «Мастер диаграмм (шаг3 из 4): параметры диаграммы»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8588019" cy="4355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Вкладка Оси диалогового окна «Мастер диаграмм (шаг 3 из 4): параметры диаграммы»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Закладка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позволяет настроить отображение меток на осях диаграмма. По умолчанию отображаются все метки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772816"/>
            <a:ext cx="5581650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Вкладка Линии сетки диалогового окна «Мастер диаграмм (шаг 3 из 4): параметры диаграммы»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8800"/>
            <a:ext cx="8813610" cy="4769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Вкладка Легенда диалогового окна «Мастер диаграмм (шаг 3 из 4): параметры диаграммы»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72816"/>
            <a:ext cx="8787363" cy="4647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Вкладка Таблица данных диалогового окна «Мастер диаграмм (шаг 3 из 4): параметры диаграммы»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8559011" cy="4330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Вкладка подписи данных диалогового окна «Мастер диаграмм (шаг 3 из 4): параметры диаграммы»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8802044" cy="4499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Диалоговое окно «Мастер диаграмм (шаг 4 из 4): размещение диаграммы»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42900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4290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Нажать кнопку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Готово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При этом созданная диаграмма появится на рабочем листе.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00808"/>
            <a:ext cx="834390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Встроенная в рабочий лист диаграмма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02647"/>
            <a:ext cx="7200799" cy="54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49275"/>
            <a:ext cx="8892480" cy="5903913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Цели урока: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Обучающая: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закрепление у учащихся первоначальных умений и знаний при работе с персональным компьютером;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закрепить основные навыки работы с электронными таблицами;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научиться строить диаграммы и графики;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Воспитательная: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пробудить интерес учащихся к особенностям данной работы;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аккуратность, внимательность;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Развивающая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развивать мышление, внимание, память;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развивать умение использовать теоретические знания на практике.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Основные понятия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marL="0" indent="457200" algn="just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Диаграмма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это представление данных таблицы в графическом виде, которое используется для анализа и сравнения данных.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диаграмме  числовые данные ячеек изображаются в виде точек, линий, полос, столбиков, секторов и т.д.</a:t>
            </a:r>
          </a:p>
          <a:p>
            <a:pPr marL="0" indent="457200" algn="just">
              <a:spcBef>
                <a:spcPts val="0"/>
              </a:spcBef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Группы элементов данных, отражающих содержание ячеек одной строки или столбца на рабочем листе, составляют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Ряд данных.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755576" y="3356992"/>
          <a:ext cx="1277888" cy="939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2195736" y="3212976"/>
          <a:ext cx="1872208" cy="1584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4211960" y="3212976"/>
          <a:ext cx="1925960" cy="1224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6300192" y="3284984"/>
          <a:ext cx="1997968" cy="1227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Основные понятия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pPr marL="0" indent="34290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двухмерной диаграммы ось Х (горизонтальная) считается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осью категорий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а ось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(вертикальная) 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осью значений.</a:t>
            </a:r>
          </a:p>
          <a:p>
            <a:pPr marL="0" indent="342900" algn="just">
              <a:spcBef>
                <a:spcPts val="0"/>
              </a:spcBef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Легенда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рамка в которой определяются узоры или цвета рядов или категорий данных на диаграмме. В легенде отображаются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имена рядов данных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диаграммы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342900" algn="just">
              <a:spcBef>
                <a:spcPts val="0"/>
              </a:spcBef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Штрихи отмеряющие дистанцию вдоль осей, называются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контрольными метками.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Горизонтальное и вертикальное продолжение этих штрихов называются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линиями сетки.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42900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42900">
              <a:spcBef>
                <a:spcPts val="0"/>
              </a:spcBef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49424"/>
            <a:ext cx="8604448" cy="6108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Элементы диаграммы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Создание диаграммы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marL="0" indent="28800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Выделить ячейки, содержащие данные, которые должны быть отражены на диаграмме.</a:t>
            </a:r>
          </a:p>
          <a:p>
            <a:pPr marL="0" indent="288000" algn="just">
              <a:spcBef>
                <a:spcPts val="0"/>
              </a:spcBef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288000" algn="just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88000" algn="just">
              <a:spcBef>
                <a:spcPts val="0"/>
              </a:spcBef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288000" algn="just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88000" algn="just">
              <a:spcBef>
                <a:spcPts val="0"/>
              </a:spcBef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288000" algn="just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8800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Выполнить команду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Вставка/Диаграмма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или щелкнуть по кнопке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Мастер диаграмм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стандартной панели инструментов.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420889"/>
            <a:ext cx="2736304" cy="182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32284"/>
            <a:ext cx="8607686" cy="5712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91264" cy="85010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Диалоговое окно «Мастер диаграмм (шаг 1 из 4): тип диаграммы»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Вкладка Диапазон данных диалогового окна «Мастер диаграмм (шаг 2 из 4): источник данных диаграммы»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02928"/>
            <a:ext cx="7992888" cy="5218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Вкладка Ряд диалогового окна «Мастер диаграмм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(шаг 2 из 4): источник данных диаграммы»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7992888" cy="5402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390</Words>
  <Application>Microsoft Office PowerPoint</Application>
  <PresentationFormat>Экран (4:3)</PresentationFormat>
  <Paragraphs>59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Основные понятия</vt:lpstr>
      <vt:lpstr>Основные понятия</vt:lpstr>
      <vt:lpstr>Элементы диаграммы</vt:lpstr>
      <vt:lpstr>Создание диаграммы</vt:lpstr>
      <vt:lpstr>Диалоговое окно «Мастер диаграмм (шаг 1 из 4): тип диаграммы»</vt:lpstr>
      <vt:lpstr>Вкладка Диапазон данных диалогового окна «Мастер диаграмм (шаг 2 из 4): источник данных диаграммы»</vt:lpstr>
      <vt:lpstr>Вкладка Ряд диалогового окна «Мастер диаграмм  (шаг 2 из 4): источник данных диаграммы»</vt:lpstr>
      <vt:lpstr>Вкладка Заголовки диалогового окна «Мастер диаграмм (шаг3 из 4): параметры диаграммы»</vt:lpstr>
      <vt:lpstr>  Вкладка Оси диалогового окна «Мастер диаграмм (шаг 3 из 4): параметры диаграммы» Закладка Оси позволяет настроить отображение меток на осях диаграмма. По умолчанию отображаются все метки   </vt:lpstr>
      <vt:lpstr>Вкладка Линии сетки диалогового окна «Мастер диаграмм (шаг 3 из 4): параметры диаграммы»</vt:lpstr>
      <vt:lpstr>Вкладка Легенда диалогового окна «Мастер диаграмм (шаг 3 из 4): параметры диаграммы»</vt:lpstr>
      <vt:lpstr>Вкладка Таблица данных диалогового окна «Мастер диаграмм (шаг 3 из 4): параметры диаграммы»</vt:lpstr>
      <vt:lpstr>Вкладка подписи данных диалогового окна «Мастер диаграмм (шаг 3 из 4): параметры диаграммы»</vt:lpstr>
      <vt:lpstr>Диалоговое окно «Мастер диаграмм (шаг 4 из 4): размещение диаграммы» </vt:lpstr>
      <vt:lpstr>Встроенная в рабочий лист диаграмма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zoil</dc:creator>
  <cp:lastModifiedBy>zoil</cp:lastModifiedBy>
  <cp:revision>24</cp:revision>
  <dcterms:created xsi:type="dcterms:W3CDTF">2013-11-13T08:55:17Z</dcterms:created>
  <dcterms:modified xsi:type="dcterms:W3CDTF">2013-11-13T10:59:40Z</dcterms:modified>
</cp:coreProperties>
</file>