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495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 Каждый день человек разумный плюет через левое плечо, стучит по дереву, умалчивает о своих достижениях, только чтобы никто не сглазил. Почему человек доверяет подобным обстоятельствам? Что заставляет поступать его так, а не иначе? Ответы на эти вопросы мы попытаемся найти по ходу нашего исследования. 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ctrTitle"/>
          </p:nvPr>
        </p:nvSpPr>
        <p:spPr>
          <a:xfrm>
            <a:off x="685800" y="533401"/>
            <a:ext cx="7772400" cy="838199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Что получим?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12" name="Подзаголовок 11"/>
          <p:cNvSpPr>
            <a:spLocks noGrp="1"/>
          </p:cNvSpPr>
          <p:nvPr>
            <p:ph type="subTitle" idx="1"/>
          </p:nvPr>
        </p:nvSpPr>
        <p:spPr>
          <a:xfrm>
            <a:off x="381000" y="1524000"/>
            <a:ext cx="8229600" cy="4114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Объект 5"/>
          <p:cNvSpPr txBox="1">
            <a:spLocks/>
          </p:cNvSpPr>
          <p:nvPr/>
        </p:nvSpPr>
        <p:spPr>
          <a:xfrm>
            <a:off x="6227763" y="1600200"/>
            <a:ext cx="2459037" cy="125253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25400" cap="rnd" cmpd="sng" algn="ctr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Tx/>
              <a:buFont typeface="Wingdings 2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Практики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68313" y="1628775"/>
            <a:ext cx="2351087" cy="1223963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Теоретики</a:t>
            </a:r>
            <a:r>
              <a:rPr lang="ru-RU" sz="2000" dirty="0"/>
              <a:t> </a:t>
            </a:r>
          </a:p>
        </p:txBody>
      </p:sp>
      <p:sp>
        <p:nvSpPr>
          <p:cNvPr id="16" name="Овал 15"/>
          <p:cNvSpPr/>
          <p:nvPr/>
        </p:nvSpPr>
        <p:spPr>
          <a:xfrm>
            <a:off x="2971800" y="1676400"/>
            <a:ext cx="3124200" cy="1223963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Исследователи</a:t>
            </a:r>
            <a:r>
              <a:rPr lang="ru-RU" dirty="0"/>
              <a:t> 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85775" y="3481388"/>
            <a:ext cx="2160588" cy="100806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Презентация</a:t>
            </a:r>
            <a:r>
              <a:rPr lang="ru-RU" sz="2000" dirty="0"/>
              <a:t> 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522663" y="3508375"/>
            <a:ext cx="2160587" cy="1008063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Графическая презентация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508750" y="3481388"/>
            <a:ext cx="2160588" cy="100806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Реклама,  буклет</a:t>
            </a:r>
            <a:endParaRPr lang="ru-RU" sz="2400" b="1" dirty="0">
              <a:solidFill>
                <a:schemeClr val="tx1"/>
              </a:solidFill>
            </a:endParaRPr>
          </a:p>
        </p:txBody>
      </p:sp>
      <p:cxnSp>
        <p:nvCxnSpPr>
          <p:cNvPr id="21" name="Прямая со стрелкой 20"/>
          <p:cNvCxnSpPr>
            <a:stCxn id="15" idx="4"/>
          </p:cNvCxnSpPr>
          <p:nvPr/>
        </p:nvCxnSpPr>
        <p:spPr>
          <a:xfrm rot="16200000" flipH="1">
            <a:off x="1388666" y="3107928"/>
            <a:ext cx="593724" cy="83343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4602163" y="2889250"/>
            <a:ext cx="0" cy="592138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7451725" y="2852738"/>
            <a:ext cx="0" cy="593725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16562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latin typeface="Monotype Corsiva" pitchFamily="66" charset="0"/>
              </a:rPr>
              <a:t>ЖЕЛАЕМ УДАЧИ!</a:t>
            </a:r>
            <a:endParaRPr lang="ru-RU" sz="72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92762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7030A0"/>
                </a:solidFill>
              </a:rPr>
              <a:t>А вы знаете, что такое «суеверие»</a:t>
            </a:r>
            <a:r>
              <a:rPr lang="en-US" sz="6600" b="1" dirty="0" smtClean="0">
                <a:solidFill>
                  <a:srgbClr val="7030A0"/>
                </a:solidFill>
              </a:rPr>
              <a:t>?</a:t>
            </a:r>
            <a:r>
              <a:rPr lang="ru-RU" sz="6600" b="1" dirty="0" smtClean="0">
                <a:solidFill>
                  <a:srgbClr val="7030A0"/>
                </a:solidFill>
              </a:rPr>
              <a:t> </a:t>
            </a:r>
            <a:endParaRPr lang="ru-RU" sz="6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16562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7030A0"/>
                </a:solidFill>
              </a:rPr>
              <a:t>А что такое «примета»</a:t>
            </a:r>
            <a:r>
              <a:rPr lang="en-US" sz="8000" b="1" dirty="0" smtClean="0">
                <a:solidFill>
                  <a:srgbClr val="7030A0"/>
                </a:solidFill>
              </a:rPr>
              <a:t>?</a:t>
            </a:r>
            <a:endParaRPr lang="ru-RU" sz="8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92762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7030A0"/>
                </a:solidFill>
              </a:rPr>
              <a:t>От чего зависит суеверность </a:t>
            </a:r>
            <a:r>
              <a:rPr lang="ru-RU" sz="6600" b="1" dirty="0" smtClean="0">
                <a:solidFill>
                  <a:srgbClr val="7030A0"/>
                </a:solidFill>
              </a:rPr>
              <a:t>конкретного </a:t>
            </a:r>
            <a:r>
              <a:rPr lang="ru-RU" sz="6600" b="1" dirty="0" smtClean="0">
                <a:solidFill>
                  <a:srgbClr val="7030A0"/>
                </a:solidFill>
              </a:rPr>
              <a:t>народа</a:t>
            </a:r>
            <a:r>
              <a:rPr lang="en-US" sz="6600" b="1" dirty="0" smtClean="0">
                <a:solidFill>
                  <a:srgbClr val="7030A0"/>
                </a:solidFill>
              </a:rPr>
              <a:t>?</a:t>
            </a:r>
            <a:endParaRPr lang="ru-RU" sz="6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1362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Каковы причины </a:t>
            </a:r>
            <a:r>
              <a:rPr lang="ru-RU" sz="6000" b="1" dirty="0" smtClean="0">
                <a:solidFill>
                  <a:srgbClr val="7030A0"/>
                </a:solidFill>
              </a:rPr>
              <a:t>веры людей в приметы и </a:t>
            </a:r>
            <a:r>
              <a:rPr lang="ru-RU" sz="6000" b="1" dirty="0" smtClean="0">
                <a:solidFill>
                  <a:srgbClr val="7030A0"/>
                </a:solidFill>
              </a:rPr>
              <a:t>суеверия</a:t>
            </a:r>
            <a:r>
              <a:rPr lang="en-US" sz="6000" b="1" dirty="0" smtClean="0">
                <a:solidFill>
                  <a:srgbClr val="7030A0"/>
                </a:solidFill>
              </a:rPr>
              <a:t>?</a:t>
            </a:r>
            <a:endParaRPr lang="ru-RU" sz="6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1362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Каковы наиболее </a:t>
            </a:r>
            <a:r>
              <a:rPr lang="ru-RU" sz="4800" b="1" dirty="0" smtClean="0">
                <a:solidFill>
                  <a:srgbClr val="7030A0"/>
                </a:solidFill>
              </a:rPr>
              <a:t>распространенные приметы и суеверия России и </a:t>
            </a:r>
            <a:r>
              <a:rPr lang="ru-RU" sz="4800" b="1" dirty="0" smtClean="0">
                <a:solidFill>
                  <a:srgbClr val="7030A0"/>
                </a:solidFill>
              </a:rPr>
              <a:t>Великобритании</a:t>
            </a:r>
            <a:r>
              <a:rPr lang="en-US" sz="4800" b="1" dirty="0" smtClean="0">
                <a:solidFill>
                  <a:srgbClr val="7030A0"/>
                </a:solidFill>
              </a:rPr>
              <a:t>?</a:t>
            </a:r>
            <a:endParaRPr lang="ru-RU" sz="4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16562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</a:rPr>
              <a:t>В чем сходства </a:t>
            </a:r>
            <a:r>
              <a:rPr lang="ru-RU" sz="5400" b="1" dirty="0" smtClean="0">
                <a:solidFill>
                  <a:srgbClr val="7030A0"/>
                </a:solidFill>
              </a:rPr>
              <a:t>и различия между приметами и суевериями в России и </a:t>
            </a:r>
            <a:r>
              <a:rPr lang="ru-RU" sz="5400" b="1" dirty="0" smtClean="0">
                <a:solidFill>
                  <a:srgbClr val="7030A0"/>
                </a:solidFill>
              </a:rPr>
              <a:t>Великобритании</a:t>
            </a:r>
            <a:r>
              <a:rPr lang="en-US" sz="5400" b="1" dirty="0" smtClean="0">
                <a:solidFill>
                  <a:srgbClr val="7030A0"/>
                </a:solidFill>
              </a:rPr>
              <a:t>?</a:t>
            </a:r>
            <a:endParaRPr lang="ru-RU" sz="5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73762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</a:rPr>
              <a:t>Приглашаем вас поучаствовать в </a:t>
            </a:r>
            <a:r>
              <a:rPr lang="ru-RU" sz="5400" b="1" dirty="0" smtClean="0">
                <a:solidFill>
                  <a:srgbClr val="7030A0"/>
                </a:solidFill>
              </a:rPr>
              <a:t>проекте</a:t>
            </a:r>
            <a:r>
              <a:rPr lang="en-US" sz="5400" b="1" dirty="0" smtClean="0">
                <a:solidFill>
                  <a:srgbClr val="7030A0"/>
                </a:solidFill>
              </a:rPr>
              <a:t> </a:t>
            </a:r>
            <a:r>
              <a:rPr lang="ru-RU" sz="5400" b="1" dirty="0" smtClean="0">
                <a:solidFill>
                  <a:srgbClr val="7030A0"/>
                </a:solidFill>
              </a:rPr>
              <a:t>и ответить на все эти вопросы.</a:t>
            </a:r>
            <a:endParaRPr lang="ru-RU" sz="5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685800"/>
          </a:xfrm>
        </p:spPr>
        <p:txBody>
          <a:bodyPr>
            <a:normAutofit fontScale="90000"/>
          </a:bodyPr>
          <a:lstStyle/>
          <a:p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04800" y="1295400"/>
            <a:ext cx="8153400" cy="43434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95536" y="260648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Выберите рабочую группу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Объект 4"/>
          <p:cNvSpPr txBox="1">
            <a:spLocks/>
          </p:cNvSpPr>
          <p:nvPr/>
        </p:nvSpPr>
        <p:spPr>
          <a:xfrm>
            <a:off x="2989262" y="1412875"/>
            <a:ext cx="2868621" cy="1079500"/>
          </a:xfrm>
          <a:prstGeom prst="wedgeRoundRectCallou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Tx/>
              <a:buFont typeface="Wingdings 2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 w="11430"/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Исследователи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339725" y="1412875"/>
            <a:ext cx="2432050" cy="1079500"/>
          </a:xfrm>
          <a:prstGeom prst="wedgeRoundRectCallou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1430"/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Теоретики</a:t>
            </a: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6042025" y="1412875"/>
            <a:ext cx="2417763" cy="1079500"/>
          </a:xfrm>
          <a:prstGeom prst="wedgeRoundRectCallou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1430"/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Практики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73050" y="3644900"/>
            <a:ext cx="2317750" cy="115252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7030A0"/>
                </a:solidFill>
              </a:rPr>
              <a:t>- Исследуют теории происхождения </a:t>
            </a:r>
            <a:r>
              <a:rPr lang="ru-RU" b="1" dirty="0" smtClean="0">
                <a:solidFill>
                  <a:srgbClr val="7030A0"/>
                </a:solidFill>
              </a:rPr>
              <a:t>примет и суеверий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700338" y="3644900"/>
            <a:ext cx="3808412" cy="1795463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b="1" dirty="0" smtClean="0">
                <a:solidFill>
                  <a:srgbClr val="7030A0"/>
                </a:solidFill>
              </a:rPr>
              <a:t>Проводят </a:t>
            </a:r>
            <a:r>
              <a:rPr lang="ru-RU" b="1" dirty="0">
                <a:solidFill>
                  <a:srgbClr val="7030A0"/>
                </a:solidFill>
              </a:rPr>
              <a:t>опрос, какие </a:t>
            </a:r>
            <a:r>
              <a:rPr lang="ru-RU" b="1" dirty="0" smtClean="0">
                <a:solidFill>
                  <a:srgbClr val="7030A0"/>
                </a:solidFill>
              </a:rPr>
              <a:t>приметы и суеверия </a:t>
            </a:r>
            <a:r>
              <a:rPr lang="ru-RU" b="1" dirty="0">
                <a:solidFill>
                  <a:srgbClr val="7030A0"/>
                </a:solidFill>
              </a:rPr>
              <a:t>популярны в современном мире и </a:t>
            </a:r>
            <a:r>
              <a:rPr lang="ru-RU" b="1" dirty="0" smtClean="0">
                <a:solidFill>
                  <a:srgbClr val="7030A0"/>
                </a:solidFill>
              </a:rPr>
              <a:t>почему, сравнивают существующие приметы и суеверия в двух странах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748463" y="3660774"/>
            <a:ext cx="2159000" cy="1520825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7030A0"/>
                </a:solidFill>
              </a:rPr>
              <a:t>Готовят презентацию, выпускают рекламу или буклет</a:t>
            </a:r>
            <a:endParaRPr lang="ru-RU" b="1" dirty="0">
              <a:solidFill>
                <a:srgbClr val="7030A0"/>
              </a:solidFill>
            </a:endParaRPr>
          </a:p>
        </p:txBody>
      </p:sp>
      <p:cxnSp>
        <p:nvCxnSpPr>
          <p:cNvPr id="12" name="Скругленная соединительная линия 11"/>
          <p:cNvCxnSpPr>
            <a:stCxn id="7" idx="4"/>
          </p:cNvCxnSpPr>
          <p:nvPr/>
        </p:nvCxnSpPr>
        <p:spPr>
          <a:xfrm rot="16200000" flipH="1">
            <a:off x="857250" y="2819401"/>
            <a:ext cx="1017587" cy="633412"/>
          </a:xfrm>
          <a:prstGeom prst="curvedConnector3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Скругленная соединительная линия 12"/>
          <p:cNvCxnSpPr/>
          <p:nvPr/>
        </p:nvCxnSpPr>
        <p:spPr>
          <a:xfrm rot="16200000" flipH="1">
            <a:off x="3683794" y="2748757"/>
            <a:ext cx="1017587" cy="825500"/>
          </a:xfrm>
          <a:prstGeom prst="curvedConnector3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Скругленная соединительная линия 13"/>
          <p:cNvCxnSpPr/>
          <p:nvPr/>
        </p:nvCxnSpPr>
        <p:spPr>
          <a:xfrm rot="16200000" flipH="1">
            <a:off x="6651625" y="2693988"/>
            <a:ext cx="1017588" cy="823912"/>
          </a:xfrm>
          <a:prstGeom prst="curvedConnector3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179</Words>
  <PresentationFormat>Экран (4:3)</PresentationFormat>
  <Paragraphs>23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 Каждый день человек разумный плюет через левое плечо, стучит по дереву, умалчивает о своих достижениях, только чтобы никто не сглазил. Почему человек доверяет подобным обстоятельствам? Что заставляет поступать его так, а не иначе? Ответы на эти вопросы мы попытаемся найти по ходу нашего исследования. </vt:lpstr>
      <vt:lpstr>А вы знаете, что такое «суеверие»? </vt:lpstr>
      <vt:lpstr>А что такое «примета»?</vt:lpstr>
      <vt:lpstr>От чего зависит суеверность конкретного народа?</vt:lpstr>
      <vt:lpstr>Каковы причины веры людей в приметы и суеверия?</vt:lpstr>
      <vt:lpstr>Каковы наиболее распространенные приметы и суеверия России и Великобритании?</vt:lpstr>
      <vt:lpstr>В чем сходства и различия между приметами и суевериями в России и Великобритании?</vt:lpstr>
      <vt:lpstr>Приглашаем вас поучаствовать в проекте и ответить на все эти вопросы.</vt:lpstr>
      <vt:lpstr>Слайд 9</vt:lpstr>
      <vt:lpstr>Что получим?</vt:lpstr>
      <vt:lpstr>ЖЕЛАЕМ УДАЧИ!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 использовании шаблона ссылка на Pedsovet.su обязательна</dc:title>
  <dc:creator>Катенок</dc:creator>
  <cp:lastModifiedBy>user</cp:lastModifiedBy>
  <cp:revision>7</cp:revision>
  <dcterms:created xsi:type="dcterms:W3CDTF">2013-10-20T14:43:13Z</dcterms:created>
  <dcterms:modified xsi:type="dcterms:W3CDTF">2013-11-07T19:04:03Z</dcterms:modified>
</cp:coreProperties>
</file>