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9" r:id="rId15"/>
    <p:sldId id="286" r:id="rId16"/>
    <p:sldId id="269" r:id="rId17"/>
    <p:sldId id="271" r:id="rId18"/>
    <p:sldId id="284" r:id="rId19"/>
    <p:sldId id="272" r:id="rId20"/>
    <p:sldId id="285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8" r:id="rId31"/>
    <p:sldId id="290" r:id="rId32"/>
    <p:sldId id="29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53" d="100"/>
          <a:sy n="53" d="100"/>
        </p:scale>
        <p:origin x="-10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F5E53A2-5259-4062-B7BB-261A78570D6A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ACC14F2-B57D-4316-9D34-68DC52276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76288"/>
            <a:ext cx="4429124" cy="2224084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/>
              <a:t>Учимся</a:t>
            </a:r>
            <a:br>
              <a:rPr lang="ru-RU" sz="5400" dirty="0" smtClean="0"/>
            </a:br>
            <a:r>
              <a:rPr lang="ru-RU" sz="5400" dirty="0" smtClean="0"/>
              <a:t>общаться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357562"/>
            <a:ext cx="8062912" cy="2571768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Медиаурок</a:t>
            </a:r>
            <a:endParaRPr lang="ru-RU" dirty="0" smtClean="0"/>
          </a:p>
          <a:p>
            <a:pPr algn="ctr"/>
            <a:r>
              <a:rPr lang="ru-RU" dirty="0" smtClean="0"/>
              <a:t>д</a:t>
            </a:r>
            <a:r>
              <a:rPr lang="ru-RU" smtClean="0"/>
              <a:t>ля </a:t>
            </a:r>
            <a:r>
              <a:rPr lang="ru-RU" dirty="0" smtClean="0"/>
              <a:t>учащихся </a:t>
            </a:r>
            <a:r>
              <a:rPr lang="ru-RU" smtClean="0"/>
              <a:t>средней школы</a:t>
            </a:r>
            <a:endParaRPr lang="ru-RU" dirty="0" smtClean="0"/>
          </a:p>
          <a:p>
            <a:r>
              <a:rPr lang="ru-RU" dirty="0" smtClean="0"/>
              <a:t>подготовила педагог-психолог</a:t>
            </a:r>
          </a:p>
          <a:p>
            <a:r>
              <a:rPr lang="ru-RU" dirty="0" smtClean="0"/>
              <a:t>МКОУ «ВСОШ №2»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Тимонькина</a:t>
            </a:r>
            <a:r>
              <a:rPr lang="ru-RU" dirty="0" smtClean="0"/>
              <a:t> Е.В.</a:t>
            </a:r>
            <a:endParaRPr lang="ru-RU" dirty="0"/>
          </a:p>
        </p:txBody>
      </p:sp>
      <p:pic>
        <p:nvPicPr>
          <p:cNvPr id="1027" name="Picture 3" descr="C:\Users\1\Desktop\128\фото\SN850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1" y="285728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4714876" cy="287575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Меняете ли тему разговора, если он коснулся неприятной для вас темы?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3168684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4" name="Picture 2" descr="C:\Users\1\Desktop\128\фото\SN850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28604"/>
            <a:ext cx="3571900" cy="2678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3900486" cy="294719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Поправляете ли человека, если в его речи встречаются неправильные слова, вульгаризмы?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025808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8194" name="Picture 2" descr="C:\Users\1\Desktop\128\фото\SN850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71480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4857752" cy="30900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Бывает ли у вас снисходительный тон с оттенком пренебрежения и иронии по отношению к тому, с кем вы говорите?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954370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9218" name="Picture 2" descr="C:\Users\1\Desktop\128\фото\SN8507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57166"/>
            <a:ext cx="3476649" cy="2607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Анализ результатов: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 могли набрать от 20 до 100 баллов.</a:t>
            </a:r>
          </a:p>
          <a:p>
            <a:r>
              <a:rPr lang="ru-RU" dirty="0" smtClean="0"/>
              <a:t>Чем больше полученная сумма балов, тем в большей степени развито у вас умение слушать собеседника.</a:t>
            </a:r>
          </a:p>
          <a:p>
            <a:r>
              <a:rPr lang="ru-RU" dirty="0" smtClean="0"/>
              <a:t>Результат более 62 баллов свидетельствует о том, что вы слушатель «выше среднего уровня»</a:t>
            </a:r>
            <a:endParaRPr lang="ru-RU" dirty="0"/>
          </a:p>
        </p:txBody>
      </p:sp>
      <p:pic>
        <p:nvPicPr>
          <p:cNvPr id="4" name="Picture 2" descr="E:\общение\share_46350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380037"/>
            <a:ext cx="1524000" cy="1477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326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Рекомендации активного слушания: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Старайтесь сдерживать себя в попытке прервать собеседника</a:t>
            </a:r>
          </a:p>
          <a:p>
            <a:r>
              <a:rPr lang="ru-RU" sz="1800" dirty="0" smtClean="0"/>
              <a:t>Дайте собеседнику время высказаться. Не торопите его.</a:t>
            </a:r>
          </a:p>
          <a:p>
            <a:r>
              <a:rPr lang="ru-RU" sz="1800" dirty="0" smtClean="0"/>
              <a:t>Проявите полное внимание к собеседнику. Дайте ему понять, что вы его не только слушаете, но и слышите (случайного кивка, восклицания или одобрения порой достаточно)</a:t>
            </a:r>
          </a:p>
          <a:p>
            <a:r>
              <a:rPr lang="ru-RU" sz="1800" dirty="0" smtClean="0"/>
              <a:t>Избегайте поспешных выводов. Это один из главных барьеров эффективного общения.</a:t>
            </a:r>
          </a:p>
          <a:p>
            <a:r>
              <a:rPr lang="ru-RU" sz="1800" dirty="0" smtClean="0"/>
              <a:t>Не лицемерьте, не притворяйтесь.</a:t>
            </a:r>
          </a:p>
          <a:p>
            <a:r>
              <a:rPr lang="ru-RU" sz="1800" dirty="0" smtClean="0"/>
              <a:t>Не отвлекайтесь. Плохого слушателя все отвлекает. Хороший слушатель либо сядет так, чтобы не отвлекаться, либо сконцентрирует свое внимание только на словах партнера.</a:t>
            </a:r>
          </a:p>
          <a:p>
            <a:r>
              <a:rPr lang="ru-RU" sz="1800" dirty="0" smtClean="0"/>
              <a:t>Ищите истинный смысл слов собеседника. Его можно узнать в тональности, окраске голоса, мимике, жестах, движениях и наклонах тела.</a:t>
            </a:r>
          </a:p>
          <a:p>
            <a:r>
              <a:rPr lang="ru-RU" sz="1800" dirty="0" smtClean="0"/>
              <a:t>Следите за главной мыслью. Не отвлекайтесь на частные факты.</a:t>
            </a:r>
          </a:p>
          <a:p>
            <a:r>
              <a:rPr lang="ru-RU" sz="1800" dirty="0" smtClean="0"/>
              <a:t>Приспосабливайте темп мышления и речи под партнера по общению.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3990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Невербальные средства общения: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МИМИКА</a:t>
            </a:r>
            <a:r>
              <a:rPr lang="ru-RU" dirty="0" smtClean="0"/>
              <a:t> – это координированные движения мышц лица, отражающие внутреннее, эмоциональное  отношение человека.</a:t>
            </a:r>
          </a:p>
          <a:p>
            <a:pPr algn="r"/>
            <a:r>
              <a:rPr lang="ru-RU" dirty="0" smtClean="0"/>
              <a:t>По лицу человека</a:t>
            </a:r>
          </a:p>
          <a:p>
            <a:pPr algn="r">
              <a:buNone/>
            </a:pPr>
            <a:r>
              <a:rPr lang="ru-RU" dirty="0" smtClean="0"/>
              <a:t> можно понять больше, </a:t>
            </a:r>
          </a:p>
          <a:p>
            <a:pPr algn="r">
              <a:buNone/>
            </a:pPr>
            <a:r>
              <a:rPr lang="ru-RU" dirty="0" smtClean="0"/>
              <a:t>чем он может или </a:t>
            </a:r>
          </a:p>
          <a:p>
            <a:pPr algn="r">
              <a:buNone/>
            </a:pPr>
            <a:r>
              <a:rPr lang="ru-RU" dirty="0" smtClean="0"/>
              <a:t>хочет сказать.</a:t>
            </a:r>
            <a:endParaRPr lang="ru-RU" dirty="0"/>
          </a:p>
        </p:txBody>
      </p:sp>
      <p:pic>
        <p:nvPicPr>
          <p:cNvPr id="11267" name="Picture 3" descr="E:\общение\Obs-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929066"/>
            <a:ext cx="3504137" cy="2709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Определи эмоцию! ;)</a:t>
            </a:r>
            <a:endParaRPr lang="ru-RU" dirty="0"/>
          </a:p>
        </p:txBody>
      </p:sp>
      <p:pic>
        <p:nvPicPr>
          <p:cNvPr id="1026" name="Picture 2" descr="C:\Users\1\Pictures\2013-11-07\Scan2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429483"/>
            <a:ext cx="5072066" cy="54285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1571612"/>
            <a:ext cx="307183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Скорбь</a:t>
            </a:r>
          </a:p>
          <a:p>
            <a:r>
              <a:rPr lang="ru-RU" sz="2400" dirty="0" smtClean="0"/>
              <a:t>Сильная злость</a:t>
            </a:r>
          </a:p>
          <a:p>
            <a:r>
              <a:rPr lang="ru-RU" sz="2400" dirty="0" smtClean="0"/>
              <a:t>Безразличие</a:t>
            </a:r>
          </a:p>
          <a:p>
            <a:r>
              <a:rPr lang="ru-RU" sz="2400" dirty="0" smtClean="0"/>
              <a:t>Скепсис</a:t>
            </a:r>
          </a:p>
          <a:p>
            <a:r>
              <a:rPr lang="ru-RU" sz="2400" dirty="0" smtClean="0"/>
              <a:t>Злость</a:t>
            </a:r>
          </a:p>
          <a:p>
            <a:r>
              <a:rPr lang="ru-RU" sz="2400" dirty="0" smtClean="0"/>
              <a:t>Враждебность</a:t>
            </a:r>
          </a:p>
          <a:p>
            <a:r>
              <a:rPr lang="ru-RU" sz="2400" dirty="0" smtClean="0"/>
              <a:t>Ухмылка</a:t>
            </a:r>
          </a:p>
          <a:p>
            <a:r>
              <a:rPr lang="ru-RU" sz="2400" dirty="0" smtClean="0"/>
              <a:t>Грусть</a:t>
            </a:r>
          </a:p>
          <a:p>
            <a:r>
              <a:rPr lang="ru-RU" sz="2400" dirty="0" smtClean="0"/>
              <a:t>Негодование</a:t>
            </a:r>
          </a:p>
          <a:p>
            <a:r>
              <a:rPr lang="ru-RU" sz="2400" dirty="0" smtClean="0"/>
              <a:t>Застенчивая радость</a:t>
            </a:r>
          </a:p>
          <a:p>
            <a:r>
              <a:rPr lang="ru-RU" sz="2400" dirty="0" smtClean="0"/>
              <a:t>Глубокая печаль</a:t>
            </a:r>
          </a:p>
          <a:p>
            <a:r>
              <a:rPr lang="ru-RU" sz="2400" dirty="0" smtClean="0"/>
              <a:t>Недоумение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Безразличие </a:t>
            </a:r>
            <a:endParaRPr lang="ru-RU" dirty="0"/>
          </a:p>
        </p:txBody>
      </p:sp>
      <p:pic>
        <p:nvPicPr>
          <p:cNvPr id="2050" name="Picture 2" descr="C:\Users\1\Desktop\2013-11-07\Scan1 - коп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928802"/>
            <a:ext cx="3892130" cy="4664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Враждебность</a:t>
            </a:r>
            <a:br>
              <a:rPr lang="ru-RU" sz="4900" dirty="0" smtClean="0"/>
            </a:br>
            <a:endParaRPr lang="ru-RU" sz="4900" dirty="0"/>
          </a:p>
        </p:txBody>
      </p:sp>
      <p:pic>
        <p:nvPicPr>
          <p:cNvPr id="3074" name="Picture 2" descr="C:\Users\1\Desktop\2013-11-07\Scan1 - копия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643050"/>
            <a:ext cx="3857652" cy="4912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Ухмылка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1\Desktop\2013-11-07\Scan1 - копия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5" y="1714488"/>
            <a:ext cx="4319231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Умеете ли вы слушать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Важным аспектом продуктивного общения является умение выслушать собеседника.</a:t>
            </a:r>
          </a:p>
          <a:p>
            <a:r>
              <a:rPr lang="ru-RU" sz="2000" dirty="0" smtClean="0"/>
              <a:t>Прочитав вопросы, оцените степень своего согласия с высказываниями по следующей системе: </a:t>
            </a:r>
          </a:p>
          <a:p>
            <a:r>
              <a:rPr lang="ru-RU" sz="2000" dirty="0" smtClean="0"/>
              <a:t>«Так бывает почти всегда» – 2 балла, </a:t>
            </a:r>
          </a:p>
          <a:p>
            <a:r>
              <a:rPr lang="ru-RU" sz="2000" dirty="0" smtClean="0"/>
              <a:t>«В большинстве случаев» – 4 балла,</a:t>
            </a:r>
          </a:p>
          <a:p>
            <a:r>
              <a:rPr lang="ru-RU" sz="2000" dirty="0" smtClean="0"/>
              <a:t>«Иногда» – 6 баллов,</a:t>
            </a:r>
          </a:p>
          <a:p>
            <a:r>
              <a:rPr lang="ru-RU" sz="2000" dirty="0" smtClean="0"/>
              <a:t>«Редко» – 8 баллов,</a:t>
            </a:r>
          </a:p>
          <a:p>
            <a:r>
              <a:rPr lang="ru-RU" sz="2000" dirty="0" smtClean="0"/>
              <a:t>«Почти никогда» – 10 баллов.</a:t>
            </a:r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2051" name="Picture 3" descr="E:\общение\0001-001-Pravo-i-etika-v-Interne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071942"/>
            <a:ext cx="3286128" cy="2546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Сильная злость</a:t>
            </a:r>
            <a:endParaRPr lang="ru-RU" dirty="0"/>
          </a:p>
        </p:txBody>
      </p:sp>
      <p:pic>
        <p:nvPicPr>
          <p:cNvPr id="5122" name="Picture 2" descr="C:\Users\1\Desktop\2013-11-07\Scan1 - копия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549906"/>
            <a:ext cx="4429156" cy="5308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Грусть</a:t>
            </a:r>
            <a:endParaRPr lang="ru-RU" dirty="0"/>
          </a:p>
        </p:txBody>
      </p:sp>
      <p:pic>
        <p:nvPicPr>
          <p:cNvPr id="6146" name="Picture 2" descr="C:\Users\1\Desktop\2013-11-07\Scan1 - копия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61350"/>
            <a:ext cx="4572032" cy="5444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Застенчивая радость</a:t>
            </a:r>
            <a:endParaRPr lang="ru-RU" dirty="0"/>
          </a:p>
        </p:txBody>
      </p:sp>
      <p:pic>
        <p:nvPicPr>
          <p:cNvPr id="7170" name="Picture 2" descr="C:\Users\1\Desktop\2013-11-07\Scan1 - копия (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1" y="1656586"/>
            <a:ext cx="4585219" cy="520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Недоумение</a:t>
            </a:r>
            <a:endParaRPr lang="ru-RU" dirty="0"/>
          </a:p>
        </p:txBody>
      </p:sp>
      <p:pic>
        <p:nvPicPr>
          <p:cNvPr id="8194" name="Picture 2" descr="C:\Users\1\Desktop\2013-11-07\Scan1 - копия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375" y="1500174"/>
            <a:ext cx="4841888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Злость</a:t>
            </a:r>
            <a:endParaRPr lang="ru-RU" dirty="0"/>
          </a:p>
        </p:txBody>
      </p:sp>
      <p:pic>
        <p:nvPicPr>
          <p:cNvPr id="9218" name="Picture 2" descr="C:\Users\1\Desktop\2013-11-07\Scan1 - копия (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6290" y="1500174"/>
            <a:ext cx="4789858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Негодование</a:t>
            </a:r>
            <a:endParaRPr lang="ru-RU" dirty="0"/>
          </a:p>
        </p:txBody>
      </p:sp>
      <p:pic>
        <p:nvPicPr>
          <p:cNvPr id="10242" name="Picture 2" descr="C:\Users\1\Desktop\2013-11-07\Scan1 - копия (1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523188"/>
            <a:ext cx="4714908" cy="5291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Глубокая печаль</a:t>
            </a:r>
            <a:endParaRPr lang="ru-RU" dirty="0"/>
          </a:p>
        </p:txBody>
      </p:sp>
      <p:pic>
        <p:nvPicPr>
          <p:cNvPr id="11266" name="Picture 2" descr="C:\Users\1\Desktop\2013-11-07\Scan1 - копия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5641" y="1643050"/>
            <a:ext cx="4320937" cy="5181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Скепсис</a:t>
            </a:r>
            <a:endParaRPr lang="ru-RU" dirty="0"/>
          </a:p>
        </p:txBody>
      </p:sp>
      <p:pic>
        <p:nvPicPr>
          <p:cNvPr id="12290" name="Picture 2" descr="C:\Users\1\Desktop\2013-11-07\Scan1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1967" y="1428736"/>
            <a:ext cx="4606049" cy="5439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Скорбь</a:t>
            </a:r>
            <a:endParaRPr lang="ru-RU" dirty="0"/>
          </a:p>
        </p:txBody>
      </p:sp>
      <p:pic>
        <p:nvPicPr>
          <p:cNvPr id="13314" name="Picture 2" descr="C:\Users\1\Desktop\2013-11-07\Scan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89084"/>
            <a:ext cx="4643470" cy="5268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Советы по улучшению человеческих отношений</a:t>
            </a:r>
            <a:endParaRPr lang="ru-RU" dirty="0"/>
          </a:p>
        </p:txBody>
      </p:sp>
      <p:pic>
        <p:nvPicPr>
          <p:cNvPr id="12290" name="Picture 2" descr="E:\общение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643050"/>
            <a:ext cx="3543325" cy="2214578"/>
          </a:xfrm>
          <a:prstGeom prst="rect">
            <a:avLst/>
          </a:prstGeom>
          <a:noFill/>
        </p:spPr>
      </p:pic>
      <p:pic>
        <p:nvPicPr>
          <p:cNvPr id="12291" name="Picture 3" descr="E:\общение\91fbc1a36c6a03fb2ac57635cf72d0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456168"/>
            <a:ext cx="4143372" cy="3139899"/>
          </a:xfrm>
          <a:prstGeom prst="rect">
            <a:avLst/>
          </a:prstGeom>
          <a:noFill/>
        </p:spPr>
      </p:pic>
      <p:pic>
        <p:nvPicPr>
          <p:cNvPr id="12292" name="Picture 4" descr="E:\общение\ae986c778153c7a0581c0ce6bf7cedc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490917"/>
            <a:ext cx="2583296" cy="3367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757742" cy="31615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Стараетесь ли вы «свернуть» беседу  в тех случаях, когда тема и собеседник не интересны вам?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66861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2050" name="Picture 2" descr="C:\Users\1\Desktop\128\фото\SN850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642918"/>
            <a:ext cx="3238490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6 способов понравиться людям: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1. Проявляйте искренний интерес к людям и их проблемам</a:t>
            </a:r>
          </a:p>
          <a:p>
            <a:r>
              <a:rPr lang="ru-RU" sz="3400" dirty="0" smtClean="0"/>
              <a:t>2. Улыбайтесь, людям приятно встречать улыбающихся людей, о них редко думают плохо.</a:t>
            </a:r>
          </a:p>
          <a:p>
            <a:r>
              <a:rPr lang="ru-RU" sz="3400" dirty="0" smtClean="0"/>
              <a:t>3. Человек будет очень расположен к вам, если вы помните, как его зовут.</a:t>
            </a:r>
          </a:p>
          <a:p>
            <a:r>
              <a:rPr lang="ru-RU" sz="3400" dirty="0" smtClean="0"/>
              <a:t>4.Исключительное внимание к говорящему – это наиболее важный фактор. Ничто не льстит собеседнику, как внимание.</a:t>
            </a:r>
          </a:p>
          <a:p>
            <a:r>
              <a:rPr lang="ru-RU" sz="3400" dirty="0" smtClean="0"/>
              <a:t>5. Заводите разговор о том, что интересует вашего собеседника.</a:t>
            </a:r>
          </a:p>
          <a:p>
            <a:r>
              <a:rPr lang="ru-RU" sz="3400" dirty="0" smtClean="0"/>
              <a:t>6. Уважайте достоинства других людей. Если вы хотите иметь друзей – дайте им возможность превзойти вас.</a:t>
            </a:r>
            <a:br>
              <a:rPr lang="ru-RU" sz="3400" dirty="0" smtClean="0"/>
            </a:br>
            <a:r>
              <a:rPr lang="ru-RU" sz="3400" dirty="0" smtClean="0"/>
              <a:t>Мудрый не выставляет мудрость напоказ.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Азбука вежливости: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115196" cy="53832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При знакомстве старайтесь смотреть собеседнику в глаза. Улыбайтесь.</a:t>
            </a:r>
          </a:p>
          <a:p>
            <a:r>
              <a:rPr lang="ru-RU" dirty="0" smtClean="0"/>
              <a:t>Здороваясь или знакомясь, первым протягивает руку старший, женщина – мужчине, учитель – ученику, начальник – подчиненному.</a:t>
            </a:r>
          </a:p>
          <a:p>
            <a:r>
              <a:rPr lang="ru-RU" dirty="0" smtClean="0"/>
              <a:t>При обращении к незнакомому человеку, а так же в официальной обстановке говорите «Вы». Это означает «Ты один стоишь многих!»</a:t>
            </a:r>
          </a:p>
          <a:p>
            <a:endParaRPr lang="ru-RU" dirty="0"/>
          </a:p>
        </p:txBody>
      </p:sp>
      <p:pic>
        <p:nvPicPr>
          <p:cNvPr id="11266" name="Picture 2" descr="E:\общение\pic-php-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3071810"/>
            <a:ext cx="1393041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Вам общения!</a:t>
            </a:r>
            <a:endParaRPr lang="ru-RU" dirty="0"/>
          </a:p>
        </p:txBody>
      </p:sp>
      <p:pic>
        <p:nvPicPr>
          <p:cNvPr id="13314" name="Picture 2" descr="E:\общение\sobes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9359" y="1882775"/>
            <a:ext cx="3245282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5114932" cy="30186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Раздражают ли вас манеры вашего партнера по общению?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025808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3074" name="Picture 2" descr="C:\Users\1\Desktop\128\фото\SN850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00042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5715008" cy="35004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Может ли его неудачное выражение спровоцировать вас на резкость или грубость?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454304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4098" name="Picture 2" descr="C:\Users\1\Desktop\128\фото\SN8507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27" y="714356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4786314" cy="32329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Избегаете ли вы вступать в разговор с неизвестным или малознакомым человеком?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954370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5122" name="Picture 2" descr="C:\Users\1\Desktop\128\фото\SN850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8604"/>
            <a:ext cx="3429025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4543428" cy="2875754"/>
          </a:xfrm>
        </p:spPr>
        <p:txBody>
          <a:bodyPr/>
          <a:lstStyle/>
          <a:p>
            <a:r>
              <a:rPr lang="ru-RU" dirty="0" smtClean="0"/>
              <a:t>Имеете ли вы привычку перебивать говорящего?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3168684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6146" name="Picture 2" descr="C:\Users\1\Desktop\128\фото\SN850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71480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6000760" cy="25900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Делаете ли вид, что внимательно слушаете, а сами думаете совсем о другом?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311560"/>
          </a:xfrm>
        </p:spPr>
        <p:txBody>
          <a:bodyPr/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7171" name="Picture 3" descr="C:\Users\1\Desktop\128\фото\SN8507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14290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5286412" cy="3232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Меняете ли тон, голос, выражение лица в зависимости от того, кто ваш собеседник?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74005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«Так бывает почти всегда» – 2 балла, </a:t>
            </a:r>
          </a:p>
          <a:p>
            <a:r>
              <a:rPr lang="ru-RU" sz="3200" dirty="0" smtClean="0"/>
              <a:t>«В большинстве случаев» – 4 балла,</a:t>
            </a:r>
          </a:p>
          <a:p>
            <a:r>
              <a:rPr lang="ru-RU" sz="3200" dirty="0" smtClean="0"/>
              <a:t>«Иногда» – 6 баллов,</a:t>
            </a:r>
          </a:p>
          <a:p>
            <a:r>
              <a:rPr lang="ru-RU" sz="3200" dirty="0" smtClean="0"/>
              <a:t>«Редко» – 8 баллов,</a:t>
            </a:r>
          </a:p>
          <a:p>
            <a:r>
              <a:rPr lang="ru-RU" sz="3200" dirty="0" smtClean="0"/>
              <a:t>«Почти никогда» – 10 баллов.</a:t>
            </a:r>
          </a:p>
          <a:p>
            <a:endParaRPr lang="ru-RU" dirty="0"/>
          </a:p>
        </p:txBody>
      </p:sp>
      <p:pic>
        <p:nvPicPr>
          <p:cNvPr id="5" name="Picture 2" descr="C:\Users\1\Desktop\128\фото\SN850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475" y="0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254</TotalTime>
  <Words>1051</Words>
  <Application>Microsoft Office PowerPoint</Application>
  <PresentationFormat>Экран (4:3)</PresentationFormat>
  <Paragraphs>132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Яркая</vt:lpstr>
      <vt:lpstr>Учимся общаться</vt:lpstr>
      <vt:lpstr>Умеете ли вы слушать ?</vt:lpstr>
      <vt:lpstr>Стараетесь ли вы «свернуть» беседу  в тех случаях, когда тема и собеседник не интересны вам?</vt:lpstr>
      <vt:lpstr>Раздражают ли вас манеры вашего партнера по общению?</vt:lpstr>
      <vt:lpstr>Может ли его неудачное выражение спровоцировать вас на резкость или грубость?</vt:lpstr>
      <vt:lpstr>Избегаете ли вы вступать в разговор с неизвестным или малознакомым человеком?</vt:lpstr>
      <vt:lpstr>Имеете ли вы привычку перебивать говорящего?</vt:lpstr>
      <vt:lpstr>Делаете ли вид, что внимательно слушаете, а сами думаете совсем о другом?</vt:lpstr>
      <vt:lpstr>Меняете ли тон, голос, выражение лица в зависимости от того, кто ваш собеседник?</vt:lpstr>
      <vt:lpstr>Меняете ли тему разговора, если он коснулся неприятной для вас темы?</vt:lpstr>
      <vt:lpstr>Поправляете ли человека, если в его речи встречаются неправильные слова, вульгаризмы?</vt:lpstr>
      <vt:lpstr>Бывает ли у вас снисходительный тон с оттенком пренебрежения и иронии по отношению к тому, с кем вы говорите?</vt:lpstr>
      <vt:lpstr>Анализ результатов:</vt:lpstr>
      <vt:lpstr>Рекомендации активного слушания:</vt:lpstr>
      <vt:lpstr>Невербальные средства общения:</vt:lpstr>
      <vt:lpstr>Определи эмоцию! ;)</vt:lpstr>
      <vt:lpstr>Безразличие </vt:lpstr>
      <vt:lpstr> Враждебность </vt:lpstr>
      <vt:lpstr>Ухмылка </vt:lpstr>
      <vt:lpstr>Сильная злость</vt:lpstr>
      <vt:lpstr>Грусть</vt:lpstr>
      <vt:lpstr>Застенчивая радость</vt:lpstr>
      <vt:lpstr>Недоумение</vt:lpstr>
      <vt:lpstr>Злость</vt:lpstr>
      <vt:lpstr>Негодование</vt:lpstr>
      <vt:lpstr>Глубокая печаль</vt:lpstr>
      <vt:lpstr>Скепсис</vt:lpstr>
      <vt:lpstr>Скорбь</vt:lpstr>
      <vt:lpstr>Советы по улучшению человеческих отношений</vt:lpstr>
      <vt:lpstr>6 способов понравиться людям: </vt:lpstr>
      <vt:lpstr>Азбука вежливости:</vt:lpstr>
      <vt:lpstr>Приятного Вам общения!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общаться</dc:title>
  <dc:creator>1</dc:creator>
  <cp:lastModifiedBy>1</cp:lastModifiedBy>
  <cp:revision>38</cp:revision>
  <dcterms:created xsi:type="dcterms:W3CDTF">2013-11-07T05:21:46Z</dcterms:created>
  <dcterms:modified xsi:type="dcterms:W3CDTF">2013-11-13T06:21:49Z</dcterms:modified>
</cp:coreProperties>
</file>